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autoCompressPictures="0">
  <p:sldMasterIdLst>
    <p:sldMasterId id="2147483654" r:id="rId3"/>
    <p:sldMasterId id="2147483656" r:id="rId4"/>
  </p:sldMasterIdLst>
  <p:notesMasterIdLst>
    <p:notesMasterId r:id="rId28"/>
  </p:notesMasterIdLst>
  <p:handoutMasterIdLst>
    <p:handoutMasterId r:id="rId29"/>
  </p:handoutMasterIdLst>
  <p:sldIdLst>
    <p:sldId id="447" r:id="rId5"/>
    <p:sldId id="280" r:id="rId6"/>
    <p:sldId id="260" r:id="rId7"/>
    <p:sldId id="261" r:id="rId8"/>
    <p:sldId id="262" r:id="rId9"/>
    <p:sldId id="257" r:id="rId10"/>
    <p:sldId id="281" r:id="rId11"/>
    <p:sldId id="284" r:id="rId12"/>
    <p:sldId id="285" r:id="rId13"/>
    <p:sldId id="267" r:id="rId14"/>
    <p:sldId id="268" r:id="rId15"/>
    <p:sldId id="282" r:id="rId16"/>
    <p:sldId id="258" r:id="rId17"/>
    <p:sldId id="283" r:id="rId18"/>
    <p:sldId id="294" r:id="rId19"/>
    <p:sldId id="287" r:id="rId20"/>
    <p:sldId id="290" r:id="rId21"/>
    <p:sldId id="288" r:id="rId22"/>
    <p:sldId id="286" r:id="rId23"/>
    <p:sldId id="291" r:id="rId24"/>
    <p:sldId id="293" r:id="rId25"/>
    <p:sldId id="295" r:id="rId26"/>
    <p:sldId id="296" r:id="rId27"/>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Lucida Handwriting" panose="03010101010101010101" pitchFamily="66" charset="0"/>
      <p:regular r:id="rId36"/>
    </p:embeddedFont>
    <p:embeddedFont>
      <p:font typeface="Raleway" panose="020B0604020202020204" charset="0"/>
      <p:regular r:id="rId37"/>
      <p:bold r:id="rId38"/>
      <p:italic r:id="rId39"/>
      <p:boldItalic r:id="rId40"/>
    </p:embeddedFont>
    <p:embeddedFont>
      <p:font typeface="Raleway Thin" panose="020B0604020202020204" charset="0"/>
      <p:regular r:id="rId41"/>
      <p:bold r:id="rId42"/>
      <p:italic r:id="rId43"/>
      <p:boldItalic r:id="rId44"/>
    </p:embeddedFon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5D00"/>
    <a:srgbClr val="745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handoutMaster" Target="handoutMasters/handoutMaster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6.xml"/><Relationship Id="rId41"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445EAE-6D5D-4C43-B4B1-3D8AF3CBF1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59C7C09-CBAF-4D54-8E8B-4BD63AA205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009CE4-6E04-496F-9543-216DBC77CA7F}" type="datetimeFigureOut">
              <a:rPr lang="en-US" smtClean="0"/>
              <a:t>7/18/2021</a:t>
            </a:fld>
            <a:endParaRPr lang="en-US"/>
          </a:p>
        </p:txBody>
      </p:sp>
      <p:sp>
        <p:nvSpPr>
          <p:cNvPr id="4" name="Footer Placeholder 3">
            <a:extLst>
              <a:ext uri="{FF2B5EF4-FFF2-40B4-BE49-F238E27FC236}">
                <a16:creationId xmlns:a16="http://schemas.microsoft.com/office/drawing/2014/main" id="{78A5D6A4-5536-4566-B746-3FE1D24CA8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931E06-B059-4750-B0E9-B8533279D9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44F684-BC9C-4770-8D22-BFF49AD9F983}" type="slidenum">
              <a:rPr lang="en-US" smtClean="0"/>
              <a:t>‹#›</a:t>
            </a:fld>
            <a:endParaRPr lang="en-US"/>
          </a:p>
        </p:txBody>
      </p:sp>
    </p:spTree>
    <p:extLst>
      <p:ext uri="{BB962C8B-B14F-4D97-AF65-F5344CB8AC3E}">
        <p14:creationId xmlns:p14="http://schemas.microsoft.com/office/powerpoint/2010/main" val="3482326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 name="Google Shape;4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0258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d257f7b4e8_0_0: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9</a:t>
            </a:fld>
            <a:endParaRPr/>
          </a:p>
        </p:txBody>
      </p:sp>
      <p:sp>
        <p:nvSpPr>
          <p:cNvPr id="174" name="Google Shape;174;gd257f7b4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5" name="Google Shape;175;gd257f7b4e8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Bearing witness as a process</a:t>
            </a:r>
            <a:endParaRPr/>
          </a:p>
          <a:p>
            <a:pPr marL="0" lvl="0" indent="0" algn="l" rtl="0">
              <a:spcBef>
                <a:spcPts val="0"/>
              </a:spcBef>
              <a:spcAft>
                <a:spcPts val="0"/>
              </a:spcAft>
              <a:buNone/>
            </a:pPr>
            <a:r>
              <a:rPr lang="en-US"/>
              <a:t>How do we bear witness as individuals within the church, calling the church to count,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d257f7b4e8_0_13: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10</a:t>
            </a:fld>
            <a:endParaRPr/>
          </a:p>
        </p:txBody>
      </p:sp>
      <p:sp>
        <p:nvSpPr>
          <p:cNvPr id="186" name="Google Shape;186;gd257f7b4e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7" name="Google Shape;187;gd257f7b4e8_0_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Bearing witness as a process</a:t>
            </a:r>
            <a:endParaRPr/>
          </a:p>
          <a:p>
            <a:pPr marL="0" lvl="0" indent="0" algn="l" rtl="0">
              <a:spcBef>
                <a:spcPts val="0"/>
              </a:spcBef>
              <a:spcAft>
                <a:spcPts val="0"/>
              </a:spcAft>
              <a:buNone/>
            </a:pPr>
            <a:r>
              <a:rPr lang="en-US"/>
              <a:t>How do we bear witness as individuals within the church, calling the church to count,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 name="Google Shape;4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Raleway Thin"/>
              <a:buNone/>
              <a:defRPr b="1" i="0">
                <a:latin typeface="Raleway Thin"/>
                <a:ea typeface="Raleway Thin"/>
                <a:cs typeface="Raleway Thin"/>
                <a:sym typeface="Raleway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
          <p:cNvSpPr txBox="1">
            <a:spLocks noGrp="1"/>
          </p:cNvSpPr>
          <p:nvPr>
            <p:ph type="body" idx="1"/>
          </p:nvPr>
        </p:nvSpPr>
        <p:spPr>
          <a:xfrm>
            <a:off x="838200" y="1825625"/>
            <a:ext cx="10515600" cy="3364213"/>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chemeClr val="dk1"/>
              </a:buClr>
              <a:buSzPts val="3600"/>
              <a:buFont typeface="Arial"/>
              <a:buChar char="•"/>
              <a:defRPr sz="3600">
                <a:latin typeface="Raleway"/>
                <a:ea typeface="Raleway"/>
                <a:cs typeface="Raleway"/>
                <a:sym typeface="Raleway"/>
              </a:defRPr>
            </a:lvl1pPr>
            <a:lvl2pPr marL="914400" lvl="1" indent="-431800" algn="l">
              <a:lnSpc>
                <a:spcPct val="90000"/>
              </a:lnSpc>
              <a:spcBef>
                <a:spcPts val="500"/>
              </a:spcBef>
              <a:spcAft>
                <a:spcPts val="0"/>
              </a:spcAft>
              <a:buClr>
                <a:schemeClr val="dk1"/>
              </a:buClr>
              <a:buSzPts val="3200"/>
              <a:buFont typeface="Arial"/>
              <a:buChar char="•"/>
              <a:defRPr sz="3200">
                <a:latin typeface="Raleway"/>
                <a:ea typeface="Raleway"/>
                <a:cs typeface="Raleway"/>
                <a:sym typeface="Raleway"/>
              </a:defRPr>
            </a:lvl2pPr>
            <a:lvl3pPr marL="1371600" lvl="2" indent="-406400" algn="l">
              <a:lnSpc>
                <a:spcPct val="90000"/>
              </a:lnSpc>
              <a:spcBef>
                <a:spcPts val="500"/>
              </a:spcBef>
              <a:spcAft>
                <a:spcPts val="0"/>
              </a:spcAft>
              <a:buClr>
                <a:schemeClr val="dk1"/>
              </a:buClr>
              <a:buSzPts val="2800"/>
              <a:buFont typeface="Arial"/>
              <a:buChar char="•"/>
              <a:defRPr sz="2800">
                <a:latin typeface="Raleway"/>
                <a:ea typeface="Raleway"/>
                <a:cs typeface="Raleway"/>
                <a:sym typeface="Raleway"/>
              </a:defRPr>
            </a:lvl3pPr>
            <a:lvl4pPr marL="1828800" lvl="3" indent="-381000" algn="l">
              <a:lnSpc>
                <a:spcPct val="90000"/>
              </a:lnSpc>
              <a:spcBef>
                <a:spcPts val="500"/>
              </a:spcBef>
              <a:spcAft>
                <a:spcPts val="0"/>
              </a:spcAft>
              <a:buClr>
                <a:schemeClr val="dk1"/>
              </a:buClr>
              <a:buSzPts val="2400"/>
              <a:buFont typeface="Arial"/>
              <a:buChar char="•"/>
              <a:defRPr sz="2400">
                <a:latin typeface="Raleway"/>
                <a:ea typeface="Raleway"/>
                <a:cs typeface="Raleway"/>
                <a:sym typeface="Raleway"/>
              </a:defRPr>
            </a:lvl4pPr>
            <a:lvl5pPr marL="2286000" lvl="4" indent="-381000" algn="l">
              <a:lnSpc>
                <a:spcPct val="90000"/>
              </a:lnSpc>
              <a:spcBef>
                <a:spcPts val="500"/>
              </a:spcBef>
              <a:spcAft>
                <a:spcPts val="0"/>
              </a:spcAft>
              <a:buClr>
                <a:schemeClr val="dk1"/>
              </a:buClr>
              <a:buSzPts val="2400"/>
              <a:buFont typeface="Arial"/>
              <a:buChar char="•"/>
              <a:defRPr sz="2400">
                <a:latin typeface="Raleway"/>
                <a:ea typeface="Raleway"/>
                <a:cs typeface="Raleway"/>
                <a:sym typeface="Raleway"/>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4D190-01E4-4163-B657-587A383C3B1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F2CA2D4-A55F-42C4-B06F-79D5EF68D47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AB1D22-E8B6-4620-962D-7768BA52E46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782BE2-D6B7-462E-AA60-DA8EA08FE2F1}"/>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7/18/2021</a:t>
            </a:fld>
            <a:endParaRPr lang="en-US"/>
          </a:p>
        </p:txBody>
      </p:sp>
      <p:sp>
        <p:nvSpPr>
          <p:cNvPr id="6" name="Footer Placeholder 5">
            <a:extLst>
              <a:ext uri="{FF2B5EF4-FFF2-40B4-BE49-F238E27FC236}">
                <a16:creationId xmlns:a16="http://schemas.microsoft.com/office/drawing/2014/main" id="{8E0B2FA0-60C2-40E9-B935-10D3FF56A3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363B4A7-8489-46EC-A972-FD7AA9A00629}"/>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2645521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1D065-9BDD-474F-ABFF-B0F80209764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526E45B-A24E-40FE-BDF3-931AA8AE91E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B68FC-A5A7-43FB-B4AC-33A741F411F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4DF36E-F061-44AB-9F49-790574E6564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F9BF28-78FE-4443-B1DE-C4953860799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53A936-E73D-44BD-A7F1-39EB93DE8050}"/>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7/18/2021</a:t>
            </a:fld>
            <a:endParaRPr lang="en-US"/>
          </a:p>
        </p:txBody>
      </p:sp>
      <p:sp>
        <p:nvSpPr>
          <p:cNvPr id="8" name="Footer Placeholder 7">
            <a:extLst>
              <a:ext uri="{FF2B5EF4-FFF2-40B4-BE49-F238E27FC236}">
                <a16:creationId xmlns:a16="http://schemas.microsoft.com/office/drawing/2014/main" id="{847CF743-297A-4270-9EA0-51C475EC78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75B40E2-46EE-4B8D-8ED3-C23CDD2F68B4}"/>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1600553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DD2-7249-4B3F-8703-B5C9D74B000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08AC39C-4A44-4D69-93F3-8CCCBB1459B2}"/>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7/18/2021</a:t>
            </a:fld>
            <a:endParaRPr lang="en-US"/>
          </a:p>
        </p:txBody>
      </p:sp>
      <p:sp>
        <p:nvSpPr>
          <p:cNvPr id="4" name="Footer Placeholder 3">
            <a:extLst>
              <a:ext uri="{FF2B5EF4-FFF2-40B4-BE49-F238E27FC236}">
                <a16:creationId xmlns:a16="http://schemas.microsoft.com/office/drawing/2014/main" id="{05541112-78E8-4BD8-B7CC-CFB10FED72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DD216AD-B2C1-4BCF-A4D1-2D0553860ED0}"/>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3241378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96A421-E3B6-41D7-A135-70E5B2B501F4}"/>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7/18/2021</a:t>
            </a:fld>
            <a:endParaRPr lang="en-US"/>
          </a:p>
        </p:txBody>
      </p:sp>
      <p:sp>
        <p:nvSpPr>
          <p:cNvPr id="3" name="Footer Placeholder 2">
            <a:extLst>
              <a:ext uri="{FF2B5EF4-FFF2-40B4-BE49-F238E27FC236}">
                <a16:creationId xmlns:a16="http://schemas.microsoft.com/office/drawing/2014/main" id="{3C30DF73-35B8-42A2-824C-E718D4A255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948AE68-392B-4FD1-BCCD-BB4632E212BB}"/>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
        <p:nvSpPr>
          <p:cNvPr id="5" name="Rectangle 4">
            <a:extLst>
              <a:ext uri="{FF2B5EF4-FFF2-40B4-BE49-F238E27FC236}">
                <a16:creationId xmlns:a16="http://schemas.microsoft.com/office/drawing/2014/main" id="{7937C871-31DE-4187-B679-64C80F9BEBC1}"/>
              </a:ext>
            </a:extLst>
          </p:cNvPr>
          <p:cNvSpPr/>
          <p:nvPr userDrawn="1"/>
        </p:nvSpPr>
        <p:spPr>
          <a:xfrm>
            <a:off x="0" y="0"/>
            <a:ext cx="12192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7873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7787C-9054-4CC2-A1F9-6309EC55FAE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409A28-8033-4692-9CE1-E2BCA0928CB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D77D35-1D15-45FD-8D6D-F0E2B1F0F38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528F40-9CF6-40A0-A7C8-8C561DCBC84C}"/>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7/18/2021</a:t>
            </a:fld>
            <a:endParaRPr lang="en-US"/>
          </a:p>
        </p:txBody>
      </p:sp>
      <p:sp>
        <p:nvSpPr>
          <p:cNvPr id="6" name="Footer Placeholder 5">
            <a:extLst>
              <a:ext uri="{FF2B5EF4-FFF2-40B4-BE49-F238E27FC236}">
                <a16:creationId xmlns:a16="http://schemas.microsoft.com/office/drawing/2014/main" id="{21A11F4F-BB03-4706-8398-D0AFFF393E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D3C7717-1C13-4C7D-BE61-5ABC759C8D6F}"/>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718974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71AF5-1D25-47E3-8725-A4DADAE401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115152-F295-4170-96B1-2C46B84BE76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175823-5EFE-4EA2-87BB-327725E2022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9763A-333A-406C-8CAA-DAE5E06CE7A2}"/>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7/18/2021</a:t>
            </a:fld>
            <a:endParaRPr lang="en-US"/>
          </a:p>
        </p:txBody>
      </p:sp>
      <p:sp>
        <p:nvSpPr>
          <p:cNvPr id="6" name="Footer Placeholder 5">
            <a:extLst>
              <a:ext uri="{FF2B5EF4-FFF2-40B4-BE49-F238E27FC236}">
                <a16:creationId xmlns:a16="http://schemas.microsoft.com/office/drawing/2014/main" id="{EEF8640B-9286-4358-A128-3357743DAD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8520B7-5C09-4D36-B60B-4520B5AB3E65}"/>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3046182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E25E-54A3-42DD-9428-724620E6D4C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03F0DC-D12E-49AF-A5EE-18F638D416A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731FD1-BEFC-4278-AA5F-84FEBA08DA81}"/>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7/18/2021</a:t>
            </a:fld>
            <a:endParaRPr lang="en-US"/>
          </a:p>
        </p:txBody>
      </p:sp>
      <p:sp>
        <p:nvSpPr>
          <p:cNvPr id="5" name="Footer Placeholder 4">
            <a:extLst>
              <a:ext uri="{FF2B5EF4-FFF2-40B4-BE49-F238E27FC236}">
                <a16:creationId xmlns:a16="http://schemas.microsoft.com/office/drawing/2014/main" id="{D6C4B09F-D7E8-4037-9922-AA91EB9D1D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141830C-654E-4FA8-8E5D-934E29658543}"/>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1615719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5E47C4-5129-41D6-B0C9-5AE3B8E68B6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4E50E6-0360-4A17-B474-395FE6A15D3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FF40A-68ED-47FB-BFD5-28310D5CD732}"/>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7/18/2021</a:t>
            </a:fld>
            <a:endParaRPr lang="en-US"/>
          </a:p>
        </p:txBody>
      </p:sp>
      <p:sp>
        <p:nvSpPr>
          <p:cNvPr id="5" name="Footer Placeholder 4">
            <a:extLst>
              <a:ext uri="{FF2B5EF4-FFF2-40B4-BE49-F238E27FC236}">
                <a16:creationId xmlns:a16="http://schemas.microsoft.com/office/drawing/2014/main" id="{0F143DF2-DAB2-4B57-937C-795AAB7258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323484-50DF-4129-82C6-63D325F20848}"/>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1095541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Raleway Thin"/>
              <a:buNone/>
              <a:defRPr b="1" i="0">
                <a:latin typeface="Raleway Thin"/>
                <a:ea typeface="Raleway Thin"/>
                <a:cs typeface="Raleway Thin"/>
                <a:sym typeface="Raleway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838200" y="365126"/>
            <a:ext cx="10515600" cy="10559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Raleway Thin"/>
              <a:buNone/>
              <a:defRPr b="1" i="0">
                <a:latin typeface="Raleway Thin"/>
                <a:ea typeface="Raleway Thin"/>
                <a:cs typeface="Raleway Thin"/>
                <a:sym typeface="Raleway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
          <p:cNvSpPr txBox="1">
            <a:spLocks noGrp="1"/>
          </p:cNvSpPr>
          <p:nvPr>
            <p:ph type="body" idx="1"/>
          </p:nvPr>
        </p:nvSpPr>
        <p:spPr>
          <a:xfrm>
            <a:off x="838200" y="1643449"/>
            <a:ext cx="5181600" cy="3546389"/>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Raleway"/>
                <a:ea typeface="Raleway"/>
                <a:cs typeface="Raleway"/>
                <a:sym typeface="Raleway"/>
              </a:defRPr>
            </a:lvl1pPr>
            <a:lvl2pPr marL="914400" lvl="1" indent="-406400" algn="l">
              <a:lnSpc>
                <a:spcPct val="90000"/>
              </a:lnSpc>
              <a:spcBef>
                <a:spcPts val="500"/>
              </a:spcBef>
              <a:spcAft>
                <a:spcPts val="0"/>
              </a:spcAft>
              <a:buClr>
                <a:schemeClr val="dk1"/>
              </a:buClr>
              <a:buSzPts val="2800"/>
              <a:buChar char="•"/>
              <a:defRPr sz="2800">
                <a:latin typeface="Raleway"/>
                <a:ea typeface="Raleway"/>
                <a:cs typeface="Raleway"/>
                <a:sym typeface="Raleway"/>
              </a:defRPr>
            </a:lvl2pPr>
            <a:lvl3pPr marL="1371600" lvl="2" indent="-381000" algn="l">
              <a:lnSpc>
                <a:spcPct val="90000"/>
              </a:lnSpc>
              <a:spcBef>
                <a:spcPts val="500"/>
              </a:spcBef>
              <a:spcAft>
                <a:spcPts val="0"/>
              </a:spcAft>
              <a:buClr>
                <a:schemeClr val="dk1"/>
              </a:buClr>
              <a:buSzPts val="2400"/>
              <a:buChar char="•"/>
              <a:defRPr sz="2400">
                <a:latin typeface="Raleway"/>
                <a:ea typeface="Raleway"/>
                <a:cs typeface="Raleway"/>
                <a:sym typeface="Raleway"/>
              </a:defRPr>
            </a:lvl3pPr>
            <a:lvl4pPr marL="1828800" lvl="3" indent="-355600" algn="l">
              <a:lnSpc>
                <a:spcPct val="90000"/>
              </a:lnSpc>
              <a:spcBef>
                <a:spcPts val="500"/>
              </a:spcBef>
              <a:spcAft>
                <a:spcPts val="0"/>
              </a:spcAft>
              <a:buClr>
                <a:schemeClr val="dk1"/>
              </a:buClr>
              <a:buSzPts val="2000"/>
              <a:buChar char="•"/>
              <a:defRPr sz="2000">
                <a:latin typeface="Raleway"/>
                <a:ea typeface="Raleway"/>
                <a:cs typeface="Raleway"/>
                <a:sym typeface="Raleway"/>
              </a:defRPr>
            </a:lvl4pPr>
            <a:lvl5pPr marL="2286000" lvl="4" indent="-355600" algn="l">
              <a:lnSpc>
                <a:spcPct val="90000"/>
              </a:lnSpc>
              <a:spcBef>
                <a:spcPts val="500"/>
              </a:spcBef>
              <a:spcAft>
                <a:spcPts val="0"/>
              </a:spcAft>
              <a:buClr>
                <a:schemeClr val="dk1"/>
              </a:buClr>
              <a:buSzPts val="2000"/>
              <a:buChar char="•"/>
              <a:defRPr sz="2000">
                <a:latin typeface="Raleway"/>
                <a:ea typeface="Raleway"/>
                <a:cs typeface="Raleway"/>
                <a:sym typeface="Raleway"/>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
          <p:cNvSpPr txBox="1">
            <a:spLocks noGrp="1"/>
          </p:cNvSpPr>
          <p:nvPr>
            <p:ph type="body" idx="2"/>
          </p:nvPr>
        </p:nvSpPr>
        <p:spPr>
          <a:xfrm>
            <a:off x="6172200" y="1643449"/>
            <a:ext cx="5181600" cy="3546389"/>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Raleway"/>
                <a:ea typeface="Raleway"/>
                <a:cs typeface="Raleway"/>
                <a:sym typeface="Raleway"/>
              </a:defRPr>
            </a:lvl1pPr>
            <a:lvl2pPr marL="914400" lvl="1" indent="-406400" algn="l">
              <a:lnSpc>
                <a:spcPct val="90000"/>
              </a:lnSpc>
              <a:spcBef>
                <a:spcPts val="500"/>
              </a:spcBef>
              <a:spcAft>
                <a:spcPts val="0"/>
              </a:spcAft>
              <a:buClr>
                <a:schemeClr val="dk1"/>
              </a:buClr>
              <a:buSzPts val="2800"/>
              <a:buChar char="•"/>
              <a:defRPr sz="2800">
                <a:latin typeface="Raleway"/>
                <a:ea typeface="Raleway"/>
                <a:cs typeface="Raleway"/>
                <a:sym typeface="Raleway"/>
              </a:defRPr>
            </a:lvl2pPr>
            <a:lvl3pPr marL="1371600" lvl="2" indent="-381000" algn="l">
              <a:lnSpc>
                <a:spcPct val="90000"/>
              </a:lnSpc>
              <a:spcBef>
                <a:spcPts val="500"/>
              </a:spcBef>
              <a:spcAft>
                <a:spcPts val="0"/>
              </a:spcAft>
              <a:buClr>
                <a:schemeClr val="dk1"/>
              </a:buClr>
              <a:buSzPts val="2400"/>
              <a:buChar char="•"/>
              <a:defRPr sz="2400">
                <a:latin typeface="Raleway"/>
                <a:ea typeface="Raleway"/>
                <a:cs typeface="Raleway"/>
                <a:sym typeface="Raleway"/>
              </a:defRPr>
            </a:lvl3pPr>
            <a:lvl4pPr marL="1828800" lvl="3" indent="-355600" algn="l">
              <a:lnSpc>
                <a:spcPct val="90000"/>
              </a:lnSpc>
              <a:spcBef>
                <a:spcPts val="500"/>
              </a:spcBef>
              <a:spcAft>
                <a:spcPts val="0"/>
              </a:spcAft>
              <a:buClr>
                <a:schemeClr val="dk1"/>
              </a:buClr>
              <a:buSzPts val="2000"/>
              <a:buChar char="•"/>
              <a:defRPr sz="2000">
                <a:latin typeface="Raleway"/>
                <a:ea typeface="Raleway"/>
                <a:cs typeface="Raleway"/>
                <a:sym typeface="Raleway"/>
              </a:defRPr>
            </a:lvl4pPr>
            <a:lvl5pPr marL="2286000" lvl="4" indent="-355600" algn="l">
              <a:lnSpc>
                <a:spcPct val="90000"/>
              </a:lnSpc>
              <a:spcBef>
                <a:spcPts val="500"/>
              </a:spcBef>
              <a:spcAft>
                <a:spcPts val="0"/>
              </a:spcAft>
              <a:buClr>
                <a:schemeClr val="dk1"/>
              </a:buClr>
              <a:buSzPts val="2000"/>
              <a:buChar char="•"/>
              <a:defRPr sz="2000">
                <a:latin typeface="Raleway"/>
                <a:ea typeface="Raleway"/>
                <a:cs typeface="Raleway"/>
                <a:sym typeface="Raleway"/>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839788" y="365125"/>
            <a:ext cx="10515600" cy="10435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Raleway Thin"/>
              <a:buNone/>
              <a:defRPr b="1" i="0">
                <a:latin typeface="Raleway Thin"/>
                <a:ea typeface="Raleway Thin"/>
                <a:cs typeface="Raleway Thin"/>
                <a:sym typeface="Raleway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839788" y="1545560"/>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i="0">
                <a:latin typeface="Raleway Thin"/>
                <a:ea typeface="Raleway Thin"/>
                <a:cs typeface="Raleway Thin"/>
                <a:sym typeface="Raleway Thin"/>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6"/>
          <p:cNvSpPr txBox="1">
            <a:spLocks noGrp="1"/>
          </p:cNvSpPr>
          <p:nvPr>
            <p:ph type="body" idx="2"/>
          </p:nvPr>
        </p:nvSpPr>
        <p:spPr>
          <a:xfrm>
            <a:off x="839788" y="2369472"/>
            <a:ext cx="5157787" cy="2807365"/>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chemeClr val="dk1"/>
              </a:buClr>
              <a:buSzPts val="3600"/>
              <a:buChar char="•"/>
              <a:defRPr>
                <a:latin typeface="Raleway"/>
                <a:ea typeface="Raleway"/>
                <a:cs typeface="Raleway"/>
                <a:sym typeface="Raleway"/>
              </a:defRPr>
            </a:lvl1pPr>
            <a:lvl2pPr marL="914400" lvl="1" indent="-431800" algn="l">
              <a:lnSpc>
                <a:spcPct val="90000"/>
              </a:lnSpc>
              <a:spcBef>
                <a:spcPts val="500"/>
              </a:spcBef>
              <a:spcAft>
                <a:spcPts val="0"/>
              </a:spcAft>
              <a:buClr>
                <a:schemeClr val="dk1"/>
              </a:buClr>
              <a:buSzPts val="3200"/>
              <a:buChar char="•"/>
              <a:defRPr>
                <a:latin typeface="Raleway"/>
                <a:ea typeface="Raleway"/>
                <a:cs typeface="Raleway"/>
                <a:sym typeface="Raleway"/>
              </a:defRPr>
            </a:lvl2pPr>
            <a:lvl3pPr marL="1371600" lvl="2" indent="-406400" algn="l">
              <a:lnSpc>
                <a:spcPct val="90000"/>
              </a:lnSpc>
              <a:spcBef>
                <a:spcPts val="500"/>
              </a:spcBef>
              <a:spcAft>
                <a:spcPts val="0"/>
              </a:spcAft>
              <a:buClr>
                <a:schemeClr val="dk1"/>
              </a:buClr>
              <a:buSzPts val="2800"/>
              <a:buChar char="•"/>
              <a:defRPr>
                <a:latin typeface="Raleway"/>
                <a:ea typeface="Raleway"/>
                <a:cs typeface="Raleway"/>
                <a:sym typeface="Raleway"/>
              </a:defRPr>
            </a:lvl3pPr>
            <a:lvl4pPr marL="1828800" lvl="3" indent="-381000" algn="l">
              <a:lnSpc>
                <a:spcPct val="90000"/>
              </a:lnSpc>
              <a:spcBef>
                <a:spcPts val="500"/>
              </a:spcBef>
              <a:spcAft>
                <a:spcPts val="0"/>
              </a:spcAft>
              <a:buClr>
                <a:schemeClr val="dk1"/>
              </a:buClr>
              <a:buSzPts val="2400"/>
              <a:buChar char="•"/>
              <a:defRPr>
                <a:latin typeface="Raleway"/>
                <a:ea typeface="Raleway"/>
                <a:cs typeface="Raleway"/>
                <a:sym typeface="Raleway"/>
              </a:defRPr>
            </a:lvl4pPr>
            <a:lvl5pPr marL="2286000" lvl="4" indent="-381000" algn="l">
              <a:lnSpc>
                <a:spcPct val="90000"/>
              </a:lnSpc>
              <a:spcBef>
                <a:spcPts val="500"/>
              </a:spcBef>
              <a:spcAft>
                <a:spcPts val="0"/>
              </a:spcAft>
              <a:buClr>
                <a:schemeClr val="dk1"/>
              </a:buClr>
              <a:buSzPts val="2400"/>
              <a:buChar char="•"/>
              <a:defRPr>
                <a:latin typeface="Raleway"/>
                <a:ea typeface="Raleway"/>
                <a:cs typeface="Raleway"/>
                <a:sym typeface="Raleway"/>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6"/>
          <p:cNvSpPr txBox="1">
            <a:spLocks noGrp="1"/>
          </p:cNvSpPr>
          <p:nvPr>
            <p:ph type="body" idx="3"/>
          </p:nvPr>
        </p:nvSpPr>
        <p:spPr>
          <a:xfrm>
            <a:off x="6172200" y="1545560"/>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i="0">
                <a:latin typeface="Raleway Thin"/>
                <a:ea typeface="Raleway Thin"/>
                <a:cs typeface="Raleway Thin"/>
                <a:sym typeface="Raleway Thin"/>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6"/>
          <p:cNvSpPr txBox="1">
            <a:spLocks noGrp="1"/>
          </p:cNvSpPr>
          <p:nvPr>
            <p:ph type="body" idx="4"/>
          </p:nvPr>
        </p:nvSpPr>
        <p:spPr>
          <a:xfrm>
            <a:off x="6172200" y="2369472"/>
            <a:ext cx="5183188" cy="2807365"/>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chemeClr val="dk1"/>
              </a:buClr>
              <a:buSzPts val="3600"/>
              <a:buChar char="•"/>
              <a:defRPr>
                <a:latin typeface="Raleway"/>
                <a:ea typeface="Raleway"/>
                <a:cs typeface="Raleway"/>
                <a:sym typeface="Raleway"/>
              </a:defRPr>
            </a:lvl1pPr>
            <a:lvl2pPr marL="914400" lvl="1" indent="-431800" algn="l">
              <a:lnSpc>
                <a:spcPct val="90000"/>
              </a:lnSpc>
              <a:spcBef>
                <a:spcPts val="500"/>
              </a:spcBef>
              <a:spcAft>
                <a:spcPts val="0"/>
              </a:spcAft>
              <a:buClr>
                <a:schemeClr val="dk1"/>
              </a:buClr>
              <a:buSzPts val="3200"/>
              <a:buChar char="•"/>
              <a:defRPr>
                <a:latin typeface="Raleway"/>
                <a:ea typeface="Raleway"/>
                <a:cs typeface="Raleway"/>
                <a:sym typeface="Raleway"/>
              </a:defRPr>
            </a:lvl2pPr>
            <a:lvl3pPr marL="1371600" lvl="2" indent="-406400" algn="l">
              <a:lnSpc>
                <a:spcPct val="90000"/>
              </a:lnSpc>
              <a:spcBef>
                <a:spcPts val="500"/>
              </a:spcBef>
              <a:spcAft>
                <a:spcPts val="0"/>
              </a:spcAft>
              <a:buClr>
                <a:schemeClr val="dk1"/>
              </a:buClr>
              <a:buSzPts val="2800"/>
              <a:buChar char="•"/>
              <a:defRPr>
                <a:latin typeface="Raleway"/>
                <a:ea typeface="Raleway"/>
                <a:cs typeface="Raleway"/>
                <a:sym typeface="Raleway"/>
              </a:defRPr>
            </a:lvl3pPr>
            <a:lvl4pPr marL="1828800" lvl="3" indent="-381000" algn="l">
              <a:lnSpc>
                <a:spcPct val="90000"/>
              </a:lnSpc>
              <a:spcBef>
                <a:spcPts val="500"/>
              </a:spcBef>
              <a:spcAft>
                <a:spcPts val="0"/>
              </a:spcAft>
              <a:buClr>
                <a:schemeClr val="dk1"/>
              </a:buClr>
              <a:buSzPts val="2400"/>
              <a:buChar char="•"/>
              <a:defRPr>
                <a:latin typeface="Raleway"/>
                <a:ea typeface="Raleway"/>
                <a:cs typeface="Raleway"/>
                <a:sym typeface="Raleway"/>
              </a:defRPr>
            </a:lvl4pPr>
            <a:lvl5pPr marL="2286000" lvl="4" indent="-381000" algn="l">
              <a:lnSpc>
                <a:spcPct val="90000"/>
              </a:lnSpc>
              <a:spcBef>
                <a:spcPts val="500"/>
              </a:spcBef>
              <a:spcAft>
                <a:spcPts val="0"/>
              </a:spcAft>
              <a:buClr>
                <a:schemeClr val="dk1"/>
              </a:buClr>
              <a:buSzPts val="2400"/>
              <a:buChar char="•"/>
              <a:defRPr>
                <a:latin typeface="Raleway"/>
                <a:ea typeface="Raleway"/>
                <a:cs typeface="Raleway"/>
                <a:sym typeface="Raleway"/>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3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18" name="Google Shape;18;p2"/>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8450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040F5-9F00-4C3D-B2F1-1C58BF8E08B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2584DF-6666-4F73-B9A0-7EDE629D90F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5A9B6F-E4B4-4608-995E-FA6CB40C3EA0}"/>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7/18/2021</a:t>
            </a:fld>
            <a:endParaRPr lang="en-US"/>
          </a:p>
        </p:txBody>
      </p:sp>
      <p:sp>
        <p:nvSpPr>
          <p:cNvPr id="5" name="Footer Placeholder 4">
            <a:extLst>
              <a:ext uri="{FF2B5EF4-FFF2-40B4-BE49-F238E27FC236}">
                <a16:creationId xmlns:a16="http://schemas.microsoft.com/office/drawing/2014/main" id="{455FF2BF-9171-4778-BD85-CBE9A4B6D6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A6430E-67B0-49CC-B280-D3BEFDB567BD}"/>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447587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3D109-9C9F-4C66-A1FD-8931826B080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A065C49-1BA4-4EFB-ABF4-A138A138022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9F287-6D48-49B1-B3CF-3AA3D9611552}"/>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7/18/2021</a:t>
            </a:fld>
            <a:endParaRPr lang="en-US"/>
          </a:p>
        </p:txBody>
      </p:sp>
      <p:sp>
        <p:nvSpPr>
          <p:cNvPr id="5" name="Footer Placeholder 4">
            <a:extLst>
              <a:ext uri="{FF2B5EF4-FFF2-40B4-BE49-F238E27FC236}">
                <a16:creationId xmlns:a16="http://schemas.microsoft.com/office/drawing/2014/main" id="{502683D7-D1C6-48C5-80E8-EF92A331D0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83D606-88F2-4636-9E96-F08DB5119C56}"/>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312719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7A79B-78C0-4CA1-A057-DF076EF5335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D7EA96-F709-48F5-868E-103235A3886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C37F90-22B8-4A67-A26E-8A90FE8B24A9}"/>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7/18/2021</a:t>
            </a:fld>
            <a:endParaRPr lang="en-US"/>
          </a:p>
        </p:txBody>
      </p:sp>
      <p:sp>
        <p:nvSpPr>
          <p:cNvPr id="5" name="Footer Placeholder 4">
            <a:extLst>
              <a:ext uri="{FF2B5EF4-FFF2-40B4-BE49-F238E27FC236}">
                <a16:creationId xmlns:a16="http://schemas.microsoft.com/office/drawing/2014/main" id="{6EA42164-D328-46B0-B3E3-1A8934AC39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D23FEAB-3AB6-4073-8FA2-4F829841EFDF}"/>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2636217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Raleway Thin"/>
              <a:buNone/>
              <a:defRPr sz="4400" b="1" i="0" u="none" strike="noStrike" cap="none">
                <a:solidFill>
                  <a:schemeClr val="dk1"/>
                </a:solidFill>
                <a:latin typeface="Raleway Thin"/>
                <a:ea typeface="Raleway Thin"/>
                <a:cs typeface="Raleway Thin"/>
                <a:sym typeface="Raleway Th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3364213"/>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aleway"/>
                <a:ea typeface="Raleway"/>
                <a:cs typeface="Raleway"/>
                <a:sym typeface="Raleway"/>
              </a:defRPr>
            </a:lvl1pPr>
            <a:lvl2pPr marL="914400" marR="0" lvl="1"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Raleway"/>
                <a:ea typeface="Raleway"/>
                <a:cs typeface="Raleway"/>
                <a:sym typeface="Raleway"/>
              </a:defRPr>
            </a:lvl2pPr>
            <a:lvl3pPr marL="1371600" marR="0" lvl="2"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Raleway"/>
                <a:ea typeface="Raleway"/>
                <a:cs typeface="Raleway"/>
                <a:sym typeface="Raleway"/>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aleway"/>
                <a:ea typeface="Raleway"/>
                <a:cs typeface="Raleway"/>
                <a:sym typeface="Raleway"/>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aleway"/>
                <a:ea typeface="Raleway"/>
                <a:cs typeface="Raleway"/>
                <a:sym typeface="Ralewa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25E26028-BC6A-40CE-A9B5-33D23CCF654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57474" y="5950009"/>
            <a:ext cx="1324677" cy="721949"/>
          </a:xfrm>
          <a:prstGeom prst="rect">
            <a:avLst/>
          </a:prstGeom>
        </p:spPr>
      </p:pic>
      <p:sp>
        <p:nvSpPr>
          <p:cNvPr id="12" name="Rectangle 11">
            <a:extLst>
              <a:ext uri="{FF2B5EF4-FFF2-40B4-BE49-F238E27FC236}">
                <a16:creationId xmlns:a16="http://schemas.microsoft.com/office/drawing/2014/main" id="{E66C073D-D308-42EB-96DD-6308FBA546A0}"/>
              </a:ext>
            </a:extLst>
          </p:cNvPr>
          <p:cNvSpPr/>
          <p:nvPr userDrawn="1"/>
        </p:nvSpPr>
        <p:spPr>
          <a:xfrm>
            <a:off x="0" y="0"/>
            <a:ext cx="12191999" cy="6857999"/>
          </a:xfrm>
          <a:prstGeom prst="rect">
            <a:avLst/>
          </a:prstGeom>
          <a:noFill/>
          <a:ln w="76200">
            <a:solidFill>
              <a:srgbClr val="2DA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09F8402-7DAE-4176-9F99-687D810B0E91}"/>
              </a:ext>
            </a:extLst>
          </p:cNvPr>
          <p:cNvPicPr>
            <a:picLocks noChangeAspect="1"/>
          </p:cNvPicPr>
          <p:nvPr userDrawn="1"/>
        </p:nvPicPr>
        <p:blipFill>
          <a:blip r:embed="rId14"/>
          <a:stretch>
            <a:fillRect/>
          </a:stretch>
        </p:blipFill>
        <p:spPr>
          <a:xfrm>
            <a:off x="11158064" y="5950009"/>
            <a:ext cx="901665" cy="901665"/>
          </a:xfrm>
          <a:prstGeom prst="rect">
            <a:avLst/>
          </a:prstGeom>
        </p:spPr>
      </p:pic>
    </p:spTree>
    <p:extLst>
      <p:ext uri="{BB962C8B-B14F-4D97-AF65-F5344CB8AC3E}">
        <p14:creationId xmlns:p14="http://schemas.microsoft.com/office/powerpoint/2010/main" val="313468688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video" Target="https://www.youtube.com/embed/_VpSqAcLrDI?feature=oemb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open.spotify.com/playlist/0lGH6niUQvLgYu4uT4pBTa?si=284af4c9384c4787"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70">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73" name="Freeform: Shape 72">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 name="Subtitle 2">
            <a:extLst>
              <a:ext uri="{FF2B5EF4-FFF2-40B4-BE49-F238E27FC236}">
                <a16:creationId xmlns:a16="http://schemas.microsoft.com/office/drawing/2014/main" id="{70E87A29-8932-417F-BA2E-8D73728710AF}"/>
              </a:ext>
            </a:extLst>
          </p:cNvPr>
          <p:cNvSpPr>
            <a:spLocks noGrp="1"/>
          </p:cNvSpPr>
          <p:nvPr>
            <p:ph type="subTitle" idx="1"/>
          </p:nvPr>
        </p:nvSpPr>
        <p:spPr>
          <a:xfrm>
            <a:off x="671100" y="2813847"/>
            <a:ext cx="6336185" cy="690306"/>
          </a:xfrm>
        </p:spPr>
        <p:txBody>
          <a:bodyPr>
            <a:noAutofit/>
          </a:bodyPr>
          <a:lstStyle/>
          <a:p>
            <a:pPr algn="l"/>
            <a:r>
              <a:rPr lang="en-US" sz="3600" b="1" dirty="0">
                <a:solidFill>
                  <a:srgbClr val="DB473D"/>
                </a:solidFill>
                <a:effectLst>
                  <a:outerShdw blurRad="38100" dist="38100" dir="2700000" algn="tl">
                    <a:srgbClr val="000000">
                      <a:alpha val="43137"/>
                    </a:srgbClr>
                  </a:outerShdw>
                </a:effectLst>
              </a:rPr>
              <a:t>Bearing Witness in the Kin-</a:t>
            </a:r>
            <a:r>
              <a:rPr lang="en-US" sz="3600" b="1" dirty="0" err="1">
                <a:solidFill>
                  <a:srgbClr val="DB473D"/>
                </a:solidFill>
                <a:effectLst>
                  <a:outerShdw blurRad="38100" dist="38100" dir="2700000" algn="tl">
                    <a:srgbClr val="000000">
                      <a:alpha val="43137"/>
                    </a:srgbClr>
                  </a:outerShdw>
                </a:effectLst>
              </a:rPr>
              <a:t>dom</a:t>
            </a:r>
            <a:endParaRPr lang="en-US" sz="3600" b="1" dirty="0">
              <a:solidFill>
                <a:srgbClr val="DB473D"/>
              </a:solidFill>
              <a:effectLst>
                <a:outerShdw blurRad="38100" dist="38100" dir="2700000" algn="tl">
                  <a:srgbClr val="000000">
                    <a:alpha val="43137"/>
                  </a:srgbClr>
                </a:outerShdw>
              </a:effectLst>
            </a:endParaRPr>
          </a:p>
        </p:txBody>
      </p:sp>
      <p:pic>
        <p:nvPicPr>
          <p:cNvPr id="7" name="Picture 6" descr="Text&#10;&#10;Description automatically generated">
            <a:extLst>
              <a:ext uri="{FF2B5EF4-FFF2-40B4-BE49-F238E27FC236}">
                <a16:creationId xmlns:a16="http://schemas.microsoft.com/office/drawing/2014/main" id="{C3477A46-953C-42DB-B066-DDCD87CFB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688" y="604793"/>
            <a:ext cx="2230253" cy="1215488"/>
          </a:xfrm>
          <a:prstGeom prst="rect">
            <a:avLst/>
          </a:prstGeom>
        </p:spPr>
      </p:pic>
      <p:sp>
        <p:nvSpPr>
          <p:cNvPr id="27" name="Subtitle 2">
            <a:extLst>
              <a:ext uri="{FF2B5EF4-FFF2-40B4-BE49-F238E27FC236}">
                <a16:creationId xmlns:a16="http://schemas.microsoft.com/office/drawing/2014/main" id="{2FF56586-5AD3-4DEB-9156-6C27033EA4D3}"/>
              </a:ext>
            </a:extLst>
          </p:cNvPr>
          <p:cNvSpPr txBox="1">
            <a:spLocks/>
          </p:cNvSpPr>
          <p:nvPr/>
        </p:nvSpPr>
        <p:spPr>
          <a:xfrm>
            <a:off x="671100" y="1994798"/>
            <a:ext cx="4620584" cy="6000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United Methodist Women</a:t>
            </a:r>
            <a:b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b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Western North Carolina Conference</a:t>
            </a:r>
          </a:p>
        </p:txBody>
      </p:sp>
      <p:sp>
        <p:nvSpPr>
          <p:cNvPr id="8" name="Rectangle 7">
            <a:extLst>
              <a:ext uri="{FF2B5EF4-FFF2-40B4-BE49-F238E27FC236}">
                <a16:creationId xmlns:a16="http://schemas.microsoft.com/office/drawing/2014/main" id="{FAA5E188-0049-43E0-BBF1-E7A2C2CF10FF}"/>
              </a:ext>
            </a:extLst>
          </p:cNvPr>
          <p:cNvSpPr/>
          <p:nvPr/>
        </p:nvSpPr>
        <p:spPr>
          <a:xfrm>
            <a:off x="0" y="0"/>
            <a:ext cx="12192000" cy="6858000"/>
          </a:xfrm>
          <a:prstGeom prst="rect">
            <a:avLst/>
          </a:prstGeom>
          <a:noFill/>
          <a:ln w="76200">
            <a:solidFill>
              <a:srgbClr val="DB47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5" name="Picture 4" descr="A picture containing diagram&#10;&#10;Description automatically generated">
            <a:extLst>
              <a:ext uri="{FF2B5EF4-FFF2-40B4-BE49-F238E27FC236}">
                <a16:creationId xmlns:a16="http://schemas.microsoft.com/office/drawing/2014/main" id="{6EC3EF87-7823-479F-B0ED-F94228452A2E}"/>
              </a:ext>
            </a:extLst>
          </p:cNvPr>
          <p:cNvPicPr>
            <a:picLocks noChangeAspect="1"/>
          </p:cNvPicPr>
          <p:nvPr/>
        </p:nvPicPr>
        <p:blipFill>
          <a:blip r:embed="rId3"/>
          <a:stretch>
            <a:fillRect/>
          </a:stretch>
        </p:blipFill>
        <p:spPr>
          <a:xfrm>
            <a:off x="6788688" y="841287"/>
            <a:ext cx="5163606" cy="5163606"/>
          </a:xfrm>
          <a:prstGeom prst="rect">
            <a:avLst/>
          </a:prstGeom>
        </p:spPr>
      </p:pic>
      <p:sp>
        <p:nvSpPr>
          <p:cNvPr id="10" name="Subtitle 2">
            <a:extLst>
              <a:ext uri="{FF2B5EF4-FFF2-40B4-BE49-F238E27FC236}">
                <a16:creationId xmlns:a16="http://schemas.microsoft.com/office/drawing/2014/main" id="{54E0CB5F-7B52-47E7-A433-BE94FB7F9599}"/>
              </a:ext>
            </a:extLst>
          </p:cNvPr>
          <p:cNvSpPr txBox="1">
            <a:spLocks/>
          </p:cNvSpPr>
          <p:nvPr/>
        </p:nvSpPr>
        <p:spPr>
          <a:xfrm>
            <a:off x="692688" y="4278745"/>
            <a:ext cx="5403312" cy="2112820"/>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Schedule: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Thursday, July 15th – 6:00pm to 8:00pm</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Friday, July 16th – 6:00pm to 8:00pm</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Saturday, July 17th – 10:00am to 1:00pm</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00FF00"/>
                </a:highlight>
                <a:uLnTx/>
                <a:uFillTx/>
                <a:latin typeface="Calibri" panose="020F0502020204030204"/>
                <a:ea typeface="+mn-ea"/>
                <a:cs typeface="+mn-cs"/>
                <a:sym typeface="Arial"/>
              </a:rPr>
              <a:t>Sunday, July 18th – 3:00pm to 5:00pm</a:t>
            </a:r>
          </a:p>
        </p:txBody>
      </p:sp>
      <p:sp>
        <p:nvSpPr>
          <p:cNvPr id="13" name="Subtitle 2">
            <a:extLst>
              <a:ext uri="{FF2B5EF4-FFF2-40B4-BE49-F238E27FC236}">
                <a16:creationId xmlns:a16="http://schemas.microsoft.com/office/drawing/2014/main" id="{E29D4265-A331-4FEA-927E-468FB5B13A87}"/>
              </a:ext>
            </a:extLst>
          </p:cNvPr>
          <p:cNvSpPr txBox="1">
            <a:spLocks/>
          </p:cNvSpPr>
          <p:nvPr/>
        </p:nvSpPr>
        <p:spPr>
          <a:xfrm>
            <a:off x="668052" y="3423090"/>
            <a:ext cx="4620584" cy="5300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Study Leader:  Rev. Amy Coles</a:t>
            </a:r>
          </a:p>
        </p:txBody>
      </p:sp>
      <p:sp>
        <p:nvSpPr>
          <p:cNvPr id="2" name="Rectangle 1">
            <a:extLst>
              <a:ext uri="{FF2B5EF4-FFF2-40B4-BE49-F238E27FC236}">
                <a16:creationId xmlns:a16="http://schemas.microsoft.com/office/drawing/2014/main" id="{6F635157-8883-4EA3-8887-563B1DB7434B}"/>
              </a:ext>
            </a:extLst>
          </p:cNvPr>
          <p:cNvSpPr/>
          <p:nvPr/>
        </p:nvSpPr>
        <p:spPr>
          <a:xfrm>
            <a:off x="2922941" y="209386"/>
            <a:ext cx="6396550" cy="488461"/>
          </a:xfrm>
          <a:prstGeom prst="rect">
            <a:avLst/>
          </a:prstGeom>
          <a:solidFill>
            <a:srgbClr val="CEBF4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1" name="Subtitle 2">
            <a:extLst>
              <a:ext uri="{FF2B5EF4-FFF2-40B4-BE49-F238E27FC236}">
                <a16:creationId xmlns:a16="http://schemas.microsoft.com/office/drawing/2014/main" id="{0B6DFA2F-A88E-41D5-8C0B-D4C192D1AF90}"/>
              </a:ext>
            </a:extLst>
          </p:cNvPr>
          <p:cNvSpPr txBox="1">
            <a:spLocks/>
          </p:cNvSpPr>
          <p:nvPr/>
        </p:nvSpPr>
        <p:spPr>
          <a:xfrm>
            <a:off x="3417414" y="284054"/>
            <a:ext cx="5431022" cy="445619"/>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This session is being recorded.</a:t>
            </a:r>
          </a:p>
        </p:txBody>
      </p:sp>
    </p:spTree>
    <p:extLst>
      <p:ext uri="{BB962C8B-B14F-4D97-AF65-F5344CB8AC3E}">
        <p14:creationId xmlns:p14="http://schemas.microsoft.com/office/powerpoint/2010/main" val="4259074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9" name="Google Shape;179;p24"/>
          <p:cNvSpPr/>
          <p:nvPr/>
        </p:nvSpPr>
        <p:spPr>
          <a:xfrm>
            <a:off x="4618652" y="1203050"/>
            <a:ext cx="3453621" cy="3619286"/>
          </a:xfrm>
          <a:custGeom>
            <a:avLst/>
            <a:gdLst/>
            <a:ahLst/>
            <a:cxnLst/>
            <a:rect l="l" t="t" r="r" b="b"/>
            <a:pathLst>
              <a:path w="113150" h="121626" extrusionOk="0">
                <a:moveTo>
                  <a:pt x="40438" y="121626"/>
                </a:moveTo>
                <a:cubicBezTo>
                  <a:pt x="48150" y="117440"/>
                  <a:pt x="90675" y="103559"/>
                  <a:pt x="86709" y="96508"/>
                </a:cubicBezTo>
                <a:cubicBezTo>
                  <a:pt x="82743" y="89457"/>
                  <a:pt x="14108" y="85711"/>
                  <a:pt x="16642" y="79321"/>
                </a:cubicBezTo>
                <a:cubicBezTo>
                  <a:pt x="19176" y="72931"/>
                  <a:pt x="104666" y="65330"/>
                  <a:pt x="101912" y="58169"/>
                </a:cubicBezTo>
                <a:cubicBezTo>
                  <a:pt x="99158" y="51008"/>
                  <a:pt x="-1756" y="46051"/>
                  <a:pt x="117" y="36356"/>
                </a:cubicBezTo>
                <a:cubicBezTo>
                  <a:pt x="1990" y="26661"/>
                  <a:pt x="94311" y="6059"/>
                  <a:pt x="113150" y="0"/>
                </a:cubicBezTo>
              </a:path>
            </a:pathLst>
          </a:custGeom>
          <a:noFill/>
          <a:ln w="76200" cap="flat" cmpd="sng">
            <a:solidFill>
              <a:schemeClr val="dk2"/>
            </a:solidFill>
            <a:prstDash val="solid"/>
            <a:round/>
            <a:headEnd type="none" w="med" len="med"/>
            <a:tailEnd type="none" w="med" len="med"/>
          </a:ln>
        </p:spPr>
      </p:sp>
      <p:sp>
        <p:nvSpPr>
          <p:cNvPr id="180" name="Google Shape;180;p24"/>
          <p:cNvSpPr txBox="1"/>
          <p:nvPr/>
        </p:nvSpPr>
        <p:spPr>
          <a:xfrm>
            <a:off x="4056775" y="4822425"/>
            <a:ext cx="4428900" cy="631200"/>
          </a:xfrm>
          <a:prstGeom prst="rect">
            <a:avLst/>
          </a:prstGeom>
          <a:noFill/>
          <a:ln>
            <a:noFill/>
          </a:ln>
        </p:spPr>
        <p:txBody>
          <a:bodyPr spcFirstLastPara="1" wrap="square" lIns="91425" tIns="91425" rIns="91425" bIns="91425" anchor="t" anchorCtr="0">
            <a:spAutoFit/>
          </a:bodyPr>
          <a:lstStyle/>
          <a:p>
            <a:r>
              <a:rPr lang="en-US" sz="2900" b="1"/>
              <a:t>Grounded Being</a:t>
            </a:r>
            <a:endParaRPr sz="2900" b="1"/>
          </a:p>
        </p:txBody>
      </p:sp>
      <p:sp>
        <p:nvSpPr>
          <p:cNvPr id="181" name="Google Shape;181;p24"/>
          <p:cNvSpPr txBox="1"/>
          <p:nvPr/>
        </p:nvSpPr>
        <p:spPr>
          <a:xfrm>
            <a:off x="6935825" y="3328225"/>
            <a:ext cx="4428900" cy="631200"/>
          </a:xfrm>
          <a:prstGeom prst="rect">
            <a:avLst/>
          </a:prstGeom>
          <a:noFill/>
          <a:ln>
            <a:noFill/>
          </a:ln>
        </p:spPr>
        <p:txBody>
          <a:bodyPr spcFirstLastPara="1" wrap="square" lIns="91425" tIns="91425" rIns="91425" bIns="91425" anchor="t" anchorCtr="0">
            <a:spAutoFit/>
          </a:bodyPr>
          <a:lstStyle/>
          <a:p>
            <a:r>
              <a:rPr lang="en-US" sz="2900" b="1" dirty="0"/>
              <a:t>Attentive Presence</a:t>
            </a:r>
            <a:endParaRPr sz="2900" b="1" dirty="0"/>
          </a:p>
        </p:txBody>
      </p:sp>
      <p:sp>
        <p:nvSpPr>
          <p:cNvPr id="182" name="Google Shape;182;p24"/>
          <p:cNvSpPr txBox="1"/>
          <p:nvPr/>
        </p:nvSpPr>
        <p:spPr>
          <a:xfrm>
            <a:off x="2063700" y="2532400"/>
            <a:ext cx="4032300" cy="631200"/>
          </a:xfrm>
          <a:prstGeom prst="rect">
            <a:avLst/>
          </a:prstGeom>
          <a:noFill/>
          <a:ln>
            <a:noFill/>
          </a:ln>
        </p:spPr>
        <p:txBody>
          <a:bodyPr spcFirstLastPara="1" wrap="square" lIns="91425" tIns="91425" rIns="91425" bIns="91425" anchor="t" anchorCtr="0">
            <a:spAutoFit/>
          </a:bodyPr>
          <a:lstStyle/>
          <a:p>
            <a:r>
              <a:rPr lang="en-US" sz="2900" b="1"/>
              <a:t>Historical Clarity</a:t>
            </a:r>
            <a:endParaRPr sz="2900" b="1"/>
          </a:p>
        </p:txBody>
      </p:sp>
      <p:sp>
        <p:nvSpPr>
          <p:cNvPr id="183" name="Google Shape;183;p24"/>
          <p:cNvSpPr txBox="1"/>
          <p:nvPr/>
        </p:nvSpPr>
        <p:spPr>
          <a:xfrm>
            <a:off x="5555075" y="455825"/>
            <a:ext cx="5247900" cy="631200"/>
          </a:xfrm>
          <a:prstGeom prst="rect">
            <a:avLst/>
          </a:prstGeom>
          <a:noFill/>
          <a:ln>
            <a:noFill/>
          </a:ln>
        </p:spPr>
        <p:txBody>
          <a:bodyPr spcFirstLastPara="1" wrap="square" lIns="91425" tIns="91425" rIns="91425" bIns="91425" anchor="t" anchorCtr="0">
            <a:spAutoFit/>
          </a:bodyPr>
          <a:lstStyle/>
          <a:p>
            <a:r>
              <a:rPr lang="en-US" sz="2900" b="1" dirty="0"/>
              <a:t>Meaningful Participation</a:t>
            </a:r>
            <a:endParaRPr sz="29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25"/>
          <p:cNvSpPr/>
          <p:nvPr/>
        </p:nvSpPr>
        <p:spPr>
          <a:xfrm>
            <a:off x="4618652" y="1203050"/>
            <a:ext cx="3453621" cy="3619286"/>
          </a:xfrm>
          <a:custGeom>
            <a:avLst/>
            <a:gdLst/>
            <a:ahLst/>
            <a:cxnLst/>
            <a:rect l="l" t="t" r="r" b="b"/>
            <a:pathLst>
              <a:path w="113150" h="121626" extrusionOk="0">
                <a:moveTo>
                  <a:pt x="40438" y="121626"/>
                </a:moveTo>
                <a:cubicBezTo>
                  <a:pt x="48150" y="117440"/>
                  <a:pt x="90675" y="103559"/>
                  <a:pt x="86709" y="96508"/>
                </a:cubicBezTo>
                <a:cubicBezTo>
                  <a:pt x="82743" y="89457"/>
                  <a:pt x="14108" y="85711"/>
                  <a:pt x="16642" y="79321"/>
                </a:cubicBezTo>
                <a:cubicBezTo>
                  <a:pt x="19176" y="72931"/>
                  <a:pt x="104666" y="65330"/>
                  <a:pt x="101912" y="58169"/>
                </a:cubicBezTo>
                <a:cubicBezTo>
                  <a:pt x="99158" y="51008"/>
                  <a:pt x="-1756" y="46051"/>
                  <a:pt x="117" y="36356"/>
                </a:cubicBezTo>
                <a:cubicBezTo>
                  <a:pt x="1990" y="26661"/>
                  <a:pt x="94311" y="6059"/>
                  <a:pt x="113150" y="0"/>
                </a:cubicBezTo>
              </a:path>
            </a:pathLst>
          </a:custGeom>
          <a:noFill/>
          <a:ln w="76200" cap="flat" cmpd="sng">
            <a:solidFill>
              <a:schemeClr val="dk2"/>
            </a:solidFill>
            <a:prstDash val="solid"/>
            <a:round/>
            <a:headEnd type="none" w="med" len="med"/>
            <a:tailEnd type="none" w="med" len="med"/>
          </a:ln>
        </p:spPr>
      </p:sp>
      <p:sp>
        <p:nvSpPr>
          <p:cNvPr id="192" name="Google Shape;192;p25"/>
          <p:cNvSpPr txBox="1"/>
          <p:nvPr/>
        </p:nvSpPr>
        <p:spPr>
          <a:xfrm>
            <a:off x="4056775" y="4822425"/>
            <a:ext cx="4428900" cy="631200"/>
          </a:xfrm>
          <a:prstGeom prst="rect">
            <a:avLst/>
          </a:prstGeom>
          <a:noFill/>
          <a:ln>
            <a:noFill/>
          </a:ln>
        </p:spPr>
        <p:txBody>
          <a:bodyPr spcFirstLastPara="1" wrap="square" lIns="91425" tIns="91425" rIns="91425" bIns="91425" anchor="t" anchorCtr="0">
            <a:spAutoFit/>
          </a:bodyPr>
          <a:lstStyle/>
          <a:p>
            <a:pPr algn="ctr"/>
            <a:r>
              <a:rPr lang="en-US" sz="2900" b="1"/>
              <a:t>Dignity</a:t>
            </a:r>
            <a:endParaRPr sz="2900" b="1"/>
          </a:p>
        </p:txBody>
      </p:sp>
      <p:sp>
        <p:nvSpPr>
          <p:cNvPr id="193" name="Google Shape;193;p25"/>
          <p:cNvSpPr txBox="1"/>
          <p:nvPr/>
        </p:nvSpPr>
        <p:spPr>
          <a:xfrm>
            <a:off x="6935825" y="3328225"/>
            <a:ext cx="4428900" cy="631200"/>
          </a:xfrm>
          <a:prstGeom prst="rect">
            <a:avLst/>
          </a:prstGeom>
          <a:noFill/>
          <a:ln>
            <a:noFill/>
          </a:ln>
        </p:spPr>
        <p:txBody>
          <a:bodyPr spcFirstLastPara="1" wrap="square" lIns="91425" tIns="91425" rIns="91425" bIns="91425" anchor="t" anchorCtr="0">
            <a:spAutoFit/>
          </a:bodyPr>
          <a:lstStyle/>
          <a:p>
            <a:r>
              <a:rPr lang="en-US" sz="2900" b="1"/>
              <a:t>Love</a:t>
            </a:r>
            <a:endParaRPr sz="2900" b="1"/>
          </a:p>
        </p:txBody>
      </p:sp>
      <p:sp>
        <p:nvSpPr>
          <p:cNvPr id="194" name="Google Shape;194;p25"/>
          <p:cNvSpPr txBox="1"/>
          <p:nvPr/>
        </p:nvSpPr>
        <p:spPr>
          <a:xfrm>
            <a:off x="2063700" y="2532400"/>
            <a:ext cx="4032300" cy="631200"/>
          </a:xfrm>
          <a:prstGeom prst="rect">
            <a:avLst/>
          </a:prstGeom>
          <a:noFill/>
          <a:ln>
            <a:noFill/>
          </a:ln>
        </p:spPr>
        <p:txBody>
          <a:bodyPr spcFirstLastPara="1" wrap="square" lIns="91425" tIns="91425" rIns="91425" bIns="91425" anchor="t" anchorCtr="0">
            <a:spAutoFit/>
          </a:bodyPr>
          <a:lstStyle/>
          <a:p>
            <a:pPr algn="ctr"/>
            <a:r>
              <a:rPr lang="en-US" sz="2900" b="1"/>
              <a:t>Justice</a:t>
            </a:r>
            <a:endParaRPr sz="2900" b="1"/>
          </a:p>
        </p:txBody>
      </p:sp>
      <p:sp>
        <p:nvSpPr>
          <p:cNvPr id="195" name="Google Shape;195;p25"/>
          <p:cNvSpPr txBox="1"/>
          <p:nvPr/>
        </p:nvSpPr>
        <p:spPr>
          <a:xfrm>
            <a:off x="5555075" y="455825"/>
            <a:ext cx="5247900" cy="631200"/>
          </a:xfrm>
          <a:prstGeom prst="rect">
            <a:avLst/>
          </a:prstGeom>
          <a:noFill/>
          <a:ln>
            <a:noFill/>
          </a:ln>
        </p:spPr>
        <p:txBody>
          <a:bodyPr spcFirstLastPara="1" wrap="square" lIns="91425" tIns="91425" rIns="91425" bIns="91425" anchor="t" anchorCtr="0">
            <a:spAutoFit/>
          </a:bodyPr>
          <a:lstStyle/>
          <a:p>
            <a:pPr algn="ctr"/>
            <a:r>
              <a:rPr lang="en-US" sz="2900" b="1"/>
              <a:t>Solidarity</a:t>
            </a:r>
            <a:endParaRPr sz="2900" b="1"/>
          </a:p>
        </p:txBody>
      </p:sp>
    </p:spTree>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D1CFEDF-0C57-47B2-AFA9-480995493FE2}"/>
              </a:ext>
            </a:extLst>
          </p:cNvPr>
          <p:cNvGraphicFramePr>
            <a:graphicFrameLocks noGrp="1"/>
          </p:cNvGraphicFramePr>
          <p:nvPr>
            <p:extLst>
              <p:ext uri="{D42A27DB-BD31-4B8C-83A1-F6EECF244321}">
                <p14:modId xmlns:p14="http://schemas.microsoft.com/office/powerpoint/2010/main" val="63212"/>
              </p:ext>
            </p:extLst>
          </p:nvPr>
        </p:nvGraphicFramePr>
        <p:xfrm>
          <a:off x="207818" y="527895"/>
          <a:ext cx="11623964" cy="4578890"/>
        </p:xfrm>
        <a:graphic>
          <a:graphicData uri="http://schemas.openxmlformats.org/drawingml/2006/table">
            <a:tbl>
              <a:tblPr firstRow="1" bandRow="1">
                <a:tableStyleId>{93296810-A885-4BE3-A3E7-6D5BEEA58F35}</a:tableStyleId>
              </a:tblPr>
              <a:tblGrid>
                <a:gridCol w="1593273">
                  <a:extLst>
                    <a:ext uri="{9D8B030D-6E8A-4147-A177-3AD203B41FA5}">
                      <a16:colId xmlns:a16="http://schemas.microsoft.com/office/drawing/2014/main" val="1352970337"/>
                    </a:ext>
                  </a:extLst>
                </a:gridCol>
                <a:gridCol w="1906720">
                  <a:extLst>
                    <a:ext uri="{9D8B030D-6E8A-4147-A177-3AD203B41FA5}">
                      <a16:colId xmlns:a16="http://schemas.microsoft.com/office/drawing/2014/main" val="594027455"/>
                    </a:ext>
                  </a:extLst>
                </a:gridCol>
                <a:gridCol w="2318916">
                  <a:extLst>
                    <a:ext uri="{9D8B030D-6E8A-4147-A177-3AD203B41FA5}">
                      <a16:colId xmlns:a16="http://schemas.microsoft.com/office/drawing/2014/main" val="594964543"/>
                    </a:ext>
                  </a:extLst>
                </a:gridCol>
                <a:gridCol w="1634837">
                  <a:extLst>
                    <a:ext uri="{9D8B030D-6E8A-4147-A177-3AD203B41FA5}">
                      <a16:colId xmlns:a16="http://schemas.microsoft.com/office/drawing/2014/main" val="3179448661"/>
                    </a:ext>
                  </a:extLst>
                </a:gridCol>
                <a:gridCol w="1440872">
                  <a:extLst>
                    <a:ext uri="{9D8B030D-6E8A-4147-A177-3AD203B41FA5}">
                      <a16:colId xmlns:a16="http://schemas.microsoft.com/office/drawing/2014/main" val="2186170780"/>
                    </a:ext>
                  </a:extLst>
                </a:gridCol>
                <a:gridCol w="2729346">
                  <a:extLst>
                    <a:ext uri="{9D8B030D-6E8A-4147-A177-3AD203B41FA5}">
                      <a16:colId xmlns:a16="http://schemas.microsoft.com/office/drawing/2014/main" val="3762307394"/>
                    </a:ext>
                  </a:extLst>
                </a:gridCol>
              </a:tblGrid>
              <a:tr h="886711">
                <a:tc>
                  <a:txBody>
                    <a:bodyPr/>
                    <a:lstStyle/>
                    <a:p>
                      <a:pPr algn="ctr"/>
                      <a:r>
                        <a:rPr lang="en-US" sz="2000" dirty="0"/>
                        <a:t>Module</a:t>
                      </a:r>
                    </a:p>
                  </a:txBody>
                  <a:tcPr/>
                </a:tc>
                <a:tc>
                  <a:txBody>
                    <a:bodyPr/>
                    <a:lstStyle/>
                    <a:p>
                      <a:pPr algn="ctr"/>
                      <a:r>
                        <a:rPr lang="en-US" sz="2000" dirty="0"/>
                        <a:t>Perspectival Moment</a:t>
                      </a:r>
                    </a:p>
                  </a:txBody>
                  <a:tcPr/>
                </a:tc>
                <a:tc>
                  <a:txBody>
                    <a:bodyPr/>
                    <a:lstStyle/>
                    <a:p>
                      <a:pPr algn="ctr"/>
                      <a:r>
                        <a:rPr lang="en-US" sz="2000" dirty="0"/>
                        <a:t>God’s Grace and Activity</a:t>
                      </a:r>
                    </a:p>
                  </a:txBody>
                  <a:tcPr/>
                </a:tc>
                <a:tc>
                  <a:txBody>
                    <a:bodyPr/>
                    <a:lstStyle/>
                    <a:p>
                      <a:pPr algn="ctr"/>
                      <a:r>
                        <a:rPr lang="en-US" sz="2000" dirty="0"/>
                        <a:t>Our Moral Activity</a:t>
                      </a:r>
                    </a:p>
                  </a:txBody>
                  <a:tcPr/>
                </a:tc>
                <a:tc>
                  <a:txBody>
                    <a:bodyPr/>
                    <a:lstStyle/>
                    <a:p>
                      <a:pPr algn="ctr"/>
                      <a:r>
                        <a:rPr lang="en-US" sz="2000" dirty="0"/>
                        <a:t>Relational Context</a:t>
                      </a:r>
                    </a:p>
                  </a:txBody>
                  <a:tcPr/>
                </a:tc>
                <a:tc>
                  <a:txBody>
                    <a:bodyPr/>
                    <a:lstStyle/>
                    <a:p>
                      <a:pPr algn="ctr"/>
                      <a:r>
                        <a:rPr lang="en-US" sz="2000" dirty="0"/>
                        <a:t>Moral Emphasis</a:t>
                      </a:r>
                    </a:p>
                  </a:txBody>
                  <a:tcPr/>
                </a:tc>
                <a:extLst>
                  <a:ext uri="{0D108BD9-81ED-4DB2-BD59-A6C34878D82A}">
                    <a16:rowId xmlns:a16="http://schemas.microsoft.com/office/drawing/2014/main" val="2776930415"/>
                  </a:ext>
                </a:extLst>
              </a:tr>
              <a:tr h="940667">
                <a:tc>
                  <a:txBody>
                    <a:bodyPr/>
                    <a:lstStyle/>
                    <a:p>
                      <a:pPr marL="0" indent="0">
                        <a:buNone/>
                      </a:pPr>
                      <a:r>
                        <a:rPr lang="en-US" sz="2000" dirty="0"/>
                        <a:t>Grounded Being</a:t>
                      </a:r>
                    </a:p>
                  </a:txBody>
                  <a:tcPr anchor="ctr"/>
                </a:tc>
                <a:tc>
                  <a:txBody>
                    <a:bodyPr/>
                    <a:lstStyle/>
                    <a:p>
                      <a:pPr algn="l"/>
                      <a:r>
                        <a:rPr lang="en-US" sz="2000" dirty="0"/>
                        <a:t>created existence</a:t>
                      </a:r>
                    </a:p>
                  </a:txBody>
                  <a:tcPr anchor="ctr"/>
                </a:tc>
                <a:tc>
                  <a:txBody>
                    <a:bodyPr/>
                    <a:lstStyle/>
                    <a:p>
                      <a:pPr algn="l"/>
                      <a:r>
                        <a:rPr lang="en-US" sz="2000" dirty="0"/>
                        <a:t>prevenient grace; bestowed worth</a:t>
                      </a:r>
                    </a:p>
                  </a:txBody>
                  <a:tcPr anchor="ctr"/>
                </a:tc>
                <a:tc>
                  <a:txBody>
                    <a:bodyPr/>
                    <a:lstStyle/>
                    <a:p>
                      <a:pPr algn="l"/>
                      <a:r>
                        <a:rPr lang="en-US" sz="2000" dirty="0"/>
                        <a:t>recognition</a:t>
                      </a:r>
                    </a:p>
                  </a:txBody>
                  <a:tcPr anchor="ctr"/>
                </a:tc>
                <a:tc>
                  <a:txBody>
                    <a:bodyPr/>
                    <a:lstStyle/>
                    <a:p>
                      <a:pPr algn="l"/>
                      <a:r>
                        <a:rPr lang="en-US" sz="2000" dirty="0"/>
                        <a:t>dignity</a:t>
                      </a:r>
                    </a:p>
                  </a:txBody>
                  <a:tcPr anchor="ctr"/>
                </a:tc>
                <a:tc>
                  <a:txBody>
                    <a:bodyPr/>
                    <a:lstStyle/>
                    <a:p>
                      <a:pPr algn="l"/>
                      <a:r>
                        <a:rPr lang="en-US" sz="2000" dirty="0"/>
                        <a:t>equality and human rights</a:t>
                      </a:r>
                    </a:p>
                  </a:txBody>
                  <a:tcPr anchor="ctr"/>
                </a:tc>
                <a:extLst>
                  <a:ext uri="{0D108BD9-81ED-4DB2-BD59-A6C34878D82A}">
                    <a16:rowId xmlns:a16="http://schemas.microsoft.com/office/drawing/2014/main" val="3781265365"/>
                  </a:ext>
                </a:extLst>
              </a:tr>
              <a:tr h="831272">
                <a:tc>
                  <a:txBody>
                    <a:bodyPr/>
                    <a:lstStyle/>
                    <a:p>
                      <a:r>
                        <a:rPr lang="en-US" sz="2000" dirty="0"/>
                        <a:t>Attentive Presence</a:t>
                      </a:r>
                    </a:p>
                  </a:txBody>
                  <a:tcPr anchor="ctr"/>
                </a:tc>
                <a:tc>
                  <a:txBody>
                    <a:bodyPr/>
                    <a:lstStyle/>
                    <a:p>
                      <a:pPr algn="l"/>
                      <a:r>
                        <a:rPr lang="en-US" sz="2000" dirty="0"/>
                        <a:t>present</a:t>
                      </a:r>
                    </a:p>
                  </a:txBody>
                  <a:tcPr anchor="ctr"/>
                </a:tc>
                <a:tc>
                  <a:txBody>
                    <a:bodyPr/>
                    <a:lstStyle/>
                    <a:p>
                      <a:pPr algn="l"/>
                      <a:r>
                        <a:rPr lang="en-US" sz="2000" dirty="0"/>
                        <a:t>justifying grace; conviction of sin</a:t>
                      </a:r>
                    </a:p>
                  </a:txBody>
                  <a:tcPr anchor="ctr"/>
                </a:tc>
                <a:tc>
                  <a:txBody>
                    <a:bodyPr/>
                    <a:lstStyle/>
                    <a:p>
                      <a:pPr algn="l"/>
                      <a:r>
                        <a:rPr lang="en-US" sz="2000" dirty="0"/>
                        <a:t>empathy</a:t>
                      </a:r>
                    </a:p>
                  </a:txBody>
                  <a:tcPr anchor="ctr"/>
                </a:tc>
                <a:tc>
                  <a:txBody>
                    <a:bodyPr/>
                    <a:lstStyle/>
                    <a:p>
                      <a:pPr algn="l"/>
                      <a:r>
                        <a:rPr lang="en-US" sz="2000" dirty="0"/>
                        <a:t>love</a:t>
                      </a:r>
                    </a:p>
                  </a:txBody>
                  <a:tcPr anchor="ctr"/>
                </a:tc>
                <a:tc>
                  <a:txBody>
                    <a:bodyPr/>
                    <a:lstStyle/>
                    <a:p>
                      <a:pPr algn="l"/>
                      <a:r>
                        <a:rPr lang="en-US" sz="2000" dirty="0"/>
                        <a:t>basic goods for the most vulnerable</a:t>
                      </a:r>
                    </a:p>
                  </a:txBody>
                  <a:tcPr anchor="ctr"/>
                </a:tc>
                <a:extLst>
                  <a:ext uri="{0D108BD9-81ED-4DB2-BD59-A6C34878D82A}">
                    <a16:rowId xmlns:a16="http://schemas.microsoft.com/office/drawing/2014/main" val="2133361786"/>
                  </a:ext>
                </a:extLst>
              </a:tr>
              <a:tr h="914400">
                <a:tc>
                  <a:txBody>
                    <a:bodyPr/>
                    <a:lstStyle/>
                    <a:p>
                      <a:r>
                        <a:rPr lang="en-US" sz="2000" dirty="0"/>
                        <a:t>Historical Clarity</a:t>
                      </a:r>
                    </a:p>
                  </a:txBody>
                  <a:tcPr anchor="ctr"/>
                </a:tc>
                <a:tc>
                  <a:txBody>
                    <a:bodyPr/>
                    <a:lstStyle/>
                    <a:p>
                      <a:pPr algn="l"/>
                      <a:r>
                        <a:rPr lang="en-US" sz="2000" dirty="0"/>
                        <a:t>past</a:t>
                      </a:r>
                    </a:p>
                  </a:txBody>
                  <a:tcPr anchor="ctr"/>
                </a:tc>
                <a:tc>
                  <a:txBody>
                    <a:bodyPr/>
                    <a:lstStyle/>
                    <a:p>
                      <a:pPr algn="l"/>
                      <a:r>
                        <a:rPr lang="en-US" sz="2000" dirty="0"/>
                        <a:t>justifying grace; forgiveness</a:t>
                      </a:r>
                    </a:p>
                  </a:txBody>
                  <a:tcPr anchor="ctr"/>
                </a:tc>
                <a:tc>
                  <a:txBody>
                    <a:bodyPr/>
                    <a:lstStyle/>
                    <a:p>
                      <a:pPr algn="l"/>
                      <a:r>
                        <a:rPr lang="en-US" sz="2000" dirty="0"/>
                        <a:t>memory and repentance</a:t>
                      </a:r>
                    </a:p>
                  </a:txBody>
                  <a:tcPr anchor="ctr"/>
                </a:tc>
                <a:tc>
                  <a:txBody>
                    <a:bodyPr/>
                    <a:lstStyle/>
                    <a:p>
                      <a:pPr algn="l"/>
                      <a:r>
                        <a:rPr lang="en-US" sz="2000" dirty="0"/>
                        <a:t>justice</a:t>
                      </a:r>
                    </a:p>
                  </a:txBody>
                  <a:tcPr anchor="ctr"/>
                </a:tc>
                <a:tc>
                  <a:txBody>
                    <a:bodyPr/>
                    <a:lstStyle/>
                    <a:p>
                      <a:pPr algn="l"/>
                      <a:r>
                        <a:rPr lang="en-US" sz="2000" dirty="0"/>
                        <a:t>righting relationships; restitution for victims</a:t>
                      </a:r>
                    </a:p>
                  </a:txBody>
                  <a:tcPr anchor="ctr"/>
                </a:tc>
                <a:extLst>
                  <a:ext uri="{0D108BD9-81ED-4DB2-BD59-A6C34878D82A}">
                    <a16:rowId xmlns:a16="http://schemas.microsoft.com/office/drawing/2014/main" val="1492182931"/>
                  </a:ext>
                </a:extLst>
              </a:tr>
              <a:tr h="1005688">
                <a:tc>
                  <a:txBody>
                    <a:bodyPr/>
                    <a:lstStyle/>
                    <a:p>
                      <a:r>
                        <a:rPr lang="en-US" sz="2000" dirty="0"/>
                        <a:t>Meaningful Participation</a:t>
                      </a:r>
                    </a:p>
                  </a:txBody>
                  <a:tcPr anchor="ctr"/>
                </a:tc>
                <a:tc>
                  <a:txBody>
                    <a:bodyPr/>
                    <a:lstStyle/>
                    <a:p>
                      <a:pPr algn="l"/>
                      <a:r>
                        <a:rPr lang="en-US" sz="2000" dirty="0"/>
                        <a:t>future</a:t>
                      </a:r>
                    </a:p>
                  </a:txBody>
                  <a:tcPr anchor="ctr"/>
                </a:tc>
                <a:tc>
                  <a:txBody>
                    <a:bodyPr/>
                    <a:lstStyle/>
                    <a:p>
                      <a:pPr algn="l"/>
                      <a:r>
                        <a:rPr lang="en-US" sz="2000" dirty="0"/>
                        <a:t>sanctifying grace; reconciliation and shalom</a:t>
                      </a:r>
                    </a:p>
                  </a:txBody>
                  <a:tcPr anchor="ctr"/>
                </a:tc>
                <a:tc>
                  <a:txBody>
                    <a:bodyPr/>
                    <a:lstStyle/>
                    <a:p>
                      <a:pPr algn="l"/>
                      <a:r>
                        <a:rPr lang="en-US" sz="2000" dirty="0"/>
                        <a:t>imagination</a:t>
                      </a:r>
                    </a:p>
                  </a:txBody>
                  <a:tcPr anchor="ctr"/>
                </a:tc>
                <a:tc>
                  <a:txBody>
                    <a:bodyPr/>
                    <a:lstStyle/>
                    <a:p>
                      <a:pPr algn="l"/>
                      <a:r>
                        <a:rPr lang="en-US" sz="2000" dirty="0"/>
                        <a:t>solidarity</a:t>
                      </a:r>
                    </a:p>
                  </a:txBody>
                  <a:tcPr anchor="ctr"/>
                </a:tc>
                <a:tc>
                  <a:txBody>
                    <a:bodyPr/>
                    <a:lstStyle/>
                    <a:p>
                      <a:pPr algn="l"/>
                      <a:r>
                        <a:rPr lang="en-US" sz="2000" dirty="0"/>
                        <a:t>full flourishing of all creation</a:t>
                      </a:r>
                    </a:p>
                  </a:txBody>
                  <a:tcPr anchor="ctr"/>
                </a:tc>
                <a:extLst>
                  <a:ext uri="{0D108BD9-81ED-4DB2-BD59-A6C34878D82A}">
                    <a16:rowId xmlns:a16="http://schemas.microsoft.com/office/drawing/2014/main" val="2939213129"/>
                  </a:ext>
                </a:extLst>
              </a:tr>
            </a:tbl>
          </a:graphicData>
        </a:graphic>
      </p:graphicFrame>
      <p:sp>
        <p:nvSpPr>
          <p:cNvPr id="3" name="TextBox 2">
            <a:extLst>
              <a:ext uri="{FF2B5EF4-FFF2-40B4-BE49-F238E27FC236}">
                <a16:creationId xmlns:a16="http://schemas.microsoft.com/office/drawing/2014/main" id="{2F743AA3-4160-4C17-A816-7F4577C8B5D6}"/>
              </a:ext>
            </a:extLst>
          </p:cNvPr>
          <p:cNvSpPr txBox="1"/>
          <p:nvPr/>
        </p:nvSpPr>
        <p:spPr>
          <a:xfrm>
            <a:off x="3927762" y="127785"/>
            <a:ext cx="2092036" cy="400110"/>
          </a:xfrm>
          <a:prstGeom prst="rect">
            <a:avLst/>
          </a:prstGeom>
          <a:noFill/>
        </p:spPr>
        <p:txBody>
          <a:bodyPr wrap="square" rtlCol="0">
            <a:spAutoFit/>
          </a:bodyPr>
          <a:lstStyle/>
          <a:p>
            <a:r>
              <a:rPr lang="en-US" sz="2000" b="1" dirty="0"/>
              <a:t>God’s Initiative</a:t>
            </a:r>
          </a:p>
        </p:txBody>
      </p:sp>
      <p:sp>
        <p:nvSpPr>
          <p:cNvPr id="4" name="TextBox 3">
            <a:extLst>
              <a:ext uri="{FF2B5EF4-FFF2-40B4-BE49-F238E27FC236}">
                <a16:creationId xmlns:a16="http://schemas.microsoft.com/office/drawing/2014/main" id="{BFF589D7-E2C8-49A8-ABF3-C6C4D09DAF37}"/>
              </a:ext>
            </a:extLst>
          </p:cNvPr>
          <p:cNvSpPr txBox="1"/>
          <p:nvPr/>
        </p:nvSpPr>
        <p:spPr>
          <a:xfrm>
            <a:off x="6019798" y="127785"/>
            <a:ext cx="2092035" cy="400110"/>
          </a:xfrm>
          <a:prstGeom prst="rect">
            <a:avLst/>
          </a:prstGeom>
          <a:noFill/>
        </p:spPr>
        <p:txBody>
          <a:bodyPr wrap="square" rtlCol="0">
            <a:spAutoFit/>
          </a:bodyPr>
          <a:lstStyle/>
          <a:p>
            <a:r>
              <a:rPr lang="en-US" sz="2000" b="1" dirty="0"/>
              <a:t>Our Response</a:t>
            </a:r>
          </a:p>
        </p:txBody>
      </p:sp>
    </p:spTree>
    <p:extLst>
      <p:ext uri="{BB962C8B-B14F-4D97-AF65-F5344CB8AC3E}">
        <p14:creationId xmlns:p14="http://schemas.microsoft.com/office/powerpoint/2010/main" val="1697143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838200" y="2013671"/>
            <a:ext cx="10515600" cy="283065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Raleway Thin"/>
              <a:buNone/>
            </a:pPr>
            <a:r>
              <a:rPr lang="en-US" sz="12500" dirty="0">
                <a:latin typeface="Lucida Handwriting" panose="03010101010101010101" pitchFamily="66" charset="0"/>
              </a:rPr>
              <a:t>Worship</a:t>
            </a:r>
            <a:endParaRPr sz="12500" dirty="0">
              <a:latin typeface="Lucida Handwriting" panose="03010101010101010101"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41AB51-9063-48BE-892D-D2772875C79F}"/>
              </a:ext>
            </a:extLst>
          </p:cNvPr>
          <p:cNvSpPr txBox="1"/>
          <p:nvPr/>
        </p:nvSpPr>
        <p:spPr>
          <a:xfrm>
            <a:off x="318654" y="350982"/>
            <a:ext cx="11554691" cy="4678204"/>
          </a:xfrm>
          <a:prstGeom prst="rect">
            <a:avLst/>
          </a:prstGeom>
          <a:noFill/>
        </p:spPr>
        <p:txBody>
          <a:bodyPr wrap="square">
            <a:spAutoFit/>
          </a:bodyPr>
          <a:lstStyle/>
          <a:p>
            <a:r>
              <a:rPr lang="en-US" sz="3200" b="1" i="0" dirty="0">
                <a:solidFill>
                  <a:srgbClr val="222222"/>
                </a:solidFill>
                <a:effectLst/>
                <a:latin typeface="+mj-lt"/>
              </a:rPr>
              <a:t>Call to Worship</a:t>
            </a:r>
          </a:p>
          <a:p>
            <a:endParaRPr lang="en-US" dirty="0">
              <a:solidFill>
                <a:srgbClr val="222222"/>
              </a:solidFill>
              <a:latin typeface="Roboto" panose="02000000000000000000" pitchFamily="2" charset="0"/>
            </a:endParaRPr>
          </a:p>
          <a:p>
            <a:pPr marL="230188"/>
            <a:r>
              <a:rPr lang="en-US" sz="2800" b="0" i="0" dirty="0">
                <a:solidFill>
                  <a:srgbClr val="222222"/>
                </a:solidFill>
                <a:effectLst/>
                <a:latin typeface="+mn-lt"/>
              </a:rPr>
              <a:t>Have you looked for </a:t>
            </a:r>
            <a:r>
              <a:rPr lang="en-US" sz="2800" dirty="0">
                <a:solidFill>
                  <a:srgbClr val="222222"/>
                </a:solidFill>
                <a:latin typeface="+mn-lt"/>
              </a:rPr>
              <a:t>butterflies</a:t>
            </a:r>
            <a:r>
              <a:rPr lang="en-US" sz="2800" b="0" i="0" dirty="0">
                <a:solidFill>
                  <a:srgbClr val="222222"/>
                </a:solidFill>
                <a:effectLst/>
                <a:latin typeface="+mn-lt"/>
              </a:rPr>
              <a:t> or fruit on the trees?</a:t>
            </a:r>
            <a:br>
              <a:rPr lang="en-US" sz="2800" dirty="0">
                <a:latin typeface="+mn-lt"/>
              </a:rPr>
            </a:br>
            <a:r>
              <a:rPr lang="en-US" sz="2800" b="1" i="0" dirty="0">
                <a:solidFill>
                  <a:srgbClr val="222222"/>
                </a:solidFill>
                <a:effectLst/>
                <a:latin typeface="+mn-lt"/>
              </a:rPr>
              <a:t>Look around and see the newness!</a:t>
            </a:r>
          </a:p>
          <a:p>
            <a:pPr marL="230188"/>
            <a:br>
              <a:rPr lang="en-US" dirty="0">
                <a:latin typeface="+mn-lt"/>
              </a:rPr>
            </a:br>
            <a:r>
              <a:rPr lang="en-US" sz="2800" b="0" i="0" dirty="0">
                <a:solidFill>
                  <a:srgbClr val="222222"/>
                </a:solidFill>
                <a:effectLst/>
                <a:latin typeface="+mn-lt"/>
              </a:rPr>
              <a:t>Did you hear this weekend about love in action?</a:t>
            </a:r>
            <a:br>
              <a:rPr lang="en-US" sz="2800" dirty="0">
                <a:latin typeface="+mn-lt"/>
              </a:rPr>
            </a:br>
            <a:r>
              <a:rPr lang="en-US" sz="2800" b="1" i="0" dirty="0">
                <a:solidFill>
                  <a:srgbClr val="222222"/>
                </a:solidFill>
                <a:effectLst/>
                <a:latin typeface="+mn-lt"/>
              </a:rPr>
              <a:t>Look around and see the newness!</a:t>
            </a:r>
            <a:br>
              <a:rPr lang="en-US" sz="2800" dirty="0">
                <a:latin typeface="+mn-lt"/>
              </a:rPr>
            </a:br>
            <a:endParaRPr lang="en-US" dirty="0">
              <a:latin typeface="+mn-lt"/>
            </a:endParaRPr>
          </a:p>
          <a:p>
            <a:pPr marL="230188"/>
            <a:r>
              <a:rPr lang="en-US" sz="2800" b="0" i="0" dirty="0">
                <a:solidFill>
                  <a:srgbClr val="222222"/>
                </a:solidFill>
                <a:effectLst/>
                <a:latin typeface="+mn-lt"/>
              </a:rPr>
              <a:t>Did someone who was lost find her way home?</a:t>
            </a:r>
            <a:br>
              <a:rPr lang="en-US" sz="2800" dirty="0">
                <a:latin typeface="+mn-lt"/>
              </a:rPr>
            </a:br>
            <a:r>
              <a:rPr lang="en-US" sz="2800" b="0" i="0" dirty="0">
                <a:solidFill>
                  <a:srgbClr val="222222"/>
                </a:solidFill>
                <a:effectLst/>
                <a:latin typeface="+mn-lt"/>
              </a:rPr>
              <a:t>Look around and see the newness!</a:t>
            </a:r>
            <a:br>
              <a:rPr lang="en-US" sz="2800" dirty="0">
                <a:latin typeface="+mn-lt"/>
              </a:rPr>
            </a:br>
            <a:r>
              <a:rPr lang="en-US" sz="2800" b="0" i="0" dirty="0">
                <a:solidFill>
                  <a:srgbClr val="222222"/>
                </a:solidFill>
                <a:effectLst/>
                <a:latin typeface="+mn-lt"/>
              </a:rPr>
              <a:t>In Jesus Christ, God is busy making all things new!</a:t>
            </a:r>
            <a:br>
              <a:rPr lang="en-US" sz="2800" dirty="0">
                <a:latin typeface="+mn-lt"/>
              </a:rPr>
            </a:br>
            <a:r>
              <a:rPr lang="en-US" sz="2800" b="1" i="0" dirty="0">
                <a:solidFill>
                  <a:srgbClr val="222222"/>
                </a:solidFill>
                <a:effectLst/>
                <a:latin typeface="+mn-lt"/>
              </a:rPr>
              <a:t>Be glad in God and rejoice!</a:t>
            </a:r>
            <a:endParaRPr lang="en-US" sz="2800" dirty="0">
              <a:latin typeface="+mn-lt"/>
            </a:endParaRPr>
          </a:p>
        </p:txBody>
      </p:sp>
    </p:spTree>
    <p:extLst>
      <p:ext uri="{BB962C8B-B14F-4D97-AF65-F5344CB8AC3E}">
        <p14:creationId xmlns:p14="http://schemas.microsoft.com/office/powerpoint/2010/main" val="2791103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Be Thou My Vision - ELENYI version (with lyrics cc) - on SPOTIFY &amp; Apple Music">
            <a:hlinkClick r:id="" action="ppaction://media"/>
            <a:extLst>
              <a:ext uri="{FF2B5EF4-FFF2-40B4-BE49-F238E27FC236}">
                <a16:creationId xmlns:a16="http://schemas.microsoft.com/office/drawing/2014/main" id="{64D6A06C-EE03-43C4-A926-AF9DD5B50232}"/>
              </a:ext>
            </a:extLst>
          </p:cNvPr>
          <p:cNvPicPr>
            <a:picLocks noRot="1" noChangeAspect="1"/>
          </p:cNvPicPr>
          <p:nvPr>
            <a:videoFile r:link="rId1"/>
          </p:nvPr>
        </p:nvPicPr>
        <p:blipFill>
          <a:blip r:embed="rId3"/>
          <a:stretch>
            <a:fillRect/>
          </a:stretch>
        </p:blipFill>
        <p:spPr>
          <a:xfrm>
            <a:off x="2141455" y="1194682"/>
            <a:ext cx="7909089" cy="4468636"/>
          </a:xfrm>
          <a:prstGeom prst="rect">
            <a:avLst/>
          </a:prstGeom>
        </p:spPr>
      </p:pic>
      <p:sp>
        <p:nvSpPr>
          <p:cNvPr id="3" name="TextBox 2">
            <a:extLst>
              <a:ext uri="{FF2B5EF4-FFF2-40B4-BE49-F238E27FC236}">
                <a16:creationId xmlns:a16="http://schemas.microsoft.com/office/drawing/2014/main" id="{F454DE41-DAF5-4F18-AB38-B7B95B80E6D5}"/>
              </a:ext>
            </a:extLst>
          </p:cNvPr>
          <p:cNvSpPr txBox="1"/>
          <p:nvPr/>
        </p:nvSpPr>
        <p:spPr>
          <a:xfrm>
            <a:off x="480767" y="358219"/>
            <a:ext cx="5476973" cy="461665"/>
          </a:xfrm>
          <a:prstGeom prst="rect">
            <a:avLst/>
          </a:prstGeom>
          <a:noFill/>
        </p:spPr>
        <p:txBody>
          <a:bodyPr wrap="square" rtlCol="0">
            <a:spAutoFit/>
          </a:bodyPr>
          <a:lstStyle/>
          <a:p>
            <a:r>
              <a:rPr lang="en-US" sz="2400" dirty="0">
                <a:latin typeface="Lucida Handwriting" panose="03010101010101010101" pitchFamily="66" charset="0"/>
              </a:rPr>
              <a:t>“Be Thou My Vision” - ELENYI</a:t>
            </a:r>
          </a:p>
        </p:txBody>
      </p:sp>
    </p:spTree>
    <p:extLst>
      <p:ext uri="{BB962C8B-B14F-4D97-AF65-F5344CB8AC3E}">
        <p14:creationId xmlns:p14="http://schemas.microsoft.com/office/powerpoint/2010/main" val="143393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31F4A3-9A9A-4B55-8C7B-614F227444FE}"/>
              </a:ext>
            </a:extLst>
          </p:cNvPr>
          <p:cNvSpPr txBox="1"/>
          <p:nvPr/>
        </p:nvSpPr>
        <p:spPr>
          <a:xfrm>
            <a:off x="678872" y="350983"/>
            <a:ext cx="10834255" cy="4708981"/>
          </a:xfrm>
          <a:prstGeom prst="rect">
            <a:avLst/>
          </a:prstGeom>
          <a:noFill/>
        </p:spPr>
        <p:txBody>
          <a:bodyPr wrap="square">
            <a:spAutoFit/>
          </a:bodyPr>
          <a:lstStyle/>
          <a:p>
            <a:r>
              <a:rPr lang="en-US" sz="3200" b="1" dirty="0">
                <a:latin typeface="+mn-lt"/>
              </a:rPr>
              <a:t>2 Corinthians 5:16-19</a:t>
            </a:r>
          </a:p>
          <a:p>
            <a:endParaRPr lang="en-US" sz="1600" b="1" dirty="0">
              <a:latin typeface="+mn-lt"/>
            </a:endParaRPr>
          </a:p>
          <a:p>
            <a:r>
              <a:rPr lang="en-US" sz="2800" b="1" i="0" baseline="30000" dirty="0">
                <a:solidFill>
                  <a:srgbClr val="000000"/>
                </a:solidFill>
                <a:effectLst/>
                <a:latin typeface="+mn-lt"/>
              </a:rPr>
              <a:t>16 </a:t>
            </a:r>
            <a:r>
              <a:rPr lang="en-US" sz="2800" b="0" i="0" dirty="0">
                <a:solidFill>
                  <a:srgbClr val="000000"/>
                </a:solidFill>
                <a:effectLst/>
                <a:latin typeface="+mn-lt"/>
              </a:rPr>
              <a:t>From now on, therefore, we regard no one from a human point of view; even though we once knew Christ from a human point of view, we know him no longer in that way. </a:t>
            </a:r>
            <a:r>
              <a:rPr lang="en-US" sz="2800" b="1" i="0" baseline="30000" dirty="0">
                <a:solidFill>
                  <a:srgbClr val="000000"/>
                </a:solidFill>
                <a:effectLst/>
                <a:latin typeface="+mn-lt"/>
              </a:rPr>
              <a:t>17 </a:t>
            </a:r>
            <a:r>
              <a:rPr lang="en-US" sz="2800" b="0" i="0" dirty="0">
                <a:solidFill>
                  <a:srgbClr val="000000"/>
                </a:solidFill>
                <a:effectLst/>
                <a:latin typeface="+mn-lt"/>
              </a:rPr>
              <a:t>So if anyone is in Christ, there is a new creation: everything old has passed away; see, everything has become new! </a:t>
            </a:r>
            <a:r>
              <a:rPr lang="en-US" sz="2800" b="1" i="0" baseline="30000" dirty="0">
                <a:solidFill>
                  <a:srgbClr val="000000"/>
                </a:solidFill>
                <a:effectLst/>
                <a:latin typeface="+mn-lt"/>
              </a:rPr>
              <a:t>18 </a:t>
            </a:r>
            <a:r>
              <a:rPr lang="en-US" sz="2800" b="0" i="0" dirty="0">
                <a:solidFill>
                  <a:srgbClr val="000000"/>
                </a:solidFill>
                <a:effectLst/>
                <a:latin typeface="+mn-lt"/>
              </a:rPr>
              <a:t>All this is from God, who reconciled us to himself through Christ, and has given us the ministry of reconciliation; </a:t>
            </a:r>
            <a:r>
              <a:rPr lang="en-US" sz="2800" b="1" i="0" baseline="30000" dirty="0">
                <a:solidFill>
                  <a:srgbClr val="000000"/>
                </a:solidFill>
                <a:effectLst/>
                <a:latin typeface="+mn-lt"/>
              </a:rPr>
              <a:t>19 </a:t>
            </a:r>
            <a:r>
              <a:rPr lang="en-US" sz="2800" b="0" i="0" dirty="0">
                <a:solidFill>
                  <a:srgbClr val="000000"/>
                </a:solidFill>
                <a:effectLst/>
                <a:latin typeface="+mn-lt"/>
              </a:rPr>
              <a:t>that is, in Christ God was reconciling the world to himself, not counting their trespasses against them, and entrusting the message of reconciliation to us.</a:t>
            </a:r>
            <a:endParaRPr lang="en-US" sz="2800" dirty="0">
              <a:latin typeface="+mn-lt"/>
            </a:endParaRPr>
          </a:p>
        </p:txBody>
      </p:sp>
    </p:spTree>
    <p:extLst>
      <p:ext uri="{BB962C8B-B14F-4D97-AF65-F5344CB8AC3E}">
        <p14:creationId xmlns:p14="http://schemas.microsoft.com/office/powerpoint/2010/main" val="2642418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D0EBBF-EC03-4366-87BA-34F3D7AAF123}"/>
              </a:ext>
            </a:extLst>
          </p:cNvPr>
          <p:cNvSpPr txBox="1"/>
          <p:nvPr/>
        </p:nvSpPr>
        <p:spPr>
          <a:xfrm>
            <a:off x="6095999" y="5912946"/>
            <a:ext cx="3960043" cy="523220"/>
          </a:xfrm>
          <a:prstGeom prst="rect">
            <a:avLst/>
          </a:prstGeom>
          <a:noFill/>
        </p:spPr>
        <p:txBody>
          <a:bodyPr wrap="square">
            <a:spAutoFit/>
          </a:bodyPr>
          <a:lstStyle/>
          <a:p>
            <a:r>
              <a:rPr lang="en-US" dirty="0">
                <a:hlinkClick r:id="rId2"/>
              </a:rPr>
              <a:t>https://open.spotify.com/playlist/0lGH6niUQvLgYu4uT4pBTa?si=284af4c9384c4787</a:t>
            </a:r>
            <a:r>
              <a:rPr lang="en-US" dirty="0"/>
              <a:t> </a:t>
            </a:r>
          </a:p>
        </p:txBody>
      </p:sp>
      <p:sp>
        <p:nvSpPr>
          <p:cNvPr id="5" name="TextBox 4">
            <a:extLst>
              <a:ext uri="{FF2B5EF4-FFF2-40B4-BE49-F238E27FC236}">
                <a16:creationId xmlns:a16="http://schemas.microsoft.com/office/drawing/2014/main" id="{D9192C99-CFE5-47BF-966A-E9D46FFDD143}"/>
              </a:ext>
            </a:extLst>
          </p:cNvPr>
          <p:cNvSpPr txBox="1"/>
          <p:nvPr/>
        </p:nvSpPr>
        <p:spPr>
          <a:xfrm>
            <a:off x="1807196" y="2767280"/>
            <a:ext cx="8577606" cy="1323439"/>
          </a:xfrm>
          <a:prstGeom prst="rect">
            <a:avLst/>
          </a:prstGeom>
          <a:noFill/>
        </p:spPr>
        <p:txBody>
          <a:bodyPr wrap="square">
            <a:spAutoFit/>
          </a:bodyPr>
          <a:lstStyle/>
          <a:p>
            <a:pPr algn="ctr"/>
            <a:r>
              <a:rPr lang="en-US" sz="8000" dirty="0">
                <a:latin typeface="Lucida Handwriting" panose="03010101010101010101" pitchFamily="66" charset="0"/>
              </a:rPr>
              <a:t>6 Word Stories</a:t>
            </a:r>
          </a:p>
        </p:txBody>
      </p:sp>
    </p:spTree>
    <p:extLst>
      <p:ext uri="{BB962C8B-B14F-4D97-AF65-F5344CB8AC3E}">
        <p14:creationId xmlns:p14="http://schemas.microsoft.com/office/powerpoint/2010/main" val="987359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37D329-9252-46E4-A1D9-E844937147F8}"/>
              </a:ext>
            </a:extLst>
          </p:cNvPr>
          <p:cNvSpPr txBox="1"/>
          <p:nvPr/>
        </p:nvSpPr>
        <p:spPr>
          <a:xfrm>
            <a:off x="203199" y="212436"/>
            <a:ext cx="11610109" cy="563231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Prayer of Intercession</a:t>
            </a: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3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br>
            <a:endParaRPr kumimoji="0" lang="en-US" altLang="en-US" sz="300" b="0" i="0" u="none" strike="noStrike" cap="none" normalizeH="0" baseline="0" dirty="0">
              <a:ln>
                <a:noFill/>
              </a:ln>
              <a:solidFill>
                <a:schemeClr val="tx1"/>
              </a:solidFill>
              <a:effectLst/>
            </a:endParaRPr>
          </a:p>
          <a:p>
            <a:pPr marL="461963" marR="0" lvl="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461963" marR="0" lvl="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Reconciling Christ, bless our efforts to bring about reconciliation.</a:t>
            </a:r>
            <a:endParaRPr kumimoji="0" lang="en-US" altLang="en-US" sz="2800" b="0" i="0" u="none" strike="noStrike" cap="none" normalizeH="0" baseline="0" dirty="0">
              <a:ln>
                <a:noFill/>
              </a:ln>
              <a:solidFill>
                <a:schemeClr val="tx1"/>
              </a:solidFill>
              <a:effectLst/>
            </a:endParaRPr>
          </a:p>
          <a:p>
            <a:pPr marL="461963" marR="0" lvl="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Give us the strength to persevere without counting the hurts,</a:t>
            </a:r>
            <a:endParaRPr kumimoji="0" lang="en-US" altLang="en-US" sz="2800" b="0" i="0" u="none" strike="noStrike" cap="none" normalizeH="0" baseline="0" dirty="0">
              <a:ln>
                <a:noFill/>
              </a:ln>
              <a:solidFill>
                <a:schemeClr val="tx1"/>
              </a:solidFill>
              <a:effectLst/>
            </a:endParaRPr>
          </a:p>
          <a:p>
            <a:pPr marL="461963" marR="0" lvl="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and to find within ourselves the capacity to keep on loving.</a:t>
            </a:r>
            <a:endParaRPr kumimoji="0" lang="en-US" altLang="en-US" sz="2800" b="0" i="0" u="none" strike="noStrike" cap="none" normalizeH="0" baseline="0" dirty="0">
              <a:ln>
                <a:noFill/>
              </a:ln>
              <a:solidFill>
                <a:schemeClr val="tx1"/>
              </a:solidFill>
              <a:effectLst/>
            </a:endParaRPr>
          </a:p>
          <a:p>
            <a:pPr marL="461963" marR="0" lvl="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461963" marR="0" lvl="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Give us the grace to be able to stand in the middle of situations,</a:t>
            </a:r>
            <a:endParaRPr kumimoji="0" lang="en-US" altLang="en-US" sz="2800" b="0" i="0" u="none" strike="noStrike" cap="none" normalizeH="0" baseline="0" dirty="0">
              <a:ln>
                <a:noFill/>
              </a:ln>
              <a:solidFill>
                <a:schemeClr val="tx1"/>
              </a:solidFill>
              <a:effectLst/>
            </a:endParaRPr>
          </a:p>
          <a:p>
            <a:pPr marL="461963" marR="0" lvl="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and to be a conduit for the deep listening</a:t>
            </a:r>
            <a:endParaRPr kumimoji="0" lang="en-US" altLang="en-US" sz="2800" b="0" i="0" u="none" strike="noStrike" cap="none" normalizeH="0" baseline="0" dirty="0">
              <a:ln>
                <a:noFill/>
              </a:ln>
              <a:solidFill>
                <a:schemeClr val="tx1"/>
              </a:solidFill>
              <a:effectLst/>
            </a:endParaRPr>
          </a:p>
          <a:p>
            <a:pPr marL="461963" marR="0" lvl="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which can lead to healing and forgiveness.</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1255713" marR="0" lvl="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Help us to conduct ourselves with dignity,</a:t>
            </a:r>
            <a:endParaRPr kumimoji="0" lang="en-US" altLang="en-US" sz="2800" b="0" i="0" u="none" strike="noStrike" cap="none" normalizeH="0" baseline="0" dirty="0">
              <a:ln>
                <a:noFill/>
              </a:ln>
              <a:solidFill>
                <a:schemeClr val="tx1"/>
              </a:solidFill>
              <a:effectLst/>
            </a:endParaRPr>
          </a:p>
          <a:p>
            <a:pPr marL="1255713" marR="0" lvl="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giving and expecting respect, moving from prayer to action,</a:t>
            </a:r>
            <a:endParaRPr kumimoji="0" lang="en-US" altLang="en-US" sz="2800" b="0" i="0" u="none" strike="noStrike" cap="none" normalizeH="0" baseline="0" dirty="0">
              <a:ln>
                <a:noFill/>
              </a:ln>
              <a:solidFill>
                <a:schemeClr val="tx1"/>
              </a:solidFill>
              <a:effectLst/>
            </a:endParaRPr>
          </a:p>
          <a:p>
            <a:pPr marL="1255713" marR="0" lvl="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and from action back again into prayer.</a:t>
            </a:r>
            <a:endParaRPr kumimoji="0" lang="en-US" altLang="en-US" sz="2800" b="0" i="0" u="none" strike="noStrike" cap="none" normalizeH="0" baseline="0" dirty="0">
              <a:ln>
                <a:noFill/>
              </a:ln>
              <a:solidFill>
                <a:schemeClr val="tx1"/>
              </a:solidFill>
              <a:effectLst/>
            </a:endParaRPr>
          </a:p>
          <a:p>
            <a:endParaRPr lang="en-US" dirty="0"/>
          </a:p>
        </p:txBody>
      </p:sp>
    </p:spTree>
    <p:extLst>
      <p:ext uri="{BB962C8B-B14F-4D97-AF65-F5344CB8AC3E}">
        <p14:creationId xmlns:p14="http://schemas.microsoft.com/office/powerpoint/2010/main" val="2116196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8BD70F-5B56-4AB6-BF63-2564E0B5FC89}"/>
              </a:ext>
            </a:extLst>
          </p:cNvPr>
          <p:cNvSpPr txBox="1"/>
          <p:nvPr/>
        </p:nvSpPr>
        <p:spPr>
          <a:xfrm>
            <a:off x="919018" y="506908"/>
            <a:ext cx="10353964" cy="569386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Grant that we may be so grounded in your love,</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that our security is not threatened if we change our minds,</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or begin to see a better way to act.</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Bless those who are called to reconcile on a large-scale –</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politicians, world leaders, leaders of business,</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and those who stand in the midst of bitter conflict.</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br>
            <a:r>
              <a:rPr kumimoji="0" lang="en-US" alt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Reconciling Christ, bless us and bless all who engage</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in the sacred work of envisioning new wholeness,</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and bringing people and nations together.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dirty="0">
              <a:latin typeface="Arial" panose="020B0604020202020204" pitchFamily="34" charset="0"/>
              <a:cs typeface="Arial" panose="020B0604020202020204" pitchFamily="34" charset="0"/>
            </a:endParaRPr>
          </a:p>
          <a:p>
            <a:pPr marL="914400" marR="0" lvl="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We offer these prayers in your name and now pray together the prayer you taught all of your disciples.</a:t>
            </a:r>
          </a:p>
        </p:txBody>
      </p:sp>
    </p:spTree>
    <p:extLst>
      <p:ext uri="{BB962C8B-B14F-4D97-AF65-F5344CB8AC3E}">
        <p14:creationId xmlns:p14="http://schemas.microsoft.com/office/powerpoint/2010/main" val="2533228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Raleway Thin"/>
              <a:buNone/>
            </a:pPr>
            <a:r>
              <a:rPr lang="en-US" sz="4400" b="1" i="0" u="none" dirty="0">
                <a:solidFill>
                  <a:schemeClr val="tx1"/>
                </a:solidFill>
                <a:latin typeface="Arial"/>
                <a:ea typeface="Arial"/>
                <a:cs typeface="Arial"/>
                <a:sym typeface="Arial"/>
              </a:rPr>
              <a:t>Bearing Witness in the Kin-</a:t>
            </a:r>
            <a:r>
              <a:rPr lang="en-US" sz="4400" b="1" i="0" u="none" dirty="0" err="1">
                <a:solidFill>
                  <a:schemeClr val="tx1"/>
                </a:solidFill>
                <a:latin typeface="Arial"/>
                <a:ea typeface="Arial"/>
                <a:cs typeface="Arial"/>
                <a:sym typeface="Arial"/>
              </a:rPr>
              <a:t>dom</a:t>
            </a:r>
            <a:endParaRPr dirty="0">
              <a:solidFill>
                <a:schemeClr val="tx1"/>
              </a:solidFill>
            </a:endParaRPr>
          </a:p>
        </p:txBody>
      </p:sp>
      <p:sp>
        <p:nvSpPr>
          <p:cNvPr id="4" name="TextBox 3">
            <a:extLst>
              <a:ext uri="{FF2B5EF4-FFF2-40B4-BE49-F238E27FC236}">
                <a16:creationId xmlns:a16="http://schemas.microsoft.com/office/drawing/2014/main" id="{B00C8593-B004-493C-BA84-F74E058F0C41}"/>
              </a:ext>
            </a:extLst>
          </p:cNvPr>
          <p:cNvSpPr txBox="1"/>
          <p:nvPr/>
        </p:nvSpPr>
        <p:spPr>
          <a:xfrm>
            <a:off x="96983" y="2659559"/>
            <a:ext cx="11984181" cy="1938992"/>
          </a:xfrm>
          <a:prstGeom prst="rect">
            <a:avLst/>
          </a:prstGeom>
          <a:noFill/>
        </p:spPr>
        <p:txBody>
          <a:bodyPr wrap="square">
            <a:spAutoFit/>
          </a:bodyPr>
          <a:lstStyle/>
          <a:p>
            <a:pPr algn="ctr"/>
            <a:r>
              <a:rPr lang="en-US" sz="6000" b="0" i="0" u="none" dirty="0">
                <a:solidFill>
                  <a:srgbClr val="C00000"/>
                </a:solidFill>
                <a:latin typeface="Arial"/>
                <a:ea typeface="Arial"/>
                <a:cs typeface="Arial"/>
                <a:sym typeface="Arial"/>
              </a:rPr>
              <a:t>Session 4</a:t>
            </a:r>
            <a:r>
              <a:rPr lang="en-US" sz="6000" dirty="0">
                <a:solidFill>
                  <a:srgbClr val="C00000"/>
                </a:solidFill>
              </a:rPr>
              <a:t>: Meaningful Participation</a:t>
            </a:r>
          </a:p>
        </p:txBody>
      </p:sp>
    </p:spTree>
    <p:extLst>
      <p:ext uri="{BB962C8B-B14F-4D97-AF65-F5344CB8AC3E}">
        <p14:creationId xmlns:p14="http://schemas.microsoft.com/office/powerpoint/2010/main" val="1931239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6F845B-AC59-4D17-8395-F9CC25E957DF}"/>
              </a:ext>
            </a:extLst>
          </p:cNvPr>
          <p:cNvSpPr txBox="1"/>
          <p:nvPr/>
        </p:nvSpPr>
        <p:spPr>
          <a:xfrm>
            <a:off x="2646218" y="427794"/>
            <a:ext cx="6899563" cy="6002412"/>
          </a:xfrm>
          <a:prstGeom prst="rect">
            <a:avLst/>
          </a:prstGeom>
          <a:noFill/>
        </p:spPr>
        <p:txBody>
          <a:bodyPr wrap="square">
            <a:spAutoFit/>
          </a:bodyPr>
          <a:lstStyle/>
          <a:p>
            <a:pPr marL="111125" marR="0">
              <a:lnSpc>
                <a:spcPct val="115000"/>
              </a:lnSpc>
              <a:spcBef>
                <a:spcPts val="0"/>
              </a:spcBef>
              <a:spcAft>
                <a:spcPts val="800"/>
              </a:spcAft>
            </a:pPr>
            <a:r>
              <a:rPr lang="en-US" sz="2400" b="1" dirty="0">
                <a:solidFill>
                  <a:srgbClr val="000000"/>
                </a:solidFill>
                <a:effectLst/>
                <a:latin typeface="+mn-lt"/>
                <a:ea typeface="Calibri" panose="020F0502020204030204" pitchFamily="34" charset="0"/>
                <a:cs typeface="Arial" panose="020B0604020202020204" pitchFamily="34" charset="0"/>
              </a:rPr>
              <a:t>Our Father, who art in heaven,</a:t>
            </a:r>
            <a:br>
              <a:rPr lang="en-US" sz="2400" dirty="0">
                <a:solidFill>
                  <a:srgbClr val="000000"/>
                </a:solidFill>
                <a:effectLst/>
                <a:latin typeface="+mn-lt"/>
                <a:ea typeface="Calibri" panose="020F0502020204030204" pitchFamily="34" charset="0"/>
                <a:cs typeface="Arial" panose="020B0604020202020204" pitchFamily="34" charset="0"/>
              </a:rPr>
            </a:br>
            <a:r>
              <a:rPr lang="en-US" sz="2400" b="1" dirty="0">
                <a:solidFill>
                  <a:srgbClr val="000000"/>
                </a:solidFill>
                <a:effectLst/>
                <a:latin typeface="+mn-lt"/>
                <a:ea typeface="Calibri" panose="020F0502020204030204" pitchFamily="34" charset="0"/>
                <a:cs typeface="Arial" panose="020B0604020202020204" pitchFamily="34" charset="0"/>
              </a:rPr>
              <a:t>hallowed be thy name.</a:t>
            </a:r>
            <a:br>
              <a:rPr lang="en-US" sz="2400" dirty="0">
                <a:solidFill>
                  <a:srgbClr val="000000"/>
                </a:solidFill>
                <a:effectLst/>
                <a:latin typeface="+mn-lt"/>
                <a:ea typeface="Calibri" panose="020F0502020204030204" pitchFamily="34" charset="0"/>
                <a:cs typeface="Arial" panose="020B0604020202020204" pitchFamily="34" charset="0"/>
              </a:rPr>
            </a:br>
            <a:r>
              <a:rPr lang="en-US" sz="2400" b="1" dirty="0">
                <a:solidFill>
                  <a:srgbClr val="000000"/>
                </a:solidFill>
                <a:effectLst/>
                <a:latin typeface="+mn-lt"/>
                <a:ea typeface="Calibri" panose="020F0502020204030204" pitchFamily="34" charset="0"/>
                <a:cs typeface="Arial" panose="020B0604020202020204" pitchFamily="34" charset="0"/>
              </a:rPr>
              <a:t>Thy Kingdom come,</a:t>
            </a:r>
            <a:br>
              <a:rPr lang="en-US" sz="2400" dirty="0">
                <a:solidFill>
                  <a:srgbClr val="000000"/>
                </a:solidFill>
                <a:effectLst/>
                <a:latin typeface="+mn-lt"/>
                <a:ea typeface="Calibri" panose="020F0502020204030204" pitchFamily="34" charset="0"/>
                <a:cs typeface="Arial" panose="020B0604020202020204" pitchFamily="34" charset="0"/>
              </a:rPr>
            </a:br>
            <a:r>
              <a:rPr lang="en-US" sz="2400" b="1" dirty="0">
                <a:solidFill>
                  <a:srgbClr val="000000"/>
                </a:solidFill>
                <a:effectLst/>
                <a:latin typeface="+mn-lt"/>
                <a:ea typeface="Calibri" panose="020F0502020204030204" pitchFamily="34" charset="0"/>
                <a:cs typeface="Arial" panose="020B0604020202020204" pitchFamily="34" charset="0"/>
              </a:rPr>
              <a:t>thy will be done,</a:t>
            </a:r>
            <a:br>
              <a:rPr lang="en-US" sz="2400" dirty="0">
                <a:solidFill>
                  <a:srgbClr val="000000"/>
                </a:solidFill>
                <a:effectLst/>
                <a:latin typeface="+mn-lt"/>
                <a:ea typeface="Calibri" panose="020F0502020204030204" pitchFamily="34" charset="0"/>
                <a:cs typeface="Arial" panose="020B0604020202020204" pitchFamily="34" charset="0"/>
              </a:rPr>
            </a:br>
            <a:r>
              <a:rPr lang="en-US" sz="2400" b="1" dirty="0">
                <a:solidFill>
                  <a:srgbClr val="000000"/>
                </a:solidFill>
                <a:effectLst/>
                <a:latin typeface="+mn-lt"/>
                <a:ea typeface="Calibri" panose="020F0502020204030204" pitchFamily="34" charset="0"/>
                <a:cs typeface="Arial" panose="020B0604020202020204" pitchFamily="34" charset="0"/>
              </a:rPr>
              <a:t>on earth as it is in heaven</a:t>
            </a:r>
            <a:br>
              <a:rPr lang="en-US" sz="2400" dirty="0">
                <a:solidFill>
                  <a:srgbClr val="000000"/>
                </a:solidFill>
                <a:effectLst/>
                <a:latin typeface="+mn-lt"/>
                <a:ea typeface="Calibri" panose="020F0502020204030204" pitchFamily="34" charset="0"/>
                <a:cs typeface="Arial" panose="020B0604020202020204" pitchFamily="34" charset="0"/>
              </a:rPr>
            </a:br>
            <a:r>
              <a:rPr lang="en-US" sz="2400" b="1" dirty="0">
                <a:solidFill>
                  <a:srgbClr val="000000"/>
                </a:solidFill>
                <a:effectLst/>
                <a:latin typeface="+mn-lt"/>
                <a:ea typeface="Calibri" panose="020F0502020204030204" pitchFamily="34" charset="0"/>
                <a:cs typeface="Arial" panose="020B0604020202020204" pitchFamily="34" charset="0"/>
              </a:rPr>
              <a:t>Give us this day our daily bread.</a:t>
            </a:r>
            <a:br>
              <a:rPr lang="en-US" sz="2400" dirty="0">
                <a:solidFill>
                  <a:srgbClr val="000000"/>
                </a:solidFill>
                <a:effectLst/>
                <a:latin typeface="+mn-lt"/>
                <a:ea typeface="Calibri" panose="020F0502020204030204" pitchFamily="34" charset="0"/>
                <a:cs typeface="Arial" panose="020B0604020202020204" pitchFamily="34" charset="0"/>
              </a:rPr>
            </a:br>
            <a:r>
              <a:rPr lang="en-US" sz="2400" b="1" dirty="0">
                <a:solidFill>
                  <a:srgbClr val="000000"/>
                </a:solidFill>
                <a:effectLst/>
                <a:latin typeface="+mn-lt"/>
                <a:ea typeface="Calibri" panose="020F0502020204030204" pitchFamily="34" charset="0"/>
                <a:cs typeface="Arial" panose="020B0604020202020204" pitchFamily="34" charset="0"/>
              </a:rPr>
              <a:t>And forgive us our trespasses,</a:t>
            </a:r>
            <a:br>
              <a:rPr lang="en-US" sz="2400" dirty="0">
                <a:solidFill>
                  <a:srgbClr val="000000"/>
                </a:solidFill>
                <a:effectLst/>
                <a:latin typeface="+mn-lt"/>
                <a:ea typeface="Calibri" panose="020F0502020204030204" pitchFamily="34" charset="0"/>
                <a:cs typeface="Arial" panose="020B0604020202020204" pitchFamily="34" charset="0"/>
              </a:rPr>
            </a:br>
            <a:r>
              <a:rPr lang="en-US" sz="2400" b="1" dirty="0">
                <a:solidFill>
                  <a:srgbClr val="000000"/>
                </a:solidFill>
                <a:effectLst/>
                <a:latin typeface="+mn-lt"/>
                <a:ea typeface="Calibri" panose="020F0502020204030204" pitchFamily="34" charset="0"/>
                <a:cs typeface="Arial" panose="020B0604020202020204" pitchFamily="34" charset="0"/>
              </a:rPr>
              <a:t>as we forgive those who trespass against us.</a:t>
            </a:r>
            <a:br>
              <a:rPr lang="en-US" sz="2400" dirty="0">
                <a:solidFill>
                  <a:srgbClr val="000000"/>
                </a:solidFill>
                <a:effectLst/>
                <a:latin typeface="+mn-lt"/>
                <a:ea typeface="Calibri" panose="020F0502020204030204" pitchFamily="34" charset="0"/>
                <a:cs typeface="Arial" panose="020B0604020202020204" pitchFamily="34" charset="0"/>
              </a:rPr>
            </a:br>
            <a:r>
              <a:rPr lang="en-US" sz="2400" b="1" dirty="0">
                <a:solidFill>
                  <a:srgbClr val="000000"/>
                </a:solidFill>
                <a:effectLst/>
                <a:latin typeface="+mn-lt"/>
                <a:ea typeface="Calibri" panose="020F0502020204030204" pitchFamily="34" charset="0"/>
                <a:cs typeface="Arial" panose="020B0604020202020204" pitchFamily="34" charset="0"/>
              </a:rPr>
              <a:t>And lead us not into temptation,</a:t>
            </a:r>
            <a:br>
              <a:rPr lang="en-US" sz="2400" dirty="0">
                <a:solidFill>
                  <a:srgbClr val="000000"/>
                </a:solidFill>
                <a:effectLst/>
                <a:latin typeface="+mn-lt"/>
                <a:ea typeface="Calibri" panose="020F0502020204030204" pitchFamily="34" charset="0"/>
                <a:cs typeface="Arial" panose="020B0604020202020204" pitchFamily="34" charset="0"/>
              </a:rPr>
            </a:br>
            <a:r>
              <a:rPr lang="en-US" sz="2400" b="1" dirty="0">
                <a:solidFill>
                  <a:srgbClr val="000000"/>
                </a:solidFill>
                <a:effectLst/>
                <a:latin typeface="+mn-lt"/>
                <a:ea typeface="Calibri" panose="020F0502020204030204" pitchFamily="34" charset="0"/>
                <a:cs typeface="Arial" panose="020B0604020202020204" pitchFamily="34" charset="0"/>
              </a:rPr>
              <a:t>but deliver us from evil.</a:t>
            </a:r>
            <a:br>
              <a:rPr lang="en-US" sz="2400" dirty="0">
                <a:solidFill>
                  <a:srgbClr val="000000"/>
                </a:solidFill>
                <a:effectLst/>
                <a:latin typeface="+mn-lt"/>
                <a:ea typeface="Calibri" panose="020F0502020204030204" pitchFamily="34" charset="0"/>
                <a:cs typeface="Arial" panose="020B0604020202020204" pitchFamily="34" charset="0"/>
              </a:rPr>
            </a:br>
            <a:r>
              <a:rPr lang="en-US" sz="2400" b="1" dirty="0">
                <a:solidFill>
                  <a:srgbClr val="000000"/>
                </a:solidFill>
                <a:effectLst/>
                <a:latin typeface="+mn-lt"/>
                <a:ea typeface="Calibri" panose="020F0502020204030204" pitchFamily="34" charset="0"/>
                <a:cs typeface="Arial" panose="020B0604020202020204" pitchFamily="34" charset="0"/>
              </a:rPr>
              <a:t>For thine is the kingdom,</a:t>
            </a:r>
            <a:br>
              <a:rPr lang="en-US" sz="2400" dirty="0">
                <a:solidFill>
                  <a:srgbClr val="000000"/>
                </a:solidFill>
                <a:effectLst/>
                <a:latin typeface="+mn-lt"/>
                <a:ea typeface="Calibri" panose="020F0502020204030204" pitchFamily="34" charset="0"/>
                <a:cs typeface="Arial" panose="020B0604020202020204" pitchFamily="34" charset="0"/>
              </a:rPr>
            </a:br>
            <a:r>
              <a:rPr lang="en-US" sz="2400" b="1" dirty="0">
                <a:solidFill>
                  <a:srgbClr val="000000"/>
                </a:solidFill>
                <a:effectLst/>
                <a:latin typeface="+mn-lt"/>
                <a:ea typeface="Calibri" panose="020F0502020204030204" pitchFamily="34" charset="0"/>
                <a:cs typeface="Arial" panose="020B0604020202020204" pitchFamily="34" charset="0"/>
              </a:rPr>
              <a:t>the power and the glory,</a:t>
            </a:r>
            <a:br>
              <a:rPr lang="en-US" sz="2400" dirty="0">
                <a:solidFill>
                  <a:srgbClr val="000000"/>
                </a:solidFill>
                <a:effectLst/>
                <a:latin typeface="+mn-lt"/>
                <a:ea typeface="Calibri" panose="020F0502020204030204" pitchFamily="34" charset="0"/>
                <a:cs typeface="Arial" panose="020B0604020202020204" pitchFamily="34" charset="0"/>
              </a:rPr>
            </a:br>
            <a:r>
              <a:rPr lang="en-US" sz="2400" b="1" dirty="0">
                <a:solidFill>
                  <a:srgbClr val="000000"/>
                </a:solidFill>
                <a:effectLst/>
                <a:latin typeface="+mn-lt"/>
                <a:ea typeface="Calibri" panose="020F0502020204030204" pitchFamily="34" charset="0"/>
                <a:cs typeface="Arial" panose="020B0604020202020204" pitchFamily="34" charset="0"/>
              </a:rPr>
              <a:t>forever.</a:t>
            </a:r>
            <a:br>
              <a:rPr lang="en-US" sz="2400" dirty="0">
                <a:solidFill>
                  <a:srgbClr val="000000"/>
                </a:solidFill>
                <a:effectLst/>
                <a:latin typeface="+mn-lt"/>
                <a:ea typeface="Calibri" panose="020F0502020204030204" pitchFamily="34" charset="0"/>
                <a:cs typeface="Arial" panose="020B0604020202020204" pitchFamily="34" charset="0"/>
              </a:rPr>
            </a:br>
            <a:r>
              <a:rPr lang="en-US" sz="2400" b="1" dirty="0">
                <a:solidFill>
                  <a:srgbClr val="000000"/>
                </a:solidFill>
                <a:effectLst/>
                <a:latin typeface="+mn-lt"/>
                <a:ea typeface="Calibri" panose="020F0502020204030204" pitchFamily="34" charset="0"/>
                <a:cs typeface="Arial" panose="020B0604020202020204" pitchFamily="34" charset="0"/>
              </a:rPr>
              <a:t>Amen.</a:t>
            </a:r>
            <a:endParaRPr lang="en-US" sz="2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9888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ndle Waxes – Owensboro Grain – Soybean Processing – Owensboro, Ky.">
            <a:extLst>
              <a:ext uri="{FF2B5EF4-FFF2-40B4-BE49-F238E27FC236}">
                <a16:creationId xmlns:a16="http://schemas.microsoft.com/office/drawing/2014/main" id="{D9CB96C4-9E5A-4E5B-84C2-FFFC7AC0E55D}"/>
              </a:ext>
            </a:extLst>
          </p:cNvPr>
          <p:cNvPicPr>
            <a:picLocks noChangeAspect="1" noChangeArrowheads="1"/>
          </p:cNvPicPr>
          <p:nvPr/>
        </p:nvPicPr>
        <p:blipFill>
          <a:blip r:embed="rId2">
            <a:alphaModFix amt="25000"/>
            <a:extLst>
              <a:ext uri="{28A0092B-C50C-407E-A947-70E740481C1C}">
                <a14:useLocalDpi xmlns:a14="http://schemas.microsoft.com/office/drawing/2010/main" val="0"/>
              </a:ext>
            </a:extLst>
          </a:blip>
          <a:srcRect/>
          <a:stretch>
            <a:fillRect/>
          </a:stretch>
        </p:blipFill>
        <p:spPr bwMode="auto">
          <a:xfrm>
            <a:off x="2023137" y="602391"/>
            <a:ext cx="8145725" cy="565321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F56AD90-33ED-49CA-8EDE-A886680B14AF}"/>
              </a:ext>
            </a:extLst>
          </p:cNvPr>
          <p:cNvSpPr txBox="1"/>
          <p:nvPr/>
        </p:nvSpPr>
        <p:spPr>
          <a:xfrm>
            <a:off x="2023137" y="602391"/>
            <a:ext cx="8063544" cy="5755422"/>
          </a:xfrm>
          <a:prstGeom prst="rect">
            <a:avLst/>
          </a:prstGeom>
          <a:noFill/>
        </p:spPr>
        <p:txBody>
          <a:bodyPr wrap="square" rtlCol="0">
            <a:spAutoFit/>
          </a:bodyPr>
          <a:lstStyle/>
          <a:p>
            <a:r>
              <a:rPr lang="en-US" sz="3200" b="1" dirty="0">
                <a:solidFill>
                  <a:srgbClr val="7A5D00"/>
                </a:solidFill>
              </a:rPr>
              <a:t>Christ’s Commission and Blessing</a:t>
            </a:r>
          </a:p>
          <a:p>
            <a:endParaRPr lang="en-US" dirty="0">
              <a:solidFill>
                <a:srgbClr val="7A5D00"/>
              </a:solidFill>
            </a:endParaRPr>
          </a:p>
          <a:p>
            <a:r>
              <a:rPr lang="en-US" sz="2800" dirty="0">
                <a:solidFill>
                  <a:srgbClr val="7A5D00"/>
                </a:solidFill>
              </a:rPr>
              <a:t>A lighted candle is a deeply human symbol: it enlightens the darkness, creates warmth, security and community. It symbolizes Christ, the light of the world. As ambassadors for Christ, we will carry this light into the world, into the dark places where fighting, discord and division impede our moral witness. May Christ's light effect reconciliation in our thoughts, words and deeds. Receive the Light of Christ and carry it into the dark places of our world! Be ministers of reconciliation! Be ambassadors for Christ!</a:t>
            </a:r>
          </a:p>
          <a:p>
            <a:endParaRPr lang="en-US" dirty="0"/>
          </a:p>
        </p:txBody>
      </p:sp>
    </p:spTree>
    <p:extLst>
      <p:ext uri="{BB962C8B-B14F-4D97-AF65-F5344CB8AC3E}">
        <p14:creationId xmlns:p14="http://schemas.microsoft.com/office/powerpoint/2010/main" val="1287872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95F4D4-792A-413C-9CD6-50688EEA7BA8}"/>
              </a:ext>
            </a:extLst>
          </p:cNvPr>
          <p:cNvSpPr txBox="1"/>
          <p:nvPr/>
        </p:nvSpPr>
        <p:spPr>
          <a:xfrm>
            <a:off x="286327" y="230909"/>
            <a:ext cx="11619346" cy="5078313"/>
          </a:xfrm>
          <a:prstGeom prst="rect">
            <a:avLst/>
          </a:prstGeom>
          <a:noFill/>
        </p:spPr>
        <p:txBody>
          <a:bodyPr wrap="square" rtlCol="0">
            <a:spAutoFit/>
          </a:bodyPr>
          <a:lstStyle/>
          <a:p>
            <a:r>
              <a:rPr lang="en-US" sz="3000" b="1" dirty="0"/>
              <a:t>Post-Session Journaling Prompt</a:t>
            </a:r>
          </a:p>
          <a:p>
            <a:endParaRPr lang="en-US" dirty="0"/>
          </a:p>
          <a:p>
            <a:r>
              <a:rPr lang="en-US" sz="2800" dirty="0"/>
              <a:t>Dear Church, </a:t>
            </a:r>
          </a:p>
          <a:p>
            <a:endParaRPr lang="en-US" sz="2000" dirty="0"/>
          </a:p>
          <a:p>
            <a:r>
              <a:rPr lang="en-US" sz="2800" dirty="0"/>
              <a:t>Write a letter to the church as if you are an apostle, calling your church community into greater engagement as a moral witness. Address the barriers that might prevent your church from engaging, as well as the strengths within yourself and your community that you may draw upon as you do this work of active, intentional participation. Invite your siblings in Christ to the specific work of repentance and reorientation. Cast a vision for what might be possible and/or result from the hard-but-necessary work you are calling them into.</a:t>
            </a:r>
          </a:p>
        </p:txBody>
      </p:sp>
    </p:spTree>
    <p:extLst>
      <p:ext uri="{BB962C8B-B14F-4D97-AF65-F5344CB8AC3E}">
        <p14:creationId xmlns:p14="http://schemas.microsoft.com/office/powerpoint/2010/main" val="1447699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70">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73" name="Freeform: Shape 72">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 name="Title 1">
            <a:extLst>
              <a:ext uri="{FF2B5EF4-FFF2-40B4-BE49-F238E27FC236}">
                <a16:creationId xmlns:a16="http://schemas.microsoft.com/office/drawing/2014/main" id="{55D78D06-290C-45FA-BE6E-F27781C86414}"/>
              </a:ext>
            </a:extLst>
          </p:cNvPr>
          <p:cNvSpPr>
            <a:spLocks noGrp="1"/>
          </p:cNvSpPr>
          <p:nvPr>
            <p:ph type="ctrTitle"/>
          </p:nvPr>
        </p:nvSpPr>
        <p:spPr>
          <a:xfrm>
            <a:off x="671100" y="3030032"/>
            <a:ext cx="4620584" cy="889039"/>
          </a:xfrm>
        </p:spPr>
        <p:txBody>
          <a:bodyPr>
            <a:normAutofit/>
          </a:bodyPr>
          <a:lstStyle/>
          <a:p>
            <a:pPr algn="l"/>
            <a:r>
              <a:rPr lang="en-US" sz="5400" b="1" dirty="0">
                <a:effectLst>
                  <a:outerShdw blurRad="38100" dist="38100" dir="2700000" algn="tl">
                    <a:srgbClr val="000000">
                      <a:alpha val="43137"/>
                    </a:srgbClr>
                  </a:outerShdw>
                </a:effectLst>
              </a:rPr>
              <a:t>Mission u 2021</a:t>
            </a:r>
          </a:p>
        </p:txBody>
      </p:sp>
      <p:sp>
        <p:nvSpPr>
          <p:cNvPr id="3" name="Subtitle 2">
            <a:extLst>
              <a:ext uri="{FF2B5EF4-FFF2-40B4-BE49-F238E27FC236}">
                <a16:creationId xmlns:a16="http://schemas.microsoft.com/office/drawing/2014/main" id="{70E87A29-8932-417F-BA2E-8D73728710AF}"/>
              </a:ext>
            </a:extLst>
          </p:cNvPr>
          <p:cNvSpPr>
            <a:spLocks noGrp="1"/>
          </p:cNvSpPr>
          <p:nvPr>
            <p:ph type="subTitle" idx="1"/>
          </p:nvPr>
        </p:nvSpPr>
        <p:spPr>
          <a:xfrm>
            <a:off x="671100" y="4149959"/>
            <a:ext cx="5403312" cy="1893351"/>
          </a:xfrm>
        </p:spPr>
        <p:txBody>
          <a:bodyPr>
            <a:normAutofit fontScale="92500" lnSpcReduction="10000"/>
          </a:bodyPr>
          <a:lstStyle/>
          <a:p>
            <a:pPr algn="l"/>
            <a:r>
              <a:rPr lang="en-US" sz="2000" dirty="0">
                <a:effectLst>
                  <a:outerShdw blurRad="38100" dist="38100" dir="2700000" algn="tl">
                    <a:srgbClr val="000000">
                      <a:alpha val="43137"/>
                    </a:srgbClr>
                  </a:outerShdw>
                </a:effectLst>
              </a:rPr>
              <a:t>July 15-18 – Bearing Witness in the Kin-</a:t>
            </a:r>
            <a:r>
              <a:rPr lang="en-US" sz="2000" dirty="0" err="1">
                <a:effectLst>
                  <a:outerShdw blurRad="38100" dist="38100" dir="2700000" algn="tl">
                    <a:srgbClr val="000000">
                      <a:alpha val="43137"/>
                    </a:srgbClr>
                  </a:outerShdw>
                </a:effectLst>
              </a:rPr>
              <a:t>dom</a:t>
            </a:r>
            <a:endParaRPr lang="en-US" sz="2000" dirty="0">
              <a:effectLst>
                <a:outerShdw blurRad="38100" dist="38100" dir="2700000" algn="tl">
                  <a:srgbClr val="000000">
                    <a:alpha val="43137"/>
                  </a:srgbClr>
                </a:outerShdw>
              </a:effectLst>
            </a:endParaRPr>
          </a:p>
          <a:p>
            <a:pPr algn="l"/>
            <a:r>
              <a:rPr lang="en-US" sz="2000" dirty="0">
                <a:effectLst>
                  <a:outerShdw blurRad="38100" dist="38100" dir="2700000" algn="tl">
                    <a:srgbClr val="000000">
                      <a:alpha val="43137"/>
                    </a:srgbClr>
                  </a:outerShdw>
                </a:effectLst>
              </a:rPr>
              <a:t>July 19-22 – Pushout (Full study)</a:t>
            </a:r>
          </a:p>
          <a:p>
            <a:pPr algn="l"/>
            <a:r>
              <a:rPr lang="en-US" sz="2000" dirty="0">
                <a:effectLst>
                  <a:outerShdw blurRad="38100" dist="38100" dir="2700000" algn="tl">
                    <a:srgbClr val="000000">
                      <a:alpha val="43137"/>
                    </a:srgbClr>
                  </a:outerShdw>
                </a:effectLst>
              </a:rPr>
              <a:t>July 23-25 – Pushout (Full study)</a:t>
            </a:r>
          </a:p>
          <a:p>
            <a:pPr algn="l"/>
            <a:r>
              <a:rPr lang="en-US" sz="2000" dirty="0">
                <a:effectLst>
                  <a:outerShdw blurRad="38100" dist="38100" dir="2700000" algn="tl">
                    <a:srgbClr val="000000">
                      <a:alpha val="43137"/>
                    </a:srgbClr>
                  </a:outerShdw>
                </a:effectLst>
              </a:rPr>
              <a:t>July 31 – Pushout (Overview)</a:t>
            </a:r>
          </a:p>
          <a:p>
            <a:pPr algn="l"/>
            <a:r>
              <a:rPr lang="en-US" sz="2000" dirty="0">
                <a:effectLst>
                  <a:outerShdw blurRad="38100" dist="38100" dir="2700000" algn="tl">
                    <a:srgbClr val="000000">
                      <a:alpha val="43137"/>
                    </a:srgbClr>
                  </a:outerShdw>
                </a:effectLst>
              </a:rPr>
              <a:t>August 1 – Pushout (Overview)</a:t>
            </a:r>
          </a:p>
        </p:txBody>
      </p:sp>
      <p:pic>
        <p:nvPicPr>
          <p:cNvPr id="7" name="Picture 6" descr="Text&#10;&#10;Description automatically generated">
            <a:extLst>
              <a:ext uri="{FF2B5EF4-FFF2-40B4-BE49-F238E27FC236}">
                <a16:creationId xmlns:a16="http://schemas.microsoft.com/office/drawing/2014/main" id="{C3477A46-953C-42DB-B066-DDCD87CFB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688" y="604793"/>
            <a:ext cx="2230253" cy="1215488"/>
          </a:xfrm>
          <a:prstGeom prst="rect">
            <a:avLst/>
          </a:prstGeom>
        </p:spPr>
      </p:pic>
      <p:sp>
        <p:nvSpPr>
          <p:cNvPr id="27" name="Subtitle 2">
            <a:extLst>
              <a:ext uri="{FF2B5EF4-FFF2-40B4-BE49-F238E27FC236}">
                <a16:creationId xmlns:a16="http://schemas.microsoft.com/office/drawing/2014/main" id="{2FF56586-5AD3-4DEB-9156-6C27033EA4D3}"/>
              </a:ext>
            </a:extLst>
          </p:cNvPr>
          <p:cNvSpPr txBox="1">
            <a:spLocks/>
          </p:cNvSpPr>
          <p:nvPr/>
        </p:nvSpPr>
        <p:spPr>
          <a:xfrm>
            <a:off x="671100" y="2225947"/>
            <a:ext cx="4620584" cy="6000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United Methodist Women</a:t>
            </a:r>
            <a:b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b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Western North Carolina Conference</a:t>
            </a:r>
          </a:p>
        </p:txBody>
      </p:sp>
      <p:sp>
        <p:nvSpPr>
          <p:cNvPr id="8" name="Rectangle 7">
            <a:extLst>
              <a:ext uri="{FF2B5EF4-FFF2-40B4-BE49-F238E27FC236}">
                <a16:creationId xmlns:a16="http://schemas.microsoft.com/office/drawing/2014/main" id="{FAA5E188-0049-43E0-BBF1-E7A2C2CF10FF}"/>
              </a:ext>
            </a:extLst>
          </p:cNvPr>
          <p:cNvSpPr/>
          <p:nvPr/>
        </p:nvSpPr>
        <p:spPr>
          <a:xfrm>
            <a:off x="0" y="0"/>
            <a:ext cx="12192000" cy="6858000"/>
          </a:xfrm>
          <a:prstGeom prst="rect">
            <a:avLst/>
          </a:prstGeom>
          <a:noFill/>
          <a:ln w="76200">
            <a:solidFill>
              <a:srgbClr val="DB47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5" name="Picture 4" descr="A picture containing diagram&#10;&#10;Description automatically generated">
            <a:extLst>
              <a:ext uri="{FF2B5EF4-FFF2-40B4-BE49-F238E27FC236}">
                <a16:creationId xmlns:a16="http://schemas.microsoft.com/office/drawing/2014/main" id="{6EC3EF87-7823-479F-B0ED-F94228452A2E}"/>
              </a:ext>
            </a:extLst>
          </p:cNvPr>
          <p:cNvPicPr>
            <a:picLocks noChangeAspect="1"/>
          </p:cNvPicPr>
          <p:nvPr/>
        </p:nvPicPr>
        <p:blipFill>
          <a:blip r:embed="rId3"/>
          <a:stretch>
            <a:fillRect/>
          </a:stretch>
        </p:blipFill>
        <p:spPr>
          <a:xfrm>
            <a:off x="6427859" y="847197"/>
            <a:ext cx="5163606" cy="5163606"/>
          </a:xfrm>
          <a:prstGeom prst="rect">
            <a:avLst/>
          </a:prstGeom>
        </p:spPr>
      </p:pic>
    </p:spTree>
    <p:extLst>
      <p:ext uri="{BB962C8B-B14F-4D97-AF65-F5344CB8AC3E}">
        <p14:creationId xmlns:p14="http://schemas.microsoft.com/office/powerpoint/2010/main" val="522371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658C56-E035-4074-86DF-D035A0DD412A}"/>
              </a:ext>
            </a:extLst>
          </p:cNvPr>
          <p:cNvSpPr txBox="1"/>
          <p:nvPr/>
        </p:nvSpPr>
        <p:spPr>
          <a:xfrm>
            <a:off x="2177988" y="843677"/>
            <a:ext cx="7836023" cy="5170646"/>
          </a:xfrm>
          <a:prstGeom prst="rect">
            <a:avLst/>
          </a:prstGeom>
          <a:noFill/>
        </p:spPr>
        <p:txBody>
          <a:bodyPr wrap="square">
            <a:spAutoFit/>
          </a:bodyPr>
          <a:lstStyle/>
          <a:p>
            <a:r>
              <a:rPr lang="en-US" sz="4400" b="1" i="0" u="none" dirty="0">
                <a:solidFill>
                  <a:schemeClr val="tx1"/>
                </a:solidFill>
                <a:latin typeface="Arial"/>
                <a:ea typeface="Arial"/>
                <a:cs typeface="Arial"/>
                <a:sym typeface="Arial"/>
              </a:rPr>
              <a:t>CENTERING QUOTE</a:t>
            </a:r>
            <a:br>
              <a:rPr lang="en-US" sz="4400" b="1" i="0" u="none" dirty="0">
                <a:solidFill>
                  <a:schemeClr val="tx1"/>
                </a:solidFill>
                <a:latin typeface="Arial"/>
                <a:ea typeface="Arial"/>
                <a:cs typeface="Arial"/>
                <a:sym typeface="Arial"/>
              </a:rPr>
            </a:br>
            <a:br>
              <a:rPr lang="en-US" sz="2200" b="0" i="0" u="none" dirty="0">
                <a:solidFill>
                  <a:schemeClr val="tx1"/>
                </a:solidFill>
                <a:latin typeface="Arial"/>
                <a:ea typeface="Arial"/>
                <a:cs typeface="Arial"/>
                <a:sym typeface="Arial"/>
              </a:rPr>
            </a:br>
            <a:r>
              <a:rPr lang="en-US" sz="4400" b="0" i="0" u="none" dirty="0">
                <a:solidFill>
                  <a:schemeClr val="tx1"/>
                </a:solidFill>
                <a:latin typeface="Arial"/>
                <a:ea typeface="Arial"/>
                <a:cs typeface="Arial"/>
                <a:sym typeface="Arial"/>
              </a:rPr>
              <a:t>Faith always includes a social dimension. To nurture the potential of Christ-likeness in ourselves and our neighbors is the communal task of being church together (p. 86).</a:t>
            </a:r>
            <a:endParaRPr lang="en-US" sz="4400" dirty="0">
              <a:solidFill>
                <a:schemeClr val="tx1"/>
              </a:solidFill>
            </a:endParaRPr>
          </a:p>
        </p:txBody>
      </p:sp>
    </p:spTree>
    <p:extLst>
      <p:ext uri="{BB962C8B-B14F-4D97-AF65-F5344CB8AC3E}">
        <p14:creationId xmlns:p14="http://schemas.microsoft.com/office/powerpoint/2010/main" val="3925548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01F7E5-7B68-4DCF-88CF-7C56D6A73BA3}"/>
              </a:ext>
            </a:extLst>
          </p:cNvPr>
          <p:cNvSpPr txBox="1"/>
          <p:nvPr/>
        </p:nvSpPr>
        <p:spPr>
          <a:xfrm>
            <a:off x="662866" y="103378"/>
            <a:ext cx="10866268" cy="6032421"/>
          </a:xfrm>
          <a:prstGeom prst="rect">
            <a:avLst/>
          </a:prstGeom>
          <a:noFill/>
        </p:spPr>
        <p:txBody>
          <a:bodyPr wrap="square">
            <a:spAutoFit/>
          </a:bodyPr>
          <a:lstStyle/>
          <a:p>
            <a:r>
              <a:rPr lang="en-US" sz="4400" b="1" i="0" u="none" dirty="0">
                <a:solidFill>
                  <a:schemeClr val="tx1"/>
                </a:solidFill>
                <a:latin typeface="Arial"/>
                <a:ea typeface="Arial"/>
                <a:cs typeface="Arial"/>
                <a:sym typeface="Arial"/>
              </a:rPr>
              <a:t>CENTERING QUOTE</a:t>
            </a:r>
            <a:br>
              <a:rPr lang="en-US" sz="4400" b="1" i="0" u="none" dirty="0">
                <a:solidFill>
                  <a:schemeClr val="tx1"/>
                </a:solidFill>
                <a:latin typeface="Arial"/>
                <a:ea typeface="Arial"/>
                <a:cs typeface="Arial"/>
                <a:sym typeface="Arial"/>
              </a:rPr>
            </a:br>
            <a:br>
              <a:rPr lang="en-US" sz="2200" b="0" i="0" u="none" dirty="0">
                <a:solidFill>
                  <a:schemeClr val="tx1"/>
                </a:solidFill>
                <a:latin typeface="Arial"/>
                <a:ea typeface="Arial"/>
                <a:cs typeface="Arial"/>
                <a:sym typeface="Arial"/>
              </a:rPr>
            </a:br>
            <a:r>
              <a:rPr lang="en-US" sz="4000" b="0" i="0" u="none" dirty="0">
                <a:solidFill>
                  <a:schemeClr val="tx1"/>
                </a:solidFill>
                <a:latin typeface="Arial"/>
                <a:ea typeface="Arial"/>
                <a:cs typeface="Arial"/>
                <a:sym typeface="Arial"/>
              </a:rPr>
              <a:t>Growth in Christ-likeness allows us to love each other, to encourage development of each person’s full human potential. Flourishing is for everyone, not just for the select few or the demonstrably pious. As children of God bearing God’s full image, all of humanity is</a:t>
            </a:r>
          </a:p>
          <a:p>
            <a:r>
              <a:rPr lang="en-US" sz="4000" b="0" i="0" u="none" dirty="0">
                <a:solidFill>
                  <a:schemeClr val="tx1"/>
                </a:solidFill>
                <a:latin typeface="Arial"/>
                <a:ea typeface="Arial"/>
                <a:cs typeface="Arial"/>
                <a:sym typeface="Arial"/>
              </a:rPr>
              <a:t>       redeemed through Christ. Each person is</a:t>
            </a:r>
          </a:p>
          <a:p>
            <a:r>
              <a:rPr lang="en-US" sz="4000" b="0" i="0" u="none" dirty="0">
                <a:solidFill>
                  <a:schemeClr val="tx1"/>
                </a:solidFill>
                <a:latin typeface="Arial"/>
                <a:ea typeface="Arial"/>
                <a:cs typeface="Arial"/>
                <a:sym typeface="Arial"/>
              </a:rPr>
              <a:t>       invited to flourish (p. 84)</a:t>
            </a:r>
            <a:endParaRPr lang="en-US" sz="4000" dirty="0">
              <a:solidFill>
                <a:schemeClr val="tx1"/>
              </a:solidFill>
            </a:endParaRPr>
          </a:p>
        </p:txBody>
      </p:sp>
    </p:spTree>
    <p:extLst>
      <p:ext uri="{BB962C8B-B14F-4D97-AF65-F5344CB8AC3E}">
        <p14:creationId xmlns:p14="http://schemas.microsoft.com/office/powerpoint/2010/main" val="2620705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0400F9-660E-4773-9706-5E53E7FA92C8}"/>
              </a:ext>
            </a:extLst>
          </p:cNvPr>
          <p:cNvSpPr txBox="1"/>
          <p:nvPr/>
        </p:nvSpPr>
        <p:spPr>
          <a:xfrm>
            <a:off x="255973" y="370284"/>
            <a:ext cx="11680054" cy="5262979"/>
          </a:xfrm>
          <a:prstGeom prst="rect">
            <a:avLst/>
          </a:prstGeom>
          <a:noFill/>
        </p:spPr>
        <p:txBody>
          <a:bodyPr wrap="square">
            <a:spAutoFit/>
          </a:bodyPr>
          <a:lstStyle/>
          <a:p>
            <a:r>
              <a:rPr lang="en-US" sz="3200" b="1" i="0" u="none" dirty="0">
                <a:solidFill>
                  <a:schemeClr val="tx1"/>
                </a:solidFill>
                <a:latin typeface="Arial"/>
                <a:ea typeface="Arial"/>
                <a:cs typeface="Arial"/>
                <a:sym typeface="Arial"/>
              </a:rPr>
              <a:t>Imagining a New Heaven and Earth</a:t>
            </a:r>
            <a:br>
              <a:rPr lang="en-US" sz="3200" b="1" i="0" u="none" dirty="0">
                <a:solidFill>
                  <a:schemeClr val="tx1"/>
                </a:solidFill>
                <a:latin typeface="Arial"/>
                <a:ea typeface="Arial"/>
                <a:cs typeface="Arial"/>
                <a:sym typeface="Arial"/>
              </a:rPr>
            </a:br>
            <a:br>
              <a:rPr lang="en-US" sz="1600" b="0" i="0" u="none" dirty="0">
                <a:solidFill>
                  <a:schemeClr val="tx1"/>
                </a:solidFill>
                <a:latin typeface="Arial"/>
                <a:ea typeface="Arial"/>
                <a:cs typeface="Arial"/>
                <a:sym typeface="Arial"/>
              </a:rPr>
            </a:br>
            <a:r>
              <a:rPr lang="en-US" sz="3200" b="0" i="0" u="none" dirty="0">
                <a:solidFill>
                  <a:schemeClr val="tx1"/>
                </a:solidFill>
                <a:latin typeface="Arial"/>
                <a:ea typeface="Arial"/>
                <a:cs typeface="Arial"/>
                <a:sym typeface="Arial"/>
              </a:rPr>
              <a:t>Without a foundation of dignity and love, attempts at repentance falter. When I asked her about the “Act of Repentance and Healing for Indigenous Persons” at General Conference 2012, [Tweedy] told me she was against it. Her congregations were not ready for repentance. She explained, “I was serving an Anglo church at the time. The people were asking, ‘Why are we apologizing? Why do we have to do that?’ So, we hadn’t done our job. If those are the kinds of questions you’re asking, we</a:t>
            </a:r>
          </a:p>
          <a:p>
            <a:r>
              <a:rPr lang="en-US" sz="3200" b="0" i="0" u="none" dirty="0">
                <a:solidFill>
                  <a:schemeClr val="tx1"/>
                </a:solidFill>
                <a:latin typeface="Arial"/>
                <a:ea typeface="Arial"/>
                <a:cs typeface="Arial"/>
                <a:sym typeface="Arial"/>
              </a:rPr>
              <a:t>          need to do some teaching” (p. 71). </a:t>
            </a:r>
            <a:endParaRPr lang="en-US" sz="3200" dirty="0">
              <a:solidFill>
                <a:schemeClr val="tx1"/>
              </a:solidFill>
            </a:endParaRPr>
          </a:p>
        </p:txBody>
      </p:sp>
    </p:spTree>
    <p:extLst>
      <p:ext uri="{BB962C8B-B14F-4D97-AF65-F5344CB8AC3E}">
        <p14:creationId xmlns:p14="http://schemas.microsoft.com/office/powerpoint/2010/main" val="1186162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4" name="Google Shape;44;p9"/>
          <p:cNvSpPr txBox="1">
            <a:spLocks noGrp="1"/>
          </p:cNvSpPr>
          <p:nvPr>
            <p:ph type="body" idx="1"/>
          </p:nvPr>
        </p:nvSpPr>
        <p:spPr>
          <a:xfrm>
            <a:off x="332173" y="360809"/>
            <a:ext cx="10515600" cy="3364213"/>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3600" b="1" dirty="0">
                <a:solidFill>
                  <a:schemeClr val="dk1"/>
                </a:solidFill>
                <a:latin typeface="+mj-lt"/>
              </a:rPr>
              <a:t>Glorious New Creation:</a:t>
            </a:r>
          </a:p>
          <a:p>
            <a:pPr marL="0" lvl="0" indent="0" algn="l" rtl="0">
              <a:lnSpc>
                <a:spcPct val="115000"/>
              </a:lnSpc>
              <a:spcBef>
                <a:spcPts val="0"/>
              </a:spcBef>
              <a:spcAft>
                <a:spcPts val="0"/>
              </a:spcAft>
              <a:buNone/>
            </a:pPr>
            <a:r>
              <a:rPr lang="en-US" sz="2800" b="1" dirty="0">
                <a:solidFill>
                  <a:schemeClr val="dk1"/>
                </a:solidFill>
                <a:latin typeface="+mj-lt"/>
              </a:rPr>
              <a:t>Isaiah 65: 17-25  (CEB)</a:t>
            </a:r>
          </a:p>
          <a:p>
            <a:pPr marL="228600" lvl="0" indent="0" algn="l" rtl="0">
              <a:lnSpc>
                <a:spcPct val="90000"/>
              </a:lnSpc>
              <a:spcBef>
                <a:spcPts val="0"/>
              </a:spcBef>
              <a:spcAft>
                <a:spcPts val="0"/>
              </a:spcAft>
              <a:buClr>
                <a:schemeClr val="dk1"/>
              </a:buClr>
              <a:buSzPts val="3600"/>
              <a:buFont typeface="Arial"/>
              <a:buNone/>
            </a:pPr>
            <a:endParaRPr dirty="0"/>
          </a:p>
        </p:txBody>
      </p:sp>
      <p:sp>
        <p:nvSpPr>
          <p:cNvPr id="5" name="TextBox 4">
            <a:extLst>
              <a:ext uri="{FF2B5EF4-FFF2-40B4-BE49-F238E27FC236}">
                <a16:creationId xmlns:a16="http://schemas.microsoft.com/office/drawing/2014/main" id="{594F5678-2470-43D2-A9E6-1488C1E820E7}"/>
              </a:ext>
            </a:extLst>
          </p:cNvPr>
          <p:cNvSpPr txBox="1"/>
          <p:nvPr/>
        </p:nvSpPr>
        <p:spPr>
          <a:xfrm>
            <a:off x="1425225" y="1785128"/>
            <a:ext cx="9341550" cy="4303486"/>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US" sz="2400" b="1" i="0" baseline="30000" dirty="0">
                <a:solidFill>
                  <a:srgbClr val="000000"/>
                </a:solidFill>
                <a:effectLst/>
                <a:latin typeface="+mn-lt"/>
              </a:rPr>
              <a:t>17 </a:t>
            </a:r>
            <a:r>
              <a:rPr lang="en-US" sz="2400" b="0" i="0" dirty="0">
                <a:solidFill>
                  <a:srgbClr val="000000"/>
                </a:solidFill>
                <a:effectLst/>
                <a:latin typeface="+mn-lt"/>
              </a:rPr>
              <a:t>Look! I’m creating a new heaven and a new earth:</a:t>
            </a:r>
            <a:br>
              <a:rPr lang="en-US" sz="2400" dirty="0">
                <a:latin typeface="+mn-lt"/>
              </a:rPr>
            </a:br>
            <a:r>
              <a:rPr lang="en-US" sz="2400" b="0" i="0" dirty="0">
                <a:solidFill>
                  <a:srgbClr val="000000"/>
                </a:solidFill>
                <a:effectLst/>
                <a:latin typeface="+mn-lt"/>
              </a:rPr>
              <a:t>    past events won’t be remembered;</a:t>
            </a:r>
            <a:br>
              <a:rPr lang="en-US" sz="2400" dirty="0">
                <a:latin typeface="+mn-lt"/>
              </a:rPr>
            </a:br>
            <a:r>
              <a:rPr lang="en-US" sz="2400" b="0" i="0" dirty="0">
                <a:solidFill>
                  <a:srgbClr val="000000"/>
                </a:solidFill>
                <a:effectLst/>
                <a:latin typeface="+mn-lt"/>
              </a:rPr>
              <a:t>    they won’t come to mind.</a:t>
            </a:r>
            <a:br>
              <a:rPr lang="en-US" sz="2400" dirty="0">
                <a:latin typeface="+mn-lt"/>
              </a:rPr>
            </a:br>
            <a:r>
              <a:rPr lang="en-US" sz="2400" b="1" i="0" baseline="30000" dirty="0">
                <a:solidFill>
                  <a:srgbClr val="000000"/>
                </a:solidFill>
                <a:effectLst/>
                <a:latin typeface="+mn-lt"/>
              </a:rPr>
              <a:t>18 </a:t>
            </a:r>
            <a:r>
              <a:rPr lang="en-US" sz="2400" b="0" i="0" dirty="0">
                <a:solidFill>
                  <a:srgbClr val="000000"/>
                </a:solidFill>
                <a:effectLst/>
                <a:latin typeface="+mn-lt"/>
              </a:rPr>
              <a:t>Be glad and rejoice forever</a:t>
            </a:r>
            <a:br>
              <a:rPr lang="en-US" sz="2400" dirty="0">
                <a:latin typeface="+mn-lt"/>
              </a:rPr>
            </a:br>
            <a:r>
              <a:rPr lang="en-US" sz="2400" b="0" i="0" dirty="0">
                <a:solidFill>
                  <a:srgbClr val="000000"/>
                </a:solidFill>
                <a:effectLst/>
                <a:latin typeface="+mn-lt"/>
              </a:rPr>
              <a:t>    in what I’m creating,</a:t>
            </a:r>
            <a:br>
              <a:rPr lang="en-US" sz="2400" dirty="0">
                <a:latin typeface="+mn-lt"/>
              </a:rPr>
            </a:br>
            <a:r>
              <a:rPr lang="en-US" sz="2400" b="0" i="0" dirty="0">
                <a:solidFill>
                  <a:srgbClr val="000000"/>
                </a:solidFill>
                <a:effectLst/>
                <a:latin typeface="+mn-lt"/>
              </a:rPr>
              <a:t>    because I’m creating Jerusalem as a joy</a:t>
            </a:r>
            <a:br>
              <a:rPr lang="en-US" sz="2400" dirty="0">
                <a:latin typeface="+mn-lt"/>
              </a:rPr>
            </a:br>
            <a:r>
              <a:rPr lang="en-US" sz="2400" b="0" i="0" dirty="0">
                <a:solidFill>
                  <a:srgbClr val="000000"/>
                </a:solidFill>
                <a:effectLst/>
                <a:latin typeface="+mn-lt"/>
              </a:rPr>
              <a:t>    and her people as a source of gladness.</a:t>
            </a:r>
            <a:br>
              <a:rPr lang="en-US" sz="2400" dirty="0">
                <a:latin typeface="+mn-lt"/>
              </a:rPr>
            </a:br>
            <a:r>
              <a:rPr lang="en-US" sz="2400" b="1" i="0" baseline="30000" dirty="0">
                <a:solidFill>
                  <a:srgbClr val="000000"/>
                </a:solidFill>
                <a:effectLst/>
                <a:latin typeface="+mn-lt"/>
              </a:rPr>
              <a:t>19 </a:t>
            </a:r>
            <a:r>
              <a:rPr lang="en-US" sz="2400" b="0" i="0" dirty="0">
                <a:solidFill>
                  <a:srgbClr val="000000"/>
                </a:solidFill>
                <a:effectLst/>
                <a:latin typeface="+mn-lt"/>
              </a:rPr>
              <a:t>I will rejoice in Jerusalem and be glad about my people.</a:t>
            </a:r>
            <a:br>
              <a:rPr lang="en-US" sz="2400" dirty="0">
                <a:latin typeface="+mn-lt"/>
              </a:rPr>
            </a:br>
            <a:r>
              <a:rPr lang="en-US" sz="2400" b="0" i="0" dirty="0">
                <a:solidFill>
                  <a:srgbClr val="000000"/>
                </a:solidFill>
                <a:effectLst/>
                <a:latin typeface="+mn-lt"/>
              </a:rPr>
              <a:t>    No one will ever hear the sound of weeping or crying in it again.</a:t>
            </a:r>
            <a:br>
              <a:rPr lang="en-US" sz="2400" dirty="0">
                <a:latin typeface="+mn-lt"/>
              </a:rPr>
            </a:br>
            <a:endParaRPr lang="en-US" sz="2400" dirty="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6E525B-A5A5-45A7-B741-E896523C253F}"/>
              </a:ext>
            </a:extLst>
          </p:cNvPr>
          <p:cNvSpPr txBox="1"/>
          <p:nvPr/>
        </p:nvSpPr>
        <p:spPr>
          <a:xfrm>
            <a:off x="1862461" y="797510"/>
            <a:ext cx="8467078" cy="5262979"/>
          </a:xfrm>
          <a:prstGeom prst="rect">
            <a:avLst/>
          </a:prstGeom>
          <a:noFill/>
        </p:spPr>
        <p:txBody>
          <a:bodyPr wrap="square">
            <a:spAutoFit/>
          </a:bodyPr>
          <a:lstStyle/>
          <a:p>
            <a:r>
              <a:rPr lang="en-US" sz="2400" b="1" i="0" baseline="30000" dirty="0">
                <a:solidFill>
                  <a:srgbClr val="000000"/>
                </a:solidFill>
                <a:effectLst/>
                <a:latin typeface="+mn-lt"/>
              </a:rPr>
              <a:t>20 </a:t>
            </a:r>
            <a:r>
              <a:rPr lang="en-US" sz="2400" b="0" i="0" dirty="0">
                <a:solidFill>
                  <a:srgbClr val="000000"/>
                </a:solidFill>
                <a:effectLst/>
                <a:latin typeface="+mn-lt"/>
              </a:rPr>
              <a:t>No more will babies live only a few days,</a:t>
            </a:r>
            <a:br>
              <a:rPr lang="en-US" sz="2400" dirty="0">
                <a:latin typeface="+mn-lt"/>
              </a:rPr>
            </a:br>
            <a:r>
              <a:rPr lang="en-US" sz="2400" b="0" i="0" dirty="0">
                <a:solidFill>
                  <a:srgbClr val="000000"/>
                </a:solidFill>
                <a:effectLst/>
                <a:latin typeface="+mn-lt"/>
              </a:rPr>
              <a:t>    or the old fail to live out their days.</a:t>
            </a:r>
            <a:br>
              <a:rPr lang="en-US" sz="2400" dirty="0">
                <a:latin typeface="+mn-lt"/>
              </a:rPr>
            </a:br>
            <a:r>
              <a:rPr lang="en-US" sz="2400" b="0" i="0" dirty="0">
                <a:solidFill>
                  <a:srgbClr val="000000"/>
                </a:solidFill>
                <a:effectLst/>
                <a:latin typeface="+mn-lt"/>
              </a:rPr>
              <a:t>The one who dies at a hundred will be like a young person,</a:t>
            </a:r>
            <a:br>
              <a:rPr lang="en-US" sz="2400" dirty="0">
                <a:latin typeface="+mn-lt"/>
              </a:rPr>
            </a:br>
            <a:r>
              <a:rPr lang="en-US" sz="2400" b="0" i="0" dirty="0">
                <a:solidFill>
                  <a:srgbClr val="000000"/>
                </a:solidFill>
                <a:effectLst/>
                <a:latin typeface="+mn-lt"/>
              </a:rPr>
              <a:t>    and the one falling short of a hundred will seem cursed.</a:t>
            </a:r>
            <a:br>
              <a:rPr lang="en-US" sz="2400" dirty="0">
                <a:latin typeface="+mn-lt"/>
              </a:rPr>
            </a:br>
            <a:r>
              <a:rPr lang="en-US" sz="2400" b="1" i="0" baseline="30000" dirty="0">
                <a:solidFill>
                  <a:srgbClr val="000000"/>
                </a:solidFill>
                <a:effectLst/>
                <a:latin typeface="+mn-lt"/>
              </a:rPr>
              <a:t>21 </a:t>
            </a:r>
            <a:r>
              <a:rPr lang="en-US" sz="2400" b="0" i="0" dirty="0">
                <a:solidFill>
                  <a:srgbClr val="000000"/>
                </a:solidFill>
                <a:effectLst/>
                <a:latin typeface="+mn-lt"/>
              </a:rPr>
              <a:t>They will build houses and live in them;</a:t>
            </a:r>
            <a:br>
              <a:rPr lang="en-US" sz="2400" dirty="0">
                <a:latin typeface="+mn-lt"/>
              </a:rPr>
            </a:br>
            <a:r>
              <a:rPr lang="en-US" sz="2400" b="0" i="0" dirty="0">
                <a:solidFill>
                  <a:srgbClr val="000000"/>
                </a:solidFill>
                <a:effectLst/>
                <a:latin typeface="+mn-lt"/>
              </a:rPr>
              <a:t>    they will plant vineyards and eat their fruit.</a:t>
            </a:r>
            <a:br>
              <a:rPr lang="en-US" sz="2400" dirty="0">
                <a:latin typeface="+mn-lt"/>
              </a:rPr>
            </a:br>
            <a:r>
              <a:rPr lang="en-US" sz="2400" b="1" i="0" baseline="30000" dirty="0">
                <a:solidFill>
                  <a:srgbClr val="000000"/>
                </a:solidFill>
                <a:effectLst/>
                <a:latin typeface="+mn-lt"/>
              </a:rPr>
              <a:t>22 </a:t>
            </a:r>
            <a:r>
              <a:rPr lang="en-US" sz="2400" b="0" i="0" dirty="0">
                <a:solidFill>
                  <a:srgbClr val="000000"/>
                </a:solidFill>
                <a:effectLst/>
                <a:latin typeface="+mn-lt"/>
              </a:rPr>
              <a:t>They won’t build for others to live in,</a:t>
            </a:r>
            <a:br>
              <a:rPr lang="en-US" sz="2400" dirty="0">
                <a:latin typeface="+mn-lt"/>
              </a:rPr>
            </a:br>
            <a:r>
              <a:rPr lang="en-US" sz="2400" b="0" i="0" dirty="0">
                <a:solidFill>
                  <a:srgbClr val="000000"/>
                </a:solidFill>
                <a:effectLst/>
                <a:latin typeface="+mn-lt"/>
              </a:rPr>
              <a:t>    nor plant for others to eat.</a:t>
            </a:r>
            <a:br>
              <a:rPr lang="en-US" sz="2400" dirty="0">
                <a:latin typeface="+mn-lt"/>
              </a:rPr>
            </a:br>
            <a:r>
              <a:rPr lang="en-US" sz="2400" b="0" i="0" dirty="0">
                <a:solidFill>
                  <a:srgbClr val="000000"/>
                </a:solidFill>
                <a:effectLst/>
                <a:latin typeface="+mn-lt"/>
              </a:rPr>
              <a:t>Like the days of a tree will be the days of my people;</a:t>
            </a:r>
            <a:br>
              <a:rPr lang="en-US" sz="2400" dirty="0">
                <a:latin typeface="+mn-lt"/>
              </a:rPr>
            </a:br>
            <a:r>
              <a:rPr lang="en-US" sz="2400" b="0" i="0" dirty="0">
                <a:solidFill>
                  <a:srgbClr val="000000"/>
                </a:solidFill>
                <a:effectLst/>
                <a:latin typeface="+mn-lt"/>
              </a:rPr>
              <a:t>    my chosen will make full use of their handiwork.</a:t>
            </a:r>
            <a:br>
              <a:rPr lang="en-US" sz="2400" dirty="0">
                <a:latin typeface="+mn-lt"/>
              </a:rPr>
            </a:br>
            <a:r>
              <a:rPr lang="en-US" sz="2400" b="1" i="0" baseline="30000" dirty="0">
                <a:solidFill>
                  <a:srgbClr val="000000"/>
                </a:solidFill>
                <a:effectLst/>
                <a:latin typeface="+mn-lt"/>
              </a:rPr>
              <a:t>23 </a:t>
            </a:r>
            <a:r>
              <a:rPr lang="en-US" sz="2400" b="0" i="0" dirty="0">
                <a:solidFill>
                  <a:srgbClr val="000000"/>
                </a:solidFill>
                <a:effectLst/>
                <a:latin typeface="+mn-lt"/>
              </a:rPr>
              <a:t>They won’t labor in vain,</a:t>
            </a:r>
            <a:br>
              <a:rPr lang="en-US" sz="2400" dirty="0">
                <a:latin typeface="+mn-lt"/>
              </a:rPr>
            </a:br>
            <a:r>
              <a:rPr lang="en-US" sz="2400" b="0" i="0" dirty="0">
                <a:solidFill>
                  <a:srgbClr val="000000"/>
                </a:solidFill>
                <a:effectLst/>
                <a:latin typeface="+mn-lt"/>
              </a:rPr>
              <a:t>    nor bear children to a world of horrors,</a:t>
            </a:r>
            <a:br>
              <a:rPr lang="en-US" sz="2400" dirty="0">
                <a:latin typeface="+mn-lt"/>
              </a:rPr>
            </a:br>
            <a:r>
              <a:rPr lang="en-US" sz="2400" b="0" i="0" dirty="0">
                <a:solidFill>
                  <a:srgbClr val="000000"/>
                </a:solidFill>
                <a:effectLst/>
                <a:latin typeface="+mn-lt"/>
              </a:rPr>
              <a:t>    because they will be people blessed by the </a:t>
            </a:r>
            <a:r>
              <a:rPr lang="en-US" sz="2400" b="0" i="0" cap="small" dirty="0">
                <a:solidFill>
                  <a:srgbClr val="000000"/>
                </a:solidFill>
                <a:effectLst/>
                <a:latin typeface="+mn-lt"/>
              </a:rPr>
              <a:t>Lord</a:t>
            </a:r>
            <a:r>
              <a:rPr lang="en-US" sz="2400" b="0" i="0" dirty="0">
                <a:solidFill>
                  <a:srgbClr val="000000"/>
                </a:solidFill>
                <a:effectLst/>
                <a:latin typeface="+mn-lt"/>
              </a:rPr>
              <a:t>,</a:t>
            </a:r>
            <a:br>
              <a:rPr lang="en-US" sz="2400" dirty="0">
                <a:latin typeface="+mn-lt"/>
              </a:rPr>
            </a:br>
            <a:r>
              <a:rPr lang="en-US" sz="2400" b="0" i="0" dirty="0">
                <a:solidFill>
                  <a:srgbClr val="000000"/>
                </a:solidFill>
                <a:effectLst/>
                <a:latin typeface="+mn-lt"/>
              </a:rPr>
              <a:t>    they along with their descendants.</a:t>
            </a:r>
            <a:endParaRPr lang="en-US" sz="2400" dirty="0">
              <a:latin typeface="+mn-lt"/>
            </a:endParaRPr>
          </a:p>
        </p:txBody>
      </p:sp>
    </p:spTree>
    <p:extLst>
      <p:ext uri="{BB962C8B-B14F-4D97-AF65-F5344CB8AC3E}">
        <p14:creationId xmlns:p14="http://schemas.microsoft.com/office/powerpoint/2010/main" val="1045144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EA8663-14E5-4F7A-A855-E9C7DED7ADD3}"/>
              </a:ext>
            </a:extLst>
          </p:cNvPr>
          <p:cNvSpPr txBox="1"/>
          <p:nvPr/>
        </p:nvSpPr>
        <p:spPr>
          <a:xfrm>
            <a:off x="1809195" y="751344"/>
            <a:ext cx="8573610" cy="2677656"/>
          </a:xfrm>
          <a:prstGeom prst="rect">
            <a:avLst/>
          </a:prstGeom>
          <a:noFill/>
        </p:spPr>
        <p:txBody>
          <a:bodyPr wrap="square">
            <a:spAutoFit/>
          </a:bodyPr>
          <a:lstStyle/>
          <a:p>
            <a:r>
              <a:rPr lang="en-US" sz="2400" b="1" i="0" baseline="30000" dirty="0">
                <a:solidFill>
                  <a:srgbClr val="000000"/>
                </a:solidFill>
                <a:effectLst/>
                <a:latin typeface="+mn-lt"/>
              </a:rPr>
              <a:t>24 </a:t>
            </a:r>
            <a:r>
              <a:rPr lang="en-US" sz="2400" b="0" i="0" dirty="0">
                <a:solidFill>
                  <a:srgbClr val="000000"/>
                </a:solidFill>
                <a:effectLst/>
                <a:latin typeface="+mn-lt"/>
              </a:rPr>
              <a:t>Before they call, I will answer;</a:t>
            </a:r>
            <a:br>
              <a:rPr lang="en-US" sz="2400" dirty="0">
                <a:latin typeface="+mn-lt"/>
              </a:rPr>
            </a:br>
            <a:r>
              <a:rPr lang="en-US" sz="2400" b="0" i="0" dirty="0">
                <a:solidFill>
                  <a:srgbClr val="000000"/>
                </a:solidFill>
                <a:effectLst/>
                <a:latin typeface="+mn-lt"/>
              </a:rPr>
              <a:t>    while they are still speaking, I will hear.</a:t>
            </a:r>
            <a:br>
              <a:rPr lang="en-US" sz="2400" dirty="0">
                <a:latin typeface="+mn-lt"/>
              </a:rPr>
            </a:br>
            <a:r>
              <a:rPr lang="en-US" sz="2400" b="1" i="0" baseline="30000" dirty="0">
                <a:solidFill>
                  <a:srgbClr val="000000"/>
                </a:solidFill>
                <a:effectLst/>
                <a:latin typeface="+mn-lt"/>
              </a:rPr>
              <a:t>25 </a:t>
            </a:r>
            <a:r>
              <a:rPr lang="en-US" sz="2400" b="0" i="0" dirty="0">
                <a:solidFill>
                  <a:srgbClr val="000000"/>
                </a:solidFill>
                <a:effectLst/>
                <a:latin typeface="+mn-lt"/>
              </a:rPr>
              <a:t>Wolf and lamb will graze together,</a:t>
            </a:r>
            <a:br>
              <a:rPr lang="en-US" sz="2400" dirty="0">
                <a:latin typeface="+mn-lt"/>
              </a:rPr>
            </a:br>
            <a:r>
              <a:rPr lang="en-US" sz="2400" b="0" i="0" dirty="0">
                <a:solidFill>
                  <a:srgbClr val="000000"/>
                </a:solidFill>
                <a:effectLst/>
                <a:latin typeface="+mn-lt"/>
              </a:rPr>
              <a:t>    and the lion will eat straw like the ox,</a:t>
            </a:r>
            <a:br>
              <a:rPr lang="en-US" sz="2400" dirty="0">
                <a:latin typeface="+mn-lt"/>
              </a:rPr>
            </a:br>
            <a:r>
              <a:rPr lang="en-US" sz="2400" b="0" i="0" dirty="0">
                <a:solidFill>
                  <a:srgbClr val="000000"/>
                </a:solidFill>
                <a:effectLst/>
                <a:latin typeface="+mn-lt"/>
              </a:rPr>
              <a:t>    but the snake—its food will be dust.</a:t>
            </a:r>
            <a:br>
              <a:rPr lang="en-US" sz="2400" dirty="0">
                <a:latin typeface="+mn-lt"/>
              </a:rPr>
            </a:br>
            <a:r>
              <a:rPr lang="en-US" sz="2400" b="0" i="0" dirty="0">
                <a:solidFill>
                  <a:srgbClr val="000000"/>
                </a:solidFill>
                <a:effectLst/>
                <a:latin typeface="+mn-lt"/>
              </a:rPr>
              <a:t>They won’t hurt or destroy at any place on my holy mountain,</a:t>
            </a:r>
            <a:br>
              <a:rPr lang="en-US" sz="2400" dirty="0">
                <a:latin typeface="+mn-lt"/>
              </a:rPr>
            </a:br>
            <a:r>
              <a:rPr lang="en-US" sz="2400" b="0" i="0" dirty="0">
                <a:solidFill>
                  <a:srgbClr val="000000"/>
                </a:solidFill>
                <a:effectLst/>
                <a:latin typeface="+mn-lt"/>
              </a:rPr>
              <a:t>    says the </a:t>
            </a:r>
            <a:r>
              <a:rPr lang="en-US" sz="2400" b="0" i="0" cap="small" dirty="0">
                <a:solidFill>
                  <a:srgbClr val="000000"/>
                </a:solidFill>
                <a:effectLst/>
                <a:latin typeface="+mn-lt"/>
              </a:rPr>
              <a:t>Lord</a:t>
            </a:r>
            <a:r>
              <a:rPr lang="en-US" sz="2400" b="0" i="0" dirty="0">
                <a:solidFill>
                  <a:srgbClr val="000000"/>
                </a:solidFill>
                <a:effectLst/>
                <a:latin typeface="+mn-lt"/>
              </a:rPr>
              <a:t>.</a:t>
            </a:r>
            <a:endParaRPr lang="en-US" sz="2400" dirty="0"/>
          </a:p>
        </p:txBody>
      </p:sp>
    </p:spTree>
    <p:extLst>
      <p:ext uri="{BB962C8B-B14F-4D97-AF65-F5344CB8AC3E}">
        <p14:creationId xmlns:p14="http://schemas.microsoft.com/office/powerpoint/2010/main" val="617208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E8036B-3178-4BD6-AE90-0453791B1F4A}"/>
              </a:ext>
            </a:extLst>
          </p:cNvPr>
          <p:cNvSpPr txBox="1"/>
          <p:nvPr/>
        </p:nvSpPr>
        <p:spPr>
          <a:xfrm>
            <a:off x="618478" y="727969"/>
            <a:ext cx="10955043" cy="5047536"/>
          </a:xfrm>
          <a:prstGeom prst="rect">
            <a:avLst/>
          </a:prstGeom>
          <a:noFill/>
        </p:spPr>
        <p:txBody>
          <a:bodyPr wrap="square" rtlCol="0">
            <a:spAutoFit/>
          </a:bodyPr>
          <a:lstStyle/>
          <a:p>
            <a:r>
              <a:rPr lang="en-US" sz="4000" b="1" dirty="0"/>
              <a:t>What is the Kin-</a:t>
            </a:r>
            <a:r>
              <a:rPr lang="en-US" sz="4000" b="1" dirty="0" err="1"/>
              <a:t>dom</a:t>
            </a:r>
            <a:r>
              <a:rPr lang="en-US" sz="4000" b="1" dirty="0"/>
              <a:t> of God Like?</a:t>
            </a:r>
          </a:p>
          <a:p>
            <a:endParaRPr lang="en-US" dirty="0"/>
          </a:p>
          <a:p>
            <a:pPr marL="573088" indent="-222250">
              <a:buFont typeface="Arial" panose="020B0604020202020204" pitchFamily="34" charset="0"/>
              <a:buChar char="•"/>
            </a:pPr>
            <a:r>
              <a:rPr lang="en-US" sz="3000" dirty="0"/>
              <a:t>The kingdom of God is like a mustard seed (Luke 13:17-19)</a:t>
            </a:r>
          </a:p>
          <a:p>
            <a:pPr marL="573088" indent="-222250">
              <a:buFont typeface="Arial" panose="020B0604020202020204" pitchFamily="34" charset="0"/>
              <a:buChar char="•"/>
            </a:pPr>
            <a:r>
              <a:rPr lang="en-US" sz="3000" dirty="0"/>
              <a:t>The kingdom of heaven is like yeast (Matthew 13:33)</a:t>
            </a:r>
          </a:p>
          <a:p>
            <a:pPr marL="573088" indent="-222250">
              <a:buFont typeface="Arial" panose="020B0604020202020204" pitchFamily="34" charset="0"/>
              <a:buChar char="•"/>
            </a:pPr>
            <a:r>
              <a:rPr lang="en-US" sz="3000" dirty="0"/>
              <a:t>The kingdom of heaven is like a new (Matthew 13:47)</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914400">
              <a:tabLst>
                <a:tab pos="9828213" algn="l"/>
              </a:tabLst>
            </a:pPr>
            <a:r>
              <a:rPr lang="en-US" sz="3000" dirty="0"/>
              <a:t>These parables used common imagery from the </a:t>
            </a:r>
          </a:p>
          <a:p>
            <a:pPr marL="914400">
              <a:tabLst>
                <a:tab pos="9828213" algn="l"/>
              </a:tabLst>
            </a:pPr>
            <a:r>
              <a:rPr lang="en-US" sz="3000" dirty="0"/>
              <a:t>historical context to explain the nature of a world </a:t>
            </a:r>
          </a:p>
          <a:p>
            <a:pPr marL="914400">
              <a:tabLst>
                <a:tab pos="9828213" algn="l"/>
              </a:tabLst>
            </a:pPr>
            <a:r>
              <a:rPr lang="en-US" sz="3000" dirty="0"/>
              <a:t>made right.  What imagery would Jesus use if he </a:t>
            </a:r>
          </a:p>
          <a:p>
            <a:pPr marL="914400">
              <a:tabLst>
                <a:tab pos="9828213" algn="l"/>
              </a:tabLst>
            </a:pPr>
            <a:r>
              <a:rPr lang="en-US" sz="3000" dirty="0"/>
              <a:t>spoke in parables today?  Would he allude to the Avengers? A protest? Wall Street?  </a:t>
            </a:r>
          </a:p>
        </p:txBody>
      </p:sp>
    </p:spTree>
    <p:extLst>
      <p:ext uri="{BB962C8B-B14F-4D97-AF65-F5344CB8AC3E}">
        <p14:creationId xmlns:p14="http://schemas.microsoft.com/office/powerpoint/2010/main" val="24423229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sisl xmlns:xsi="http://www.w3.org/2001/XMLSchema-instance" xmlns:xsd="http://www.w3.org/2001/XMLSchema" xmlns="http://www.boldonjames.com/2008/01/sie/internal/label" sislVersion="0" policy="82049413-2d3e-4083-a592-ac23f9157539" origin="userSelected">
  <element uid="ee71e43c-6952-4aa0-ba93-1c3981439a05" value=""/>
</sisl>
</file>

<file path=customXml/item2.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4MjA0OTQxMy0yZDNlLTQwODMtYTU5Mi1hYzIzZjkxNTc1MzkiIG9yaWdpbj0idXNlclNlbGVjdGVkIj48ZWxlbWVudCB1aWQ9ImVlNzFlNDNjLTY5NTItNGFhMC1iYTkzLTFjMzk4MTQzOWEwNSIgdmFsdWU9IiIgeG1sbnM9Imh0dHA6Ly93d3cuYm9sZG9uamFtZXMuY29tLzIwMDgvMDEvc2llL2ludGVybmFsL2xhYmVsIiAvPjwvc2lzbD48VXNlck5hbWU+Q09SUFxMQWxleGFuZGVyPC9Vc2VyTmFtZT48RGF0ZVRpbWU+NS8xOC8yMDIxIDU6NDE6MDcgQU08L0RhdGVUaW1lPjxMYWJlbFN0cmluZz5VTlJFU1RSSUNURUQ8L0xhYmVsU3RyaW5nPjwvaXRlbT48L2xhYmVsSGlzdG9yeT4=</Value>
</WrappedLabelHistory>
</file>

<file path=customXml/itemProps1.xml><?xml version="1.0" encoding="utf-8"?>
<ds:datastoreItem xmlns:ds="http://schemas.openxmlformats.org/officeDocument/2006/customXml" ds:itemID="{09937B21-BF3E-4A62-9C39-30D7A2E832BB}">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08E2896B-A545-4E4C-87DF-23178FBD0B79}">
  <ds:schemaRefs>
    <ds:schemaRef ds:uri="http://www.w3.org/2001/XMLSchema"/>
    <ds:schemaRef ds:uri="http://www.boldonjames.com/2016/02/Classifier/internal/wrappedLabelHistory"/>
  </ds:schemaRefs>
</ds:datastoreItem>
</file>

<file path=docProps/app.xml><?xml version="1.0" encoding="utf-8"?>
<Properties xmlns="http://schemas.openxmlformats.org/officeDocument/2006/extended-properties" xmlns:vt="http://schemas.openxmlformats.org/officeDocument/2006/docPropsVTypes">
  <TotalTime>231</TotalTime>
  <Words>1712</Words>
  <Application>Microsoft Office PowerPoint</Application>
  <PresentationFormat>Widescreen</PresentationFormat>
  <Paragraphs>133</Paragraphs>
  <Slides>23</Slides>
  <Notes>5</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Calibri</vt:lpstr>
      <vt:lpstr>Raleway Thin</vt:lpstr>
      <vt:lpstr>Arial</vt:lpstr>
      <vt:lpstr>Raleway</vt:lpstr>
      <vt:lpstr>Lucida Handwriting</vt:lpstr>
      <vt:lpstr>Roboto</vt:lpstr>
      <vt:lpstr>Calibri Light</vt:lpstr>
      <vt:lpstr>Office Theme</vt:lpstr>
      <vt:lpstr>1_Office Theme</vt:lpstr>
      <vt:lpstr>PowerPoint Presentation</vt:lpstr>
      <vt:lpstr>Bearing Witness in the Kin-dom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Mission u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Alexander</dc:creator>
  <cp:lastModifiedBy>Lynne Gilbert</cp:lastModifiedBy>
  <cp:revision>27</cp:revision>
  <dcterms:modified xsi:type="dcterms:W3CDTF">2021-07-19T02:55:38Z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49387381-611d-477a-a7a3-1c230ac270fb</vt:lpwstr>
  </property>
  <property fmtid="{D5CDD505-2E9C-101B-9397-08002B2CF9AE}" pid="3" name="bjClsUserRVM">
    <vt:lpwstr>[]</vt:lpwstr>
  </property>
  <property fmtid="{D5CDD505-2E9C-101B-9397-08002B2CF9AE}" pid="4" name="bjSaver">
    <vt:lpwstr>zbcAiTO8AoUesZKLy6qK2Ego16xETVzg</vt:lpwstr>
  </property>
  <property fmtid="{D5CDD505-2E9C-101B-9397-08002B2CF9AE}" pid="5" name="bjDocumentLabelXML">
    <vt:lpwstr>&lt;?xml version="1.0" encoding="us-ascii"?&gt;&lt;sisl xmlns:xsi="http://www.w3.org/2001/XMLSchema-instance" xmlns:xsd="http://www.w3.org/2001/XMLSchema" sislVersion="0" policy="82049413-2d3e-4083-a592-ac23f9157539" origin="userSelected" xmlns="http://www.boldonj</vt:lpwstr>
  </property>
  <property fmtid="{D5CDD505-2E9C-101B-9397-08002B2CF9AE}" pid="6" name="bjDocumentLabelXML-0">
    <vt:lpwstr>ames.com/2008/01/sie/internal/label"&gt;&lt;element uid="ee71e43c-6952-4aa0-ba93-1c3981439a05" value="" /&gt;&lt;/sisl&gt;</vt:lpwstr>
  </property>
  <property fmtid="{D5CDD505-2E9C-101B-9397-08002B2CF9AE}" pid="7" name="bjDocumentSecurityLabel">
    <vt:lpwstr>UNRESTRICTED</vt:lpwstr>
  </property>
  <property fmtid="{D5CDD505-2E9C-101B-9397-08002B2CF9AE}" pid="8" name="bjLabelHistoryID">
    <vt:lpwstr>{08E2896B-A545-4E4C-87DF-23178FBD0B79}</vt:lpwstr>
  </property>
</Properties>
</file>