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54" r:id="rId3"/>
    <p:sldMasterId id="2147483655" r:id="rId4"/>
  </p:sldMasterIdLst>
  <p:notesMasterIdLst>
    <p:notesMasterId r:id="rId28"/>
  </p:notesMasterIdLst>
  <p:handoutMasterIdLst>
    <p:handoutMasterId r:id="rId29"/>
  </p:handoutMasterIdLst>
  <p:sldIdLst>
    <p:sldId id="447" r:id="rId5"/>
    <p:sldId id="280" r:id="rId6"/>
    <p:sldId id="286" r:id="rId7"/>
    <p:sldId id="259" r:id="rId8"/>
    <p:sldId id="260" r:id="rId9"/>
    <p:sldId id="258" r:id="rId10"/>
    <p:sldId id="449" r:id="rId11"/>
    <p:sldId id="281" r:id="rId12"/>
    <p:sldId id="282" r:id="rId13"/>
    <p:sldId id="287" r:id="rId14"/>
    <p:sldId id="283" r:id="rId15"/>
    <p:sldId id="288" r:id="rId16"/>
    <p:sldId id="285" r:id="rId17"/>
    <p:sldId id="448" r:id="rId18"/>
    <p:sldId id="289" r:id="rId19"/>
    <p:sldId id="292" r:id="rId20"/>
    <p:sldId id="290" r:id="rId21"/>
    <p:sldId id="291" r:id="rId22"/>
    <p:sldId id="293" r:id="rId23"/>
    <p:sldId id="295" r:id="rId24"/>
    <p:sldId id="296" r:id="rId25"/>
    <p:sldId id="294" r:id="rId26"/>
    <p:sldId id="437"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Raleway" panose="020B0604020202020204" charset="0"/>
      <p:regular r:id="rId36"/>
      <p:bold r:id="rId37"/>
      <p:italic r:id="rId38"/>
      <p:boldItalic r:id="rId39"/>
    </p:embeddedFont>
    <p:embeddedFont>
      <p:font typeface="Raleway Thin"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445EAE-6D5D-4C43-B4B1-3D8AF3CBF1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9C7C09-CBAF-4D54-8E8B-4BD63AA20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009CE4-6E04-496F-9543-216DBC77CA7F}" type="datetimeFigureOut">
              <a:rPr lang="en-US" smtClean="0"/>
              <a:t>7/17/2021</a:t>
            </a:fld>
            <a:endParaRPr lang="en-US"/>
          </a:p>
        </p:txBody>
      </p:sp>
      <p:sp>
        <p:nvSpPr>
          <p:cNvPr id="4" name="Footer Placeholder 3">
            <a:extLst>
              <a:ext uri="{FF2B5EF4-FFF2-40B4-BE49-F238E27FC236}">
                <a16:creationId xmlns:a16="http://schemas.microsoft.com/office/drawing/2014/main" id="{78A5D6A4-5536-4566-B746-3FE1D24CA8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931E06-B059-4750-B0E9-B8533279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44F684-BC9C-4770-8D22-BFF49AD9F983}" type="slidenum">
              <a:rPr lang="en-US" smtClean="0"/>
              <a:t>‹#›</a:t>
            </a:fld>
            <a:endParaRPr lang="en-US"/>
          </a:p>
        </p:txBody>
      </p:sp>
    </p:spTree>
    <p:extLst>
      <p:ext uri="{BB962C8B-B14F-4D97-AF65-F5344CB8AC3E}">
        <p14:creationId xmlns:p14="http://schemas.microsoft.com/office/powerpoint/2010/main" val="3482326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025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DD2-7249-4B3F-8703-B5C9D74B00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08AC39C-4A44-4D69-93F3-8CCCBB1459B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4" name="Footer Placeholder 3">
            <a:extLst>
              <a:ext uri="{FF2B5EF4-FFF2-40B4-BE49-F238E27FC236}">
                <a16:creationId xmlns:a16="http://schemas.microsoft.com/office/drawing/2014/main" id="{05541112-78E8-4BD8-B7CC-CFB10FED72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D216AD-B2C1-4BCF-A4D1-2D0553860ED0}"/>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188941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6A421-E3B6-41D7-A135-70E5B2B501F4}"/>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3" name="Footer Placeholder 2">
            <a:extLst>
              <a:ext uri="{FF2B5EF4-FFF2-40B4-BE49-F238E27FC236}">
                <a16:creationId xmlns:a16="http://schemas.microsoft.com/office/drawing/2014/main" id="{3C30DF73-35B8-42A2-824C-E718D4A2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948AE68-392B-4FD1-BCCD-BB4632E212BB}"/>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
        <p:nvSpPr>
          <p:cNvPr id="5" name="Rectangle 4">
            <a:extLst>
              <a:ext uri="{FF2B5EF4-FFF2-40B4-BE49-F238E27FC236}">
                <a16:creationId xmlns:a16="http://schemas.microsoft.com/office/drawing/2014/main" id="{7937C871-31DE-4187-B679-64C80F9BEBC1}"/>
              </a:ext>
            </a:extLst>
          </p:cNvPr>
          <p:cNvSpPr/>
          <p:nvPr userDrawn="1"/>
        </p:nvSpPr>
        <p:spPr>
          <a:xfrm>
            <a:off x="0" y="0"/>
            <a:ext cx="12192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12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787C-9054-4CC2-A1F9-6309EC55F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409A28-8033-4692-9CE1-E2BCA0928C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77D35-1D15-45FD-8D6D-F0E2B1F0F3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528F40-9CF6-40A0-A7C8-8C561DCBC84C}"/>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6" name="Footer Placeholder 5">
            <a:extLst>
              <a:ext uri="{FF2B5EF4-FFF2-40B4-BE49-F238E27FC236}">
                <a16:creationId xmlns:a16="http://schemas.microsoft.com/office/drawing/2014/main" id="{21A11F4F-BB03-4706-8398-D0AFFF393E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3C7717-1C13-4C7D-BE61-5ABC759C8D6F}"/>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19065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1AF5-1D25-47E3-8725-A4DADAE401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115152-F295-4170-96B1-2C46B84BE76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175823-5EFE-4EA2-87BB-327725E2022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9763A-333A-406C-8CAA-DAE5E06CE7A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6" name="Footer Placeholder 5">
            <a:extLst>
              <a:ext uri="{FF2B5EF4-FFF2-40B4-BE49-F238E27FC236}">
                <a16:creationId xmlns:a16="http://schemas.microsoft.com/office/drawing/2014/main" id="{EEF8640B-9286-4358-A128-3357743DA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8520B7-5C09-4D36-B60B-4520B5AB3E65}"/>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89216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E25E-54A3-42DD-9428-724620E6D4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03F0DC-D12E-49AF-A5EE-18F638D416A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31FD1-BEFC-4278-AA5F-84FEBA08DA81}"/>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5" name="Footer Placeholder 4">
            <a:extLst>
              <a:ext uri="{FF2B5EF4-FFF2-40B4-BE49-F238E27FC236}">
                <a16:creationId xmlns:a16="http://schemas.microsoft.com/office/drawing/2014/main" id="{D6C4B09F-D7E8-4037-9922-AA91EB9D1D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41830C-654E-4FA8-8E5D-934E29658543}"/>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1086041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5E47C4-5129-41D6-B0C9-5AE3B8E68B6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4E50E6-0360-4A17-B474-395FE6A15D3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FF40A-68ED-47FB-BFD5-28310D5CD73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5" name="Footer Placeholder 4">
            <a:extLst>
              <a:ext uri="{FF2B5EF4-FFF2-40B4-BE49-F238E27FC236}">
                <a16:creationId xmlns:a16="http://schemas.microsoft.com/office/drawing/2014/main" id="{0F143DF2-DAB2-4B57-937C-795AAB7258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323484-50DF-4129-82C6-63D325F20848}"/>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407664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65126"/>
            <a:ext cx="10515600" cy="10559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838200" y="1643449"/>
            <a:ext cx="5181600" cy="354638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Raleway"/>
                <a:ea typeface="Raleway"/>
                <a:cs typeface="Raleway"/>
                <a:sym typeface="Raleway"/>
              </a:defRPr>
            </a:lvl1pPr>
            <a:lvl2pPr marL="914400" lvl="1" indent="-406400" algn="l">
              <a:lnSpc>
                <a:spcPct val="90000"/>
              </a:lnSpc>
              <a:spcBef>
                <a:spcPts val="500"/>
              </a:spcBef>
              <a:spcAft>
                <a:spcPts val="0"/>
              </a:spcAft>
              <a:buClr>
                <a:schemeClr val="dk1"/>
              </a:buClr>
              <a:buSzPts val="2800"/>
              <a:buChar char="•"/>
              <a:defRPr sz="28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Char char="•"/>
              <a:defRPr sz="2400">
                <a:latin typeface="Raleway"/>
                <a:ea typeface="Raleway"/>
                <a:cs typeface="Raleway"/>
                <a:sym typeface="Raleway"/>
              </a:defRPr>
            </a:lvl3pPr>
            <a:lvl4pPr marL="1828800" lvl="3"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4pPr>
            <a:lvl5pPr marL="2286000" lvl="4"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
          <p:cNvSpPr txBox="1">
            <a:spLocks noGrp="1"/>
          </p:cNvSpPr>
          <p:nvPr>
            <p:ph type="body" idx="2"/>
          </p:nvPr>
        </p:nvSpPr>
        <p:spPr>
          <a:xfrm>
            <a:off x="6172200" y="1643449"/>
            <a:ext cx="5181600" cy="354638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Raleway"/>
                <a:ea typeface="Raleway"/>
                <a:cs typeface="Raleway"/>
                <a:sym typeface="Raleway"/>
              </a:defRPr>
            </a:lvl1pPr>
            <a:lvl2pPr marL="914400" lvl="1" indent="-406400" algn="l">
              <a:lnSpc>
                <a:spcPct val="90000"/>
              </a:lnSpc>
              <a:spcBef>
                <a:spcPts val="500"/>
              </a:spcBef>
              <a:spcAft>
                <a:spcPts val="0"/>
              </a:spcAft>
              <a:buClr>
                <a:schemeClr val="dk1"/>
              </a:buClr>
              <a:buSzPts val="2800"/>
              <a:buChar char="•"/>
              <a:defRPr sz="28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Char char="•"/>
              <a:defRPr sz="2400">
                <a:latin typeface="Raleway"/>
                <a:ea typeface="Raleway"/>
                <a:cs typeface="Raleway"/>
                <a:sym typeface="Raleway"/>
              </a:defRPr>
            </a:lvl3pPr>
            <a:lvl4pPr marL="1828800" lvl="3"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4pPr>
            <a:lvl5pPr marL="2286000" lvl="4"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839788" y="365125"/>
            <a:ext cx="10515600" cy="1043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839788" y="154556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i="0">
                <a:latin typeface="Raleway Thin"/>
                <a:ea typeface="Raleway Thin"/>
                <a:cs typeface="Raleway Thin"/>
                <a:sym typeface="Raleway Thi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6"/>
          <p:cNvSpPr txBox="1">
            <a:spLocks noGrp="1"/>
          </p:cNvSpPr>
          <p:nvPr>
            <p:ph type="body" idx="2"/>
          </p:nvPr>
        </p:nvSpPr>
        <p:spPr>
          <a:xfrm>
            <a:off x="839788" y="2369472"/>
            <a:ext cx="5157787" cy="2807365"/>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a:latin typeface="Raleway"/>
                <a:ea typeface="Raleway"/>
                <a:cs typeface="Raleway"/>
                <a:sym typeface="Raleway"/>
              </a:defRPr>
            </a:lvl1pPr>
            <a:lvl2pPr marL="914400" lvl="1" indent="-431800" algn="l">
              <a:lnSpc>
                <a:spcPct val="90000"/>
              </a:lnSpc>
              <a:spcBef>
                <a:spcPts val="500"/>
              </a:spcBef>
              <a:spcAft>
                <a:spcPts val="0"/>
              </a:spcAft>
              <a:buClr>
                <a:schemeClr val="dk1"/>
              </a:buClr>
              <a:buSzPts val="3200"/>
              <a:buChar char="•"/>
              <a:defRPr>
                <a:latin typeface="Raleway"/>
                <a:ea typeface="Raleway"/>
                <a:cs typeface="Raleway"/>
                <a:sym typeface="Raleway"/>
              </a:defRPr>
            </a:lvl2pPr>
            <a:lvl3pPr marL="1371600" lvl="2" indent="-406400" algn="l">
              <a:lnSpc>
                <a:spcPct val="90000"/>
              </a:lnSpc>
              <a:spcBef>
                <a:spcPts val="500"/>
              </a:spcBef>
              <a:spcAft>
                <a:spcPts val="0"/>
              </a:spcAft>
              <a:buClr>
                <a:schemeClr val="dk1"/>
              </a:buClr>
              <a:buSzPts val="2800"/>
              <a:buChar char="•"/>
              <a:defRPr>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Char char="•"/>
              <a:defRPr>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Char char="•"/>
              <a:defRPr>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3"/>
          </p:nvPr>
        </p:nvSpPr>
        <p:spPr>
          <a:xfrm>
            <a:off x="6172200" y="154556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i="0">
                <a:latin typeface="Raleway Thin"/>
                <a:ea typeface="Raleway Thin"/>
                <a:cs typeface="Raleway Thin"/>
                <a:sym typeface="Raleway Thi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6"/>
          <p:cNvSpPr txBox="1">
            <a:spLocks noGrp="1"/>
          </p:cNvSpPr>
          <p:nvPr>
            <p:ph type="body" idx="4"/>
          </p:nvPr>
        </p:nvSpPr>
        <p:spPr>
          <a:xfrm>
            <a:off x="6172200" y="2369472"/>
            <a:ext cx="5183188" cy="2807365"/>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a:latin typeface="Raleway"/>
                <a:ea typeface="Raleway"/>
                <a:cs typeface="Raleway"/>
                <a:sym typeface="Raleway"/>
              </a:defRPr>
            </a:lvl1pPr>
            <a:lvl2pPr marL="914400" lvl="1" indent="-431800" algn="l">
              <a:lnSpc>
                <a:spcPct val="90000"/>
              </a:lnSpc>
              <a:spcBef>
                <a:spcPts val="500"/>
              </a:spcBef>
              <a:spcAft>
                <a:spcPts val="0"/>
              </a:spcAft>
              <a:buClr>
                <a:schemeClr val="dk1"/>
              </a:buClr>
              <a:buSzPts val="3200"/>
              <a:buChar char="•"/>
              <a:defRPr>
                <a:latin typeface="Raleway"/>
                <a:ea typeface="Raleway"/>
                <a:cs typeface="Raleway"/>
                <a:sym typeface="Raleway"/>
              </a:defRPr>
            </a:lvl2pPr>
            <a:lvl3pPr marL="1371600" lvl="2" indent="-406400" algn="l">
              <a:lnSpc>
                <a:spcPct val="90000"/>
              </a:lnSpc>
              <a:spcBef>
                <a:spcPts val="500"/>
              </a:spcBef>
              <a:spcAft>
                <a:spcPts val="0"/>
              </a:spcAft>
              <a:buClr>
                <a:schemeClr val="dk1"/>
              </a:buClr>
              <a:buSzPts val="2800"/>
              <a:buChar char="•"/>
              <a:defRPr>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Char char="•"/>
              <a:defRPr>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Char char="•"/>
              <a:defRPr>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40F5-9F00-4C3D-B2F1-1C58BF8E08B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2584DF-6666-4F73-B9A0-7EDE629D90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5A9B6F-E4B4-4608-995E-FA6CB40C3EA0}"/>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5" name="Footer Placeholder 4">
            <a:extLst>
              <a:ext uri="{FF2B5EF4-FFF2-40B4-BE49-F238E27FC236}">
                <a16:creationId xmlns:a16="http://schemas.microsoft.com/office/drawing/2014/main" id="{455FF2BF-9171-4778-BD85-CBE9A4B6D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6430E-67B0-49CC-B280-D3BEFDB567BD}"/>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19469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3D109-9C9F-4C66-A1FD-8931826B08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A065C49-1BA4-4EFB-ABF4-A138A138022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9F287-6D48-49B1-B3CF-3AA3D961155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5" name="Footer Placeholder 4">
            <a:extLst>
              <a:ext uri="{FF2B5EF4-FFF2-40B4-BE49-F238E27FC236}">
                <a16:creationId xmlns:a16="http://schemas.microsoft.com/office/drawing/2014/main" id="{502683D7-D1C6-48C5-80E8-EF92A331D0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83D606-88F2-4636-9E96-F08DB5119C56}"/>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97378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A79B-78C0-4CA1-A057-DF076EF53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D7EA96-F709-48F5-868E-103235A388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C37F90-22B8-4A67-A26E-8A90FE8B24A9}"/>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5" name="Footer Placeholder 4">
            <a:extLst>
              <a:ext uri="{FF2B5EF4-FFF2-40B4-BE49-F238E27FC236}">
                <a16:creationId xmlns:a16="http://schemas.microsoft.com/office/drawing/2014/main" id="{6EA42164-D328-46B0-B3E3-1A8934AC39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23FEAB-3AB6-4073-8FA2-4F829841EFDF}"/>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225907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D190-01E4-4163-B657-587A383C3B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2CA2D4-A55F-42C4-B06F-79D5EF68D47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AB1D22-E8B6-4620-962D-7768BA52E46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782BE2-D6B7-462E-AA60-DA8EA08FE2F1}"/>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6" name="Footer Placeholder 5">
            <a:extLst>
              <a:ext uri="{FF2B5EF4-FFF2-40B4-BE49-F238E27FC236}">
                <a16:creationId xmlns:a16="http://schemas.microsoft.com/office/drawing/2014/main" id="{8E0B2FA0-60C2-40E9-B935-10D3FF56A3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363B4A7-8489-46EC-A972-FD7AA9A00629}"/>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409925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D065-9BDD-474F-ABFF-B0F8020976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26E45B-A24E-40FE-BDF3-931AA8AE91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B68FC-A5A7-43FB-B4AC-33A741F411F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DF36E-F061-44AB-9F49-790574E6564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F9BF28-78FE-4443-B1DE-C495386079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53A936-E73D-44BD-A7F1-39EB93DE8050}"/>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8" name="Footer Placeholder 7">
            <a:extLst>
              <a:ext uri="{FF2B5EF4-FFF2-40B4-BE49-F238E27FC236}">
                <a16:creationId xmlns:a16="http://schemas.microsoft.com/office/drawing/2014/main" id="{847CF743-297A-4270-9EA0-51C475EC78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75B40E2-46EE-4B8D-8ED3-C23CDD2F68B4}"/>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2161844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aleway Thin"/>
              <a:buNone/>
              <a:defRPr sz="4400" b="1" i="0" u="none" strike="noStrike" cap="none">
                <a:solidFill>
                  <a:schemeClr val="dk1"/>
                </a:solidFill>
                <a:latin typeface="Raleway Thin"/>
                <a:ea typeface="Raleway Thin"/>
                <a:cs typeface="Raleway Thin"/>
                <a:sym typeface="Raleway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3364213"/>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aleway"/>
                <a:ea typeface="Raleway"/>
                <a:cs typeface="Raleway"/>
                <a:sym typeface="Raleway"/>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Raleway"/>
                <a:ea typeface="Raleway"/>
                <a:cs typeface="Raleway"/>
                <a:sym typeface="Raleway"/>
              </a:defRPr>
            </a:lvl2pPr>
            <a:lvl3pPr marL="1371600" marR="0" lvl="2"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Raleway"/>
                <a:ea typeface="Raleway"/>
                <a:cs typeface="Raleway"/>
                <a:sym typeface="Raleway"/>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25E26028-BC6A-40CE-A9B5-33D23CCF65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7474" y="5950009"/>
            <a:ext cx="1324677" cy="721949"/>
          </a:xfrm>
          <a:prstGeom prst="rect">
            <a:avLst/>
          </a:prstGeom>
        </p:spPr>
      </p:pic>
      <p:sp>
        <p:nvSpPr>
          <p:cNvPr id="12" name="Rectangle 11">
            <a:extLst>
              <a:ext uri="{FF2B5EF4-FFF2-40B4-BE49-F238E27FC236}">
                <a16:creationId xmlns:a16="http://schemas.microsoft.com/office/drawing/2014/main" id="{E66C073D-D308-42EB-96DD-6308FBA546A0}"/>
              </a:ext>
            </a:extLst>
          </p:cNvPr>
          <p:cNvSpPr/>
          <p:nvPr userDrawn="1"/>
        </p:nvSpPr>
        <p:spPr>
          <a:xfrm>
            <a:off x="0" y="0"/>
            <a:ext cx="12191999" cy="6857999"/>
          </a:xfrm>
          <a:prstGeom prst="rect">
            <a:avLst/>
          </a:prstGeom>
          <a:noFill/>
          <a:ln w="76200">
            <a:solidFill>
              <a:srgbClr val="2DA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9F8402-7DAE-4176-9F99-687D810B0E91}"/>
              </a:ext>
            </a:extLst>
          </p:cNvPr>
          <p:cNvPicPr>
            <a:picLocks noChangeAspect="1"/>
          </p:cNvPicPr>
          <p:nvPr userDrawn="1"/>
        </p:nvPicPr>
        <p:blipFill>
          <a:blip r:embed="rId14"/>
          <a:stretch>
            <a:fillRect/>
          </a:stretch>
        </p:blipFill>
        <p:spPr>
          <a:xfrm>
            <a:off x="11158064" y="5950009"/>
            <a:ext cx="901665" cy="901665"/>
          </a:xfrm>
          <a:prstGeom prst="rect">
            <a:avLst/>
          </a:prstGeom>
        </p:spPr>
      </p:pic>
    </p:spTree>
    <p:extLst>
      <p:ext uri="{BB962C8B-B14F-4D97-AF65-F5344CB8AC3E}">
        <p14:creationId xmlns:p14="http://schemas.microsoft.com/office/powerpoint/2010/main" val="311789411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3" name="Freeform: Shape 7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 name="Subtitle 2">
            <a:extLst>
              <a:ext uri="{FF2B5EF4-FFF2-40B4-BE49-F238E27FC236}">
                <a16:creationId xmlns:a16="http://schemas.microsoft.com/office/drawing/2014/main" id="{70E87A29-8932-417F-BA2E-8D73728710AF}"/>
              </a:ext>
            </a:extLst>
          </p:cNvPr>
          <p:cNvSpPr>
            <a:spLocks noGrp="1"/>
          </p:cNvSpPr>
          <p:nvPr>
            <p:ph type="subTitle" idx="1"/>
          </p:nvPr>
        </p:nvSpPr>
        <p:spPr>
          <a:xfrm>
            <a:off x="671100" y="2813847"/>
            <a:ext cx="6336185" cy="690306"/>
          </a:xfrm>
        </p:spPr>
        <p:txBody>
          <a:bodyPr>
            <a:noAutofit/>
          </a:bodyPr>
          <a:lstStyle/>
          <a:p>
            <a:pPr algn="l"/>
            <a:r>
              <a:rPr lang="en-US" sz="3600" b="1" dirty="0">
                <a:solidFill>
                  <a:srgbClr val="DB473D"/>
                </a:solidFill>
                <a:effectLst>
                  <a:outerShdw blurRad="38100" dist="38100" dir="2700000" algn="tl">
                    <a:srgbClr val="000000">
                      <a:alpha val="43137"/>
                    </a:srgbClr>
                  </a:outerShdw>
                </a:effectLst>
              </a:rPr>
              <a:t>Bearing Witness in the Kin-</a:t>
            </a:r>
            <a:r>
              <a:rPr lang="en-US" sz="3600" b="1" dirty="0" err="1">
                <a:solidFill>
                  <a:srgbClr val="DB473D"/>
                </a:solidFill>
                <a:effectLst>
                  <a:outerShdw blurRad="38100" dist="38100" dir="2700000" algn="tl">
                    <a:srgbClr val="000000">
                      <a:alpha val="43137"/>
                    </a:srgbClr>
                  </a:outerShdw>
                </a:effectLst>
              </a:rPr>
              <a:t>dom</a:t>
            </a:r>
            <a:endParaRPr lang="en-US" sz="3600" b="1" dirty="0">
              <a:solidFill>
                <a:srgbClr val="DB473D"/>
              </a:solidFill>
              <a:effectLst>
                <a:outerShdw blurRad="38100" dist="38100" dir="2700000" algn="tl">
                  <a:srgbClr val="000000">
                    <a:alpha val="43137"/>
                  </a:srgbClr>
                </a:outerShdw>
              </a:effectLst>
            </a:endParaRPr>
          </a:p>
        </p:txBody>
      </p:sp>
      <p:pic>
        <p:nvPicPr>
          <p:cNvPr id="7" name="Picture 6" descr="Text&#10;&#10;Description automatically generated">
            <a:extLst>
              <a:ext uri="{FF2B5EF4-FFF2-40B4-BE49-F238E27FC236}">
                <a16:creationId xmlns:a16="http://schemas.microsoft.com/office/drawing/2014/main" id="{C3477A46-953C-42DB-B066-DDCD87CF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88" y="604793"/>
            <a:ext cx="2230253" cy="1215488"/>
          </a:xfrm>
          <a:prstGeom prst="rect">
            <a:avLst/>
          </a:prstGeom>
        </p:spPr>
      </p:pic>
      <p:sp>
        <p:nvSpPr>
          <p:cNvPr id="27" name="Subtitle 2">
            <a:extLst>
              <a:ext uri="{FF2B5EF4-FFF2-40B4-BE49-F238E27FC236}">
                <a16:creationId xmlns:a16="http://schemas.microsoft.com/office/drawing/2014/main" id="{2FF56586-5AD3-4DEB-9156-6C27033EA4D3}"/>
              </a:ext>
            </a:extLst>
          </p:cNvPr>
          <p:cNvSpPr txBox="1">
            <a:spLocks/>
          </p:cNvSpPr>
          <p:nvPr/>
        </p:nvSpPr>
        <p:spPr>
          <a:xfrm>
            <a:off x="671100" y="1994798"/>
            <a:ext cx="4620584" cy="600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United Methodist Women</a:t>
            </a:r>
            <a:b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b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Western North Carolina Conference</a:t>
            </a:r>
          </a:p>
        </p:txBody>
      </p:sp>
      <p:sp>
        <p:nvSpPr>
          <p:cNvPr id="8" name="Rectangle 7">
            <a:extLst>
              <a:ext uri="{FF2B5EF4-FFF2-40B4-BE49-F238E27FC236}">
                <a16:creationId xmlns:a16="http://schemas.microsoft.com/office/drawing/2014/main" id="{FAA5E188-0049-43E0-BBF1-E7A2C2CF10FF}"/>
              </a:ext>
            </a:extLst>
          </p:cNvPr>
          <p:cNvSpPr/>
          <p:nvPr/>
        </p:nvSpPr>
        <p:spPr>
          <a:xfrm>
            <a:off x="0" y="0"/>
            <a:ext cx="12192000" cy="6858000"/>
          </a:xfrm>
          <a:prstGeom prst="rect">
            <a:avLst/>
          </a:prstGeom>
          <a:noFill/>
          <a:ln w="76200">
            <a:solidFill>
              <a:srgbClr val="DB47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descr="A picture containing diagram&#10;&#10;Description automatically generated">
            <a:extLst>
              <a:ext uri="{FF2B5EF4-FFF2-40B4-BE49-F238E27FC236}">
                <a16:creationId xmlns:a16="http://schemas.microsoft.com/office/drawing/2014/main" id="{6EC3EF87-7823-479F-B0ED-F94228452A2E}"/>
              </a:ext>
            </a:extLst>
          </p:cNvPr>
          <p:cNvPicPr>
            <a:picLocks noChangeAspect="1"/>
          </p:cNvPicPr>
          <p:nvPr/>
        </p:nvPicPr>
        <p:blipFill>
          <a:blip r:embed="rId3"/>
          <a:stretch>
            <a:fillRect/>
          </a:stretch>
        </p:blipFill>
        <p:spPr>
          <a:xfrm>
            <a:off x="6788688" y="841287"/>
            <a:ext cx="5163606" cy="5163606"/>
          </a:xfrm>
          <a:prstGeom prst="rect">
            <a:avLst/>
          </a:prstGeom>
        </p:spPr>
      </p:pic>
      <p:sp>
        <p:nvSpPr>
          <p:cNvPr id="10" name="Subtitle 2">
            <a:extLst>
              <a:ext uri="{FF2B5EF4-FFF2-40B4-BE49-F238E27FC236}">
                <a16:creationId xmlns:a16="http://schemas.microsoft.com/office/drawing/2014/main" id="{54E0CB5F-7B52-47E7-A433-BE94FB7F9599}"/>
              </a:ext>
            </a:extLst>
          </p:cNvPr>
          <p:cNvSpPr txBox="1">
            <a:spLocks/>
          </p:cNvSpPr>
          <p:nvPr/>
        </p:nvSpPr>
        <p:spPr>
          <a:xfrm>
            <a:off x="692688" y="4278745"/>
            <a:ext cx="5403312" cy="211282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Schedule: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Thursday, July 15th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Friday, July 16th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00FF00"/>
                </a:highlight>
                <a:uLnTx/>
                <a:uFillTx/>
                <a:latin typeface="Calibri" panose="020F0502020204030204"/>
                <a:ea typeface="+mn-ea"/>
                <a:cs typeface="+mn-cs"/>
                <a:sym typeface="Arial"/>
              </a:rPr>
              <a:t>Saturday, July 17th – 10:00am to 1:00pm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Sunday, July 18th – 3:00pm to 5:00pm</a:t>
            </a:r>
          </a:p>
        </p:txBody>
      </p:sp>
      <p:sp>
        <p:nvSpPr>
          <p:cNvPr id="13" name="Subtitle 2">
            <a:extLst>
              <a:ext uri="{FF2B5EF4-FFF2-40B4-BE49-F238E27FC236}">
                <a16:creationId xmlns:a16="http://schemas.microsoft.com/office/drawing/2014/main" id="{E29D4265-A331-4FEA-927E-468FB5B13A87}"/>
              </a:ext>
            </a:extLst>
          </p:cNvPr>
          <p:cNvSpPr txBox="1">
            <a:spLocks/>
          </p:cNvSpPr>
          <p:nvPr/>
        </p:nvSpPr>
        <p:spPr>
          <a:xfrm>
            <a:off x="668052" y="3423090"/>
            <a:ext cx="4620584" cy="5300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Study Leader:  Rev. Amy Coles</a:t>
            </a:r>
          </a:p>
        </p:txBody>
      </p:sp>
      <p:sp>
        <p:nvSpPr>
          <p:cNvPr id="2" name="Rectangle 1">
            <a:extLst>
              <a:ext uri="{FF2B5EF4-FFF2-40B4-BE49-F238E27FC236}">
                <a16:creationId xmlns:a16="http://schemas.microsoft.com/office/drawing/2014/main" id="{6F635157-8883-4EA3-8887-563B1DB7434B}"/>
              </a:ext>
            </a:extLst>
          </p:cNvPr>
          <p:cNvSpPr/>
          <p:nvPr/>
        </p:nvSpPr>
        <p:spPr>
          <a:xfrm>
            <a:off x="2922941" y="209386"/>
            <a:ext cx="6396550" cy="488461"/>
          </a:xfrm>
          <a:prstGeom prst="rect">
            <a:avLst/>
          </a:prstGeom>
          <a:solidFill>
            <a:srgbClr val="CEBF4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1" name="Subtitle 2">
            <a:extLst>
              <a:ext uri="{FF2B5EF4-FFF2-40B4-BE49-F238E27FC236}">
                <a16:creationId xmlns:a16="http://schemas.microsoft.com/office/drawing/2014/main" id="{0B6DFA2F-A88E-41D5-8C0B-D4C192D1AF90}"/>
              </a:ext>
            </a:extLst>
          </p:cNvPr>
          <p:cNvSpPr txBox="1">
            <a:spLocks/>
          </p:cNvSpPr>
          <p:nvPr/>
        </p:nvSpPr>
        <p:spPr>
          <a:xfrm>
            <a:off x="3417414" y="284054"/>
            <a:ext cx="5431022" cy="44561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This session is being recorded.</a:t>
            </a:r>
          </a:p>
        </p:txBody>
      </p:sp>
    </p:spTree>
    <p:extLst>
      <p:ext uri="{BB962C8B-B14F-4D97-AF65-F5344CB8AC3E}">
        <p14:creationId xmlns:p14="http://schemas.microsoft.com/office/powerpoint/2010/main" val="425907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645AE9-295E-4FFD-9FBD-14C81A3CB7CF}"/>
              </a:ext>
            </a:extLst>
          </p:cNvPr>
          <p:cNvSpPr txBox="1"/>
          <p:nvPr/>
        </p:nvSpPr>
        <p:spPr>
          <a:xfrm>
            <a:off x="297873" y="263236"/>
            <a:ext cx="11596253" cy="5671874"/>
          </a:xfrm>
          <a:prstGeom prst="rect">
            <a:avLst/>
          </a:prstGeom>
          <a:noFill/>
        </p:spPr>
        <p:txBody>
          <a:bodyPr wrap="square">
            <a:spAutoFit/>
          </a:bodyPr>
          <a:lstStyle/>
          <a:p>
            <a:pPr marL="0" lvl="0" indent="0" algn="l" rtl="0">
              <a:lnSpc>
                <a:spcPct val="115000"/>
              </a:lnSpc>
              <a:spcBef>
                <a:spcPts val="0"/>
              </a:spcBef>
              <a:spcAft>
                <a:spcPts val="0"/>
              </a:spcAft>
              <a:buNone/>
            </a:pPr>
            <a:r>
              <a:rPr lang="en-US" sz="3200" dirty="0">
                <a:solidFill>
                  <a:schemeClr val="tx1"/>
                </a:solidFill>
              </a:rPr>
              <a:t>Repentance calls for turning from the ways of the past and preventing future wrongs. The </a:t>
            </a:r>
            <a:r>
              <a:rPr lang="en-US" sz="3200" i="1" dirty="0">
                <a:solidFill>
                  <a:schemeClr val="tx1"/>
                </a:solidFill>
              </a:rPr>
              <a:t>first </a:t>
            </a:r>
            <a:r>
              <a:rPr lang="en-US" sz="3200" dirty="0">
                <a:solidFill>
                  <a:schemeClr val="tx1"/>
                </a:solidFill>
              </a:rPr>
              <a:t>step is admitting wrong and feeling remorse.</a:t>
            </a:r>
          </a:p>
          <a:p>
            <a:pPr marL="914400" lvl="0" indent="0" algn="l" rtl="0">
              <a:lnSpc>
                <a:spcPct val="115000"/>
              </a:lnSpc>
              <a:spcBef>
                <a:spcPts val="0"/>
              </a:spcBef>
              <a:spcAft>
                <a:spcPts val="0"/>
              </a:spcAft>
              <a:buNone/>
            </a:pPr>
            <a:endParaRPr lang="en-US" sz="1500" dirty="0">
              <a:solidFill>
                <a:schemeClr val="tx1"/>
              </a:solidFill>
            </a:endParaRPr>
          </a:p>
          <a:p>
            <a:pPr marL="0" lvl="0" indent="0" algn="l" rtl="0">
              <a:lnSpc>
                <a:spcPct val="115000"/>
              </a:lnSpc>
              <a:spcBef>
                <a:spcPts val="0"/>
              </a:spcBef>
              <a:spcAft>
                <a:spcPts val="0"/>
              </a:spcAft>
              <a:buNone/>
            </a:pPr>
            <a:r>
              <a:rPr lang="en-US" sz="3200" dirty="0">
                <a:solidFill>
                  <a:schemeClr val="tx1"/>
                </a:solidFill>
              </a:rPr>
              <a:t>The </a:t>
            </a:r>
            <a:r>
              <a:rPr lang="en-US" sz="3200" i="1" dirty="0">
                <a:solidFill>
                  <a:schemeClr val="tx1"/>
                </a:solidFill>
              </a:rPr>
              <a:t>second</a:t>
            </a:r>
            <a:r>
              <a:rPr lang="en-US" sz="3200" dirty="0">
                <a:solidFill>
                  <a:schemeClr val="tx1"/>
                </a:solidFill>
              </a:rPr>
              <a:t> step is to cease our wrong-doing. Historical clarity helps reveal that we had a hand in the suffering. I can ask and seek God’s forgiveness and mindfully turn away from wrongful actions.</a:t>
            </a:r>
          </a:p>
          <a:p>
            <a:pPr marL="914400" lvl="0" indent="0" algn="l" rtl="0">
              <a:lnSpc>
                <a:spcPct val="115000"/>
              </a:lnSpc>
              <a:spcBef>
                <a:spcPts val="0"/>
              </a:spcBef>
              <a:spcAft>
                <a:spcPts val="0"/>
              </a:spcAft>
              <a:buNone/>
            </a:pPr>
            <a:endParaRPr lang="en-US" sz="1500" dirty="0">
              <a:solidFill>
                <a:schemeClr val="tx1"/>
              </a:solidFill>
            </a:endParaRPr>
          </a:p>
          <a:p>
            <a:pPr marL="1376363" lvl="0" algn="l" rtl="0">
              <a:lnSpc>
                <a:spcPct val="115000"/>
              </a:lnSpc>
              <a:spcBef>
                <a:spcPts val="0"/>
              </a:spcBef>
              <a:spcAft>
                <a:spcPts val="0"/>
              </a:spcAft>
              <a:buNone/>
            </a:pPr>
            <a:r>
              <a:rPr lang="en-US" sz="3200" dirty="0">
                <a:solidFill>
                  <a:schemeClr val="tx1"/>
                </a:solidFill>
              </a:rPr>
              <a:t>The </a:t>
            </a:r>
            <a:r>
              <a:rPr lang="en-US" sz="3200" i="1" dirty="0">
                <a:solidFill>
                  <a:schemeClr val="tx1"/>
                </a:solidFill>
              </a:rPr>
              <a:t>third</a:t>
            </a:r>
            <a:r>
              <a:rPr lang="en-US" sz="3200" dirty="0">
                <a:solidFill>
                  <a:schemeClr val="tx1"/>
                </a:solidFill>
              </a:rPr>
              <a:t> step is through grace, use the power to repair harm and dismantle systems of injustice.</a:t>
            </a:r>
          </a:p>
        </p:txBody>
      </p:sp>
    </p:spTree>
    <p:extLst>
      <p:ext uri="{BB962C8B-B14F-4D97-AF65-F5344CB8AC3E}">
        <p14:creationId xmlns:p14="http://schemas.microsoft.com/office/powerpoint/2010/main" val="160058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CBAADB-C502-48DB-9AC2-16E8AAD9C18C}"/>
              </a:ext>
            </a:extLst>
          </p:cNvPr>
          <p:cNvSpPr txBox="1"/>
          <p:nvPr/>
        </p:nvSpPr>
        <p:spPr>
          <a:xfrm>
            <a:off x="263236" y="360435"/>
            <a:ext cx="11665528" cy="4802405"/>
          </a:xfrm>
          <a:prstGeom prst="rect">
            <a:avLst/>
          </a:prstGeom>
          <a:noFill/>
        </p:spPr>
        <p:txBody>
          <a:bodyPr wrap="square">
            <a:spAutoFit/>
          </a:bodyPr>
          <a:lstStyle/>
          <a:p>
            <a:pPr marL="0" lvl="0" indent="0" algn="l" rtl="0">
              <a:lnSpc>
                <a:spcPct val="115000"/>
              </a:lnSpc>
              <a:spcBef>
                <a:spcPts val="0"/>
              </a:spcBef>
              <a:spcAft>
                <a:spcPts val="0"/>
              </a:spcAft>
              <a:buNone/>
            </a:pPr>
            <a:r>
              <a:rPr lang="en-US" sz="3200" b="1" dirty="0">
                <a:solidFill>
                  <a:schemeClr val="dk1"/>
                </a:solidFill>
              </a:rPr>
              <a:t>Relational Context—Justice</a:t>
            </a:r>
          </a:p>
          <a:p>
            <a:pPr marL="0" lvl="0" indent="0" algn="l" rtl="0">
              <a:lnSpc>
                <a:spcPct val="115000"/>
              </a:lnSpc>
              <a:spcBef>
                <a:spcPts val="0"/>
              </a:spcBef>
              <a:spcAft>
                <a:spcPts val="0"/>
              </a:spcAft>
              <a:buNone/>
            </a:pPr>
            <a:endParaRPr lang="en-US" sz="2500" dirty="0">
              <a:solidFill>
                <a:schemeClr val="dk1"/>
              </a:solidFill>
            </a:endParaRPr>
          </a:p>
          <a:p>
            <a:pPr marL="0" lvl="0" indent="0" algn="l" rtl="0">
              <a:lnSpc>
                <a:spcPct val="115000"/>
              </a:lnSpc>
              <a:spcBef>
                <a:spcPts val="0"/>
              </a:spcBef>
              <a:spcAft>
                <a:spcPts val="0"/>
              </a:spcAft>
              <a:buNone/>
            </a:pPr>
            <a:r>
              <a:rPr lang="en-US" sz="2500" dirty="0">
                <a:solidFill>
                  <a:schemeClr val="dk1"/>
                </a:solidFill>
              </a:rPr>
              <a:t>Bearing witness to the suffering of this world is a way of proclaiming that, in the name of God, we will not stand by idly.</a:t>
            </a:r>
          </a:p>
          <a:p>
            <a:pPr marL="0" lvl="0" indent="0" algn="l" rtl="0">
              <a:lnSpc>
                <a:spcPct val="115000"/>
              </a:lnSpc>
              <a:spcBef>
                <a:spcPts val="0"/>
              </a:spcBef>
              <a:spcAft>
                <a:spcPts val="0"/>
              </a:spcAft>
              <a:buNone/>
            </a:pPr>
            <a:endParaRPr lang="en-US" sz="2500" dirty="0">
              <a:solidFill>
                <a:schemeClr val="dk1"/>
              </a:solidFill>
            </a:endParaRPr>
          </a:p>
          <a:p>
            <a:pPr marL="0" lvl="0" indent="0" algn="l" rtl="0">
              <a:lnSpc>
                <a:spcPct val="115000"/>
              </a:lnSpc>
              <a:spcBef>
                <a:spcPts val="0"/>
              </a:spcBef>
              <a:spcAft>
                <a:spcPts val="0"/>
              </a:spcAft>
              <a:buNone/>
            </a:pPr>
            <a:r>
              <a:rPr lang="en-US" sz="2500" dirty="0">
                <a:solidFill>
                  <a:schemeClr val="dk1"/>
                </a:solidFill>
              </a:rPr>
              <a:t>Reckoning with our past can enable right relationships: “By your spirit make us one with Christ, one with each other, and one in ministry to all the world.” (Holy Communion liturgy) This is about our life together. Through the nourishment of the Holy Communion, we are equipped to bear witness to God’s will for a more just future. This prepares us for right relationships—justice. </a:t>
            </a:r>
          </a:p>
          <a:p>
            <a:pPr marL="0" lvl="0" indent="0" algn="l" rtl="0">
              <a:lnSpc>
                <a:spcPct val="115000"/>
              </a:lnSpc>
              <a:spcBef>
                <a:spcPts val="0"/>
              </a:spcBef>
              <a:spcAft>
                <a:spcPts val="0"/>
              </a:spcAft>
              <a:buNone/>
            </a:pPr>
            <a:r>
              <a:rPr lang="en-US" sz="1000" dirty="0">
                <a:solidFill>
                  <a:schemeClr val="dk1"/>
                </a:solidFill>
              </a:rPr>
              <a:t> </a:t>
            </a:r>
          </a:p>
        </p:txBody>
      </p:sp>
    </p:spTree>
    <p:extLst>
      <p:ext uri="{BB962C8B-B14F-4D97-AF65-F5344CB8AC3E}">
        <p14:creationId xmlns:p14="http://schemas.microsoft.com/office/powerpoint/2010/main" val="147604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28463F-07CE-4C7A-AB80-935151C0C9A7}"/>
              </a:ext>
            </a:extLst>
          </p:cNvPr>
          <p:cNvSpPr txBox="1"/>
          <p:nvPr/>
        </p:nvSpPr>
        <p:spPr>
          <a:xfrm>
            <a:off x="810491" y="720437"/>
            <a:ext cx="10571018" cy="3594189"/>
          </a:xfrm>
          <a:prstGeom prst="rect">
            <a:avLst/>
          </a:prstGeom>
          <a:noFill/>
        </p:spPr>
        <p:txBody>
          <a:bodyPr wrap="square">
            <a:spAutoFit/>
          </a:bodyPr>
          <a:lstStyle/>
          <a:p>
            <a:pPr marL="0" lvl="0" indent="0" algn="l" rtl="0">
              <a:lnSpc>
                <a:spcPct val="115000"/>
              </a:lnSpc>
              <a:spcBef>
                <a:spcPts val="0"/>
              </a:spcBef>
              <a:spcAft>
                <a:spcPts val="0"/>
              </a:spcAft>
              <a:buNone/>
            </a:pPr>
            <a:r>
              <a:rPr lang="en-US" sz="2500" dirty="0">
                <a:solidFill>
                  <a:schemeClr val="tx1"/>
                </a:solidFill>
              </a:rPr>
              <a:t>We are called to resist injustice. How do we use historical clarity to act for injustice.</a:t>
            </a:r>
          </a:p>
          <a:p>
            <a:pPr marL="0" lvl="0" indent="0" algn="l" rtl="0">
              <a:lnSpc>
                <a:spcPct val="115000"/>
              </a:lnSpc>
              <a:spcBef>
                <a:spcPts val="0"/>
              </a:spcBef>
              <a:spcAft>
                <a:spcPts val="0"/>
              </a:spcAft>
              <a:buNone/>
            </a:pPr>
            <a:r>
              <a:rPr lang="en-US" sz="2500" dirty="0">
                <a:solidFill>
                  <a:schemeClr val="tx1"/>
                </a:solidFill>
              </a:rPr>
              <a:t> </a:t>
            </a:r>
          </a:p>
          <a:p>
            <a:pPr marL="0" lvl="0" indent="0" algn="l" rtl="0">
              <a:lnSpc>
                <a:spcPct val="115000"/>
              </a:lnSpc>
              <a:spcBef>
                <a:spcPts val="0"/>
              </a:spcBef>
              <a:spcAft>
                <a:spcPts val="0"/>
              </a:spcAft>
              <a:buNone/>
            </a:pPr>
            <a:r>
              <a:rPr lang="en-US" sz="2500" dirty="0">
                <a:solidFill>
                  <a:schemeClr val="tx1"/>
                </a:solidFill>
              </a:rPr>
              <a:t>Justice is what God does—for us, through us, despite us—to restore and make all things new.</a:t>
            </a:r>
          </a:p>
          <a:p>
            <a:pPr marL="0" lvl="0" indent="0" algn="l" rtl="0">
              <a:lnSpc>
                <a:spcPct val="115000"/>
              </a:lnSpc>
              <a:spcBef>
                <a:spcPts val="0"/>
              </a:spcBef>
              <a:spcAft>
                <a:spcPts val="0"/>
              </a:spcAft>
              <a:buNone/>
            </a:pPr>
            <a:r>
              <a:rPr lang="en-US" sz="2500" dirty="0">
                <a:solidFill>
                  <a:schemeClr val="tx1"/>
                </a:solidFill>
              </a:rPr>
              <a:t> </a:t>
            </a:r>
          </a:p>
          <a:p>
            <a:pPr marL="0" lvl="0" indent="0" algn="l" rtl="0">
              <a:lnSpc>
                <a:spcPct val="115000"/>
              </a:lnSpc>
              <a:spcBef>
                <a:spcPts val="0"/>
              </a:spcBef>
              <a:spcAft>
                <a:spcPts val="0"/>
              </a:spcAft>
              <a:buNone/>
            </a:pPr>
            <a:r>
              <a:rPr lang="en-US" sz="2500" dirty="0">
                <a:solidFill>
                  <a:schemeClr val="tx1"/>
                </a:solidFill>
              </a:rPr>
              <a:t>Repentance can be an act of justice. Fruit of repentance is the relationships that sprout from it</a:t>
            </a:r>
            <a:r>
              <a:rPr lang="en-US" sz="1400" dirty="0">
                <a:solidFill>
                  <a:schemeClr val="dk1"/>
                </a:solidFill>
              </a:rPr>
              <a:t>.</a:t>
            </a:r>
            <a:endParaRPr lang="en-US" sz="1400" dirty="0"/>
          </a:p>
        </p:txBody>
      </p:sp>
    </p:spTree>
    <p:extLst>
      <p:ext uri="{BB962C8B-B14F-4D97-AF65-F5344CB8AC3E}">
        <p14:creationId xmlns:p14="http://schemas.microsoft.com/office/powerpoint/2010/main" val="372813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3304B-F713-479E-8804-642ED907C365}"/>
              </a:ext>
            </a:extLst>
          </p:cNvPr>
          <p:cNvSpPr txBox="1"/>
          <p:nvPr/>
        </p:nvSpPr>
        <p:spPr>
          <a:xfrm>
            <a:off x="401781" y="207818"/>
            <a:ext cx="11513127" cy="5140959"/>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3200" b="1" dirty="0">
                <a:solidFill>
                  <a:schemeClr val="dk1"/>
                </a:solidFill>
              </a:rPr>
              <a:t>Moral Emphasis—Righting Relationships, Restitution for Victims </a:t>
            </a:r>
          </a:p>
          <a:p>
            <a:pPr marL="0" lvl="0" indent="0" algn="l" rtl="0">
              <a:lnSpc>
                <a:spcPct val="115000"/>
              </a:lnSpc>
              <a:spcBef>
                <a:spcPts val="0"/>
              </a:spcBef>
              <a:spcAft>
                <a:spcPts val="0"/>
              </a:spcAft>
              <a:buNone/>
            </a:pPr>
            <a:endParaRPr lang="en-US" sz="1600"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3200" dirty="0">
                <a:solidFill>
                  <a:schemeClr val="dk1"/>
                </a:solidFill>
              </a:rPr>
              <a:t>We focus on communal restitution to whom it is due.</a:t>
            </a: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rPr>
              <a:t> </a:t>
            </a:r>
          </a:p>
          <a:p>
            <a:pPr marL="457200" lvl="0" indent="-381000" algn="l" rtl="0">
              <a:lnSpc>
                <a:spcPct val="115000"/>
              </a:lnSpc>
              <a:spcBef>
                <a:spcPts val="0"/>
              </a:spcBef>
              <a:spcAft>
                <a:spcPts val="0"/>
              </a:spcAft>
              <a:buClr>
                <a:schemeClr val="dk1"/>
              </a:buClr>
              <a:buSzPts val="2400"/>
              <a:buChar char="●"/>
            </a:pPr>
            <a:r>
              <a:rPr lang="en-US" sz="3200" dirty="0">
                <a:solidFill>
                  <a:schemeClr val="dk1"/>
                </a:solidFill>
              </a:rPr>
              <a:t>Repentance is not only feeling remorse and asking for forgiveness, but it also requires personal and communal restitution creating healthy attitudes, more equitable power structures and new ways of accountability within the church and other institutions.</a:t>
            </a:r>
            <a:endParaRPr lang="en-US" sz="3200" dirty="0"/>
          </a:p>
        </p:txBody>
      </p:sp>
    </p:spTree>
    <p:extLst>
      <p:ext uri="{BB962C8B-B14F-4D97-AF65-F5344CB8AC3E}">
        <p14:creationId xmlns:p14="http://schemas.microsoft.com/office/powerpoint/2010/main" val="303866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F5C929-8F4F-4C20-8453-F1B8369CE1BF}"/>
              </a:ext>
            </a:extLst>
          </p:cNvPr>
          <p:cNvPicPr>
            <a:picLocks noChangeAspect="1"/>
          </p:cNvPicPr>
          <p:nvPr/>
        </p:nvPicPr>
        <p:blipFill>
          <a:blip r:embed="rId2"/>
          <a:stretch>
            <a:fillRect/>
          </a:stretch>
        </p:blipFill>
        <p:spPr>
          <a:xfrm>
            <a:off x="1690509" y="283633"/>
            <a:ext cx="4193823" cy="629073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D463303-61D0-4589-B1A1-BCBC8BAB31AB}"/>
              </a:ext>
            </a:extLst>
          </p:cNvPr>
          <p:cNvSpPr txBox="1"/>
          <p:nvPr/>
        </p:nvSpPr>
        <p:spPr>
          <a:xfrm>
            <a:off x="6096000" y="1040017"/>
            <a:ext cx="5753101" cy="4724370"/>
          </a:xfrm>
          <a:prstGeom prst="rect">
            <a:avLst/>
          </a:prstGeom>
          <a:noFill/>
        </p:spPr>
        <p:txBody>
          <a:bodyPr wrap="square">
            <a:spAutoFit/>
          </a:bodyPr>
          <a:lstStyle/>
          <a:p>
            <a:pPr algn="ctr"/>
            <a:r>
              <a:rPr lang="en-US" sz="2000" dirty="0">
                <a:effectLst>
                  <a:outerShdw blurRad="38100" dist="38100" dir="2700000" algn="tl">
                    <a:srgbClr val="000000">
                      <a:alpha val="43137"/>
                    </a:srgbClr>
                  </a:outerShdw>
                </a:effectLst>
              </a:rPr>
              <a:t>At the intersection of poverty and portraiture, </a:t>
            </a:r>
            <a:r>
              <a:rPr lang="en-US" sz="2000" b="1" i="1" dirty="0">
                <a:effectLst>
                  <a:outerShdw blurRad="38100" dist="38100" dir="2700000" algn="tl">
                    <a:srgbClr val="000000">
                      <a:alpha val="43137"/>
                    </a:srgbClr>
                  </a:outerShdw>
                </a:effectLst>
              </a:rPr>
              <a:t>Theirs is the Kingdom </a:t>
            </a:r>
            <a:r>
              <a:rPr lang="en-US" sz="2000" dirty="0">
                <a:effectLst>
                  <a:outerShdw blurRad="38100" dist="38100" dir="2700000" algn="tl">
                    <a:srgbClr val="000000">
                      <a:alpha val="43137"/>
                    </a:srgbClr>
                  </a:outerShdw>
                </a:effectLst>
              </a:rPr>
              <a:t>follows the rare creation of a contemporary fresco mural inside the sanctuary of Haywood Street United Methodist church in Asheville, North Carolina.</a:t>
            </a:r>
          </a:p>
          <a:p>
            <a:pPr algn="ctr"/>
            <a:endParaRPr lang="en-US" sz="800" dirty="0">
              <a:effectLst>
                <a:outerShdw blurRad="38100" dist="38100" dir="2700000" algn="tl">
                  <a:srgbClr val="000000">
                    <a:alpha val="43137"/>
                  </a:srgbClr>
                </a:outerShdw>
              </a:effectLst>
            </a:endParaRPr>
          </a:p>
          <a:p>
            <a:pPr algn="ctr"/>
            <a:r>
              <a:rPr lang="en-US" sz="1800" i="1" dirty="0">
                <a:effectLst>
                  <a:outerShdw blurRad="38100" dist="38100" dir="2700000" algn="tl">
                    <a:srgbClr val="000000">
                      <a:alpha val="43137"/>
                    </a:srgbClr>
                  </a:outerShdw>
                </a:effectLst>
              </a:rPr>
              <a:t>A Documentary by Christopher </a:t>
            </a:r>
            <a:r>
              <a:rPr lang="en-US" sz="1800" i="1" dirty="0" err="1">
                <a:effectLst>
                  <a:outerShdw blurRad="38100" dist="38100" dir="2700000" algn="tl">
                    <a:srgbClr val="000000">
                      <a:alpha val="43137"/>
                    </a:srgbClr>
                  </a:outerShdw>
                </a:effectLst>
              </a:rPr>
              <a:t>Zaluski</a:t>
            </a:r>
            <a:endParaRPr lang="en-US" sz="1800" i="1" dirty="0">
              <a:effectLst>
                <a:outerShdw blurRad="38100" dist="38100" dir="2700000" algn="tl">
                  <a:srgbClr val="000000">
                    <a:alpha val="43137"/>
                  </a:srgbClr>
                </a:outerShdw>
              </a:effectLst>
            </a:endParaRPr>
          </a:p>
          <a:p>
            <a:pPr algn="ctr"/>
            <a:endParaRPr lang="en-US" sz="1800" i="1" dirty="0">
              <a:effectLst>
                <a:outerShdw blurRad="38100" dist="38100" dir="2700000" algn="tl">
                  <a:srgbClr val="000000">
                    <a:alpha val="43137"/>
                  </a:srgbClr>
                </a:outerShdw>
              </a:effectLst>
            </a:endParaRPr>
          </a:p>
          <a:p>
            <a:pPr algn="ctr"/>
            <a:r>
              <a:rPr lang="en-US" sz="1800" i="1" dirty="0">
                <a:effectLst>
                  <a:outerShdw blurRad="38100" dist="38100" dir="2700000" algn="tl">
                    <a:srgbClr val="000000">
                      <a:alpha val="43137"/>
                    </a:srgbClr>
                  </a:outerShdw>
                </a:effectLst>
              </a:rPr>
              <a:t>Learn more about the film, and </a:t>
            </a:r>
            <a:br>
              <a:rPr lang="en-US" sz="1800" i="1" dirty="0">
                <a:effectLst>
                  <a:outerShdw blurRad="38100" dist="38100" dir="2700000" algn="tl">
                    <a:srgbClr val="000000">
                      <a:alpha val="43137"/>
                    </a:srgbClr>
                  </a:outerShdw>
                </a:effectLst>
              </a:rPr>
            </a:br>
            <a:r>
              <a:rPr lang="en-US" sz="1800" i="1" dirty="0">
                <a:effectLst>
                  <a:outerShdw blurRad="38100" dist="38100" dir="2700000" algn="tl">
                    <a:srgbClr val="000000">
                      <a:alpha val="43137"/>
                    </a:srgbClr>
                  </a:outerShdw>
                </a:effectLst>
              </a:rPr>
              <a:t>how you can host a screening at:</a:t>
            </a:r>
          </a:p>
          <a:p>
            <a:pPr algn="ctr"/>
            <a:endParaRPr lang="en-US" sz="700" i="1" dirty="0">
              <a:effectLst>
                <a:outerShdw blurRad="38100" dist="38100" dir="2700000" algn="tl">
                  <a:srgbClr val="000000">
                    <a:alpha val="43137"/>
                  </a:srgbClr>
                </a:outerShdw>
              </a:effectLst>
            </a:endParaRPr>
          </a:p>
          <a:p>
            <a:pPr algn="ctr"/>
            <a:r>
              <a:rPr lang="en-US" sz="2400" b="1" i="1" dirty="0">
                <a:effectLst>
                  <a:outerShdw blurRad="38100" dist="38100" dir="2700000" algn="tl">
                    <a:srgbClr val="000000">
                      <a:alpha val="43137"/>
                    </a:srgbClr>
                  </a:outerShdw>
                </a:effectLst>
              </a:rPr>
              <a:t>theirsisthekingdomfilm.com</a:t>
            </a:r>
          </a:p>
          <a:p>
            <a:pPr algn="ctr"/>
            <a:endParaRPr lang="en-US" sz="800" b="1" i="1" dirty="0">
              <a:effectLst>
                <a:outerShdw blurRad="38100" dist="38100" dir="2700000" algn="tl">
                  <a:srgbClr val="000000">
                    <a:alpha val="43137"/>
                  </a:srgbClr>
                </a:outerShdw>
              </a:effectLst>
            </a:endParaRPr>
          </a:p>
          <a:p>
            <a:pPr algn="ctr"/>
            <a:r>
              <a:rPr lang="en-US" sz="1800" i="1" dirty="0">
                <a:effectLst>
                  <a:outerShdw blurRad="38100" dist="38100" dir="2700000" algn="tl">
                    <a:srgbClr val="000000">
                      <a:alpha val="43137"/>
                    </a:srgbClr>
                  </a:outerShdw>
                </a:effectLst>
              </a:rPr>
              <a:t>and</a:t>
            </a:r>
          </a:p>
          <a:p>
            <a:pPr algn="ctr"/>
            <a:endParaRPr lang="en-US" sz="800" i="1" dirty="0">
              <a:effectLst>
                <a:outerShdw blurRad="38100" dist="38100" dir="2700000" algn="tl">
                  <a:srgbClr val="000000">
                    <a:alpha val="43137"/>
                  </a:srgbClr>
                </a:outerShdw>
              </a:effectLst>
            </a:endParaRPr>
          </a:p>
          <a:p>
            <a:pPr algn="ctr"/>
            <a:r>
              <a:rPr lang="en-US" sz="2400" b="1" i="1" dirty="0">
                <a:effectLst>
                  <a:outerShdw blurRad="38100" dist="38100" dir="2700000" algn="tl">
                    <a:srgbClr val="000000">
                      <a:alpha val="43137"/>
                    </a:srgbClr>
                  </a:outerShdw>
                </a:effectLst>
              </a:rPr>
              <a:t>haywoodstreetfresco.org</a:t>
            </a:r>
          </a:p>
          <a:p>
            <a:pPr algn="ctr"/>
            <a:r>
              <a:rPr lang="en-US" sz="2400" b="1" i="1" dirty="0">
                <a:effectLst>
                  <a:outerShdw blurRad="38100" dist="38100" dir="2700000" algn="tl">
                    <a:srgbClr val="000000">
                      <a:alpha val="43137"/>
                    </a:srgbClr>
                  </a:outerShdw>
                </a:effectLst>
              </a:rPr>
              <a:t>haywoodstreet.org</a:t>
            </a:r>
          </a:p>
        </p:txBody>
      </p:sp>
      <p:sp>
        <p:nvSpPr>
          <p:cNvPr id="8" name="TextBox 7">
            <a:extLst>
              <a:ext uri="{FF2B5EF4-FFF2-40B4-BE49-F238E27FC236}">
                <a16:creationId xmlns:a16="http://schemas.microsoft.com/office/drawing/2014/main" id="{BCCB242E-7274-4B5A-9E9C-C0AC795FEA57}"/>
              </a:ext>
            </a:extLst>
          </p:cNvPr>
          <p:cNvSpPr txBox="1"/>
          <p:nvPr/>
        </p:nvSpPr>
        <p:spPr>
          <a:xfrm>
            <a:off x="6096000" y="283633"/>
            <a:ext cx="5753101" cy="646331"/>
          </a:xfrm>
          <a:prstGeom prst="rect">
            <a:avLst/>
          </a:prstGeom>
          <a:noFill/>
        </p:spPr>
        <p:txBody>
          <a:bodyPr wrap="square">
            <a:spAutoFit/>
          </a:bodyPr>
          <a:lstStyle/>
          <a:p>
            <a:pPr algn="ctr"/>
            <a:r>
              <a:rPr lang="en-US" sz="3600" b="1" dirty="0">
                <a:effectLst>
                  <a:outerShdw blurRad="38100" dist="38100" dir="2700000" algn="tl">
                    <a:srgbClr val="000000">
                      <a:alpha val="43137"/>
                    </a:srgbClr>
                  </a:outerShdw>
                </a:effectLst>
              </a:rPr>
              <a:t>Theirs Is The Kingdom</a:t>
            </a:r>
          </a:p>
        </p:txBody>
      </p:sp>
    </p:spTree>
    <p:extLst>
      <p:ext uri="{BB962C8B-B14F-4D97-AF65-F5344CB8AC3E}">
        <p14:creationId xmlns:p14="http://schemas.microsoft.com/office/powerpoint/2010/main" val="133652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CE60C0-AD1B-4A37-9385-E44DB359BFA7}"/>
              </a:ext>
            </a:extLst>
          </p:cNvPr>
          <p:cNvSpPr txBox="1"/>
          <p:nvPr/>
        </p:nvSpPr>
        <p:spPr>
          <a:xfrm>
            <a:off x="1620981" y="1386384"/>
            <a:ext cx="8869680" cy="3016210"/>
          </a:xfrm>
          <a:prstGeom prst="rect">
            <a:avLst/>
          </a:prstGeom>
          <a:noFill/>
        </p:spPr>
        <p:txBody>
          <a:bodyPr wrap="square">
            <a:spAutoFit/>
          </a:bodyPr>
          <a:lstStyle/>
          <a:p>
            <a:pPr algn="ctr"/>
            <a:r>
              <a:rPr lang="en-US" sz="4400" b="1" i="0" u="none" dirty="0">
                <a:solidFill>
                  <a:schemeClr val="tx1"/>
                </a:solidFill>
                <a:latin typeface="Arial"/>
                <a:ea typeface="Arial"/>
                <a:cs typeface="Arial"/>
                <a:sym typeface="Arial"/>
              </a:rPr>
              <a:t>Denial</a:t>
            </a:r>
            <a:br>
              <a:rPr lang="en-US" sz="4400" b="0" i="0" u="none" dirty="0">
                <a:solidFill>
                  <a:schemeClr val="tx1"/>
                </a:solidFill>
                <a:latin typeface="Arial"/>
                <a:ea typeface="Arial"/>
                <a:cs typeface="Arial"/>
                <a:sym typeface="Arial"/>
              </a:rPr>
            </a:br>
            <a:br>
              <a:rPr lang="en-US" sz="4400" b="0" i="0" u="none" dirty="0">
                <a:solidFill>
                  <a:schemeClr val="tx1"/>
                </a:solidFill>
                <a:latin typeface="Arial"/>
                <a:ea typeface="Arial"/>
                <a:cs typeface="Arial"/>
                <a:sym typeface="Arial"/>
              </a:rPr>
            </a:br>
            <a:r>
              <a:rPr lang="en-US" sz="4400" b="0" i="0" u="none" dirty="0">
                <a:solidFill>
                  <a:schemeClr val="tx1"/>
                </a:solidFill>
                <a:latin typeface="Arial"/>
                <a:ea typeface="Arial"/>
                <a:cs typeface="Arial"/>
                <a:sym typeface="Arial"/>
              </a:rPr>
              <a:t>Refusal to accept even in the face of scientific data</a:t>
            </a:r>
            <a:br>
              <a:rPr lang="en-US" sz="1400" b="0" i="0" u="none" dirty="0">
                <a:solidFill>
                  <a:schemeClr val="dk2"/>
                </a:solidFill>
                <a:latin typeface="Arial"/>
                <a:ea typeface="Arial"/>
                <a:cs typeface="Arial"/>
                <a:sym typeface="Arial"/>
              </a:rPr>
            </a:br>
            <a:endParaRPr lang="en-US" dirty="0"/>
          </a:p>
        </p:txBody>
      </p:sp>
    </p:spTree>
    <p:extLst>
      <p:ext uri="{BB962C8B-B14F-4D97-AF65-F5344CB8AC3E}">
        <p14:creationId xmlns:p14="http://schemas.microsoft.com/office/powerpoint/2010/main" val="302256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2AD722-5BDF-4AE8-BE48-7EFF1DB9A982}"/>
              </a:ext>
            </a:extLst>
          </p:cNvPr>
          <p:cNvSpPr txBox="1"/>
          <p:nvPr/>
        </p:nvSpPr>
        <p:spPr>
          <a:xfrm>
            <a:off x="1661160" y="1206917"/>
            <a:ext cx="8869680" cy="4154984"/>
          </a:xfrm>
          <a:prstGeom prst="rect">
            <a:avLst/>
          </a:prstGeom>
          <a:noFill/>
        </p:spPr>
        <p:txBody>
          <a:bodyPr wrap="square">
            <a:spAutoFit/>
          </a:bodyPr>
          <a:lstStyle/>
          <a:p>
            <a:pPr algn="ctr"/>
            <a:r>
              <a:rPr lang="en-US" sz="4400" b="1" i="0" u="none" dirty="0">
                <a:solidFill>
                  <a:schemeClr val="tx1"/>
                </a:solidFill>
                <a:latin typeface="Arial"/>
                <a:ea typeface="Arial"/>
                <a:cs typeface="Arial"/>
                <a:sym typeface="Arial"/>
              </a:rPr>
              <a:t>Anger</a:t>
            </a:r>
            <a:br>
              <a:rPr lang="en-US" sz="4400" b="1" i="0" u="none" dirty="0">
                <a:solidFill>
                  <a:schemeClr val="tx1"/>
                </a:solidFill>
                <a:latin typeface="Arial"/>
                <a:ea typeface="Arial"/>
                <a:cs typeface="Arial"/>
                <a:sym typeface="Arial"/>
              </a:rPr>
            </a:br>
            <a:br>
              <a:rPr lang="en-US" sz="4400" b="1" i="0" u="none" dirty="0">
                <a:solidFill>
                  <a:schemeClr val="tx1"/>
                </a:solidFill>
                <a:latin typeface="Arial"/>
                <a:ea typeface="Arial"/>
                <a:cs typeface="Arial"/>
                <a:sym typeface="Arial"/>
              </a:rPr>
            </a:br>
            <a:r>
              <a:rPr lang="en-US" sz="4400" b="0" i="0" u="none" dirty="0">
                <a:solidFill>
                  <a:schemeClr val="tx1"/>
                </a:solidFill>
                <a:latin typeface="Arial"/>
                <a:ea typeface="Arial"/>
                <a:cs typeface="Arial"/>
                <a:sym typeface="Arial"/>
              </a:rPr>
              <a:t>Pointing fingers at others; at God—if God is in control why is this happening?</a:t>
            </a:r>
            <a:br>
              <a:rPr lang="en-US" sz="4400" b="0" i="0" u="none" dirty="0">
                <a:solidFill>
                  <a:schemeClr val="tx1"/>
                </a:solidFill>
                <a:latin typeface="Arial"/>
                <a:ea typeface="Arial"/>
                <a:cs typeface="Arial"/>
                <a:sym typeface="Arial"/>
              </a:rPr>
            </a:br>
            <a:endParaRPr lang="en-US" sz="4400" dirty="0">
              <a:solidFill>
                <a:schemeClr val="tx1"/>
              </a:solidFill>
            </a:endParaRPr>
          </a:p>
        </p:txBody>
      </p:sp>
    </p:spTree>
    <p:extLst>
      <p:ext uri="{BB962C8B-B14F-4D97-AF65-F5344CB8AC3E}">
        <p14:creationId xmlns:p14="http://schemas.microsoft.com/office/powerpoint/2010/main" val="190790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FF7FC-A9B4-4530-96FD-A1EF2B40DA08}"/>
              </a:ext>
            </a:extLst>
          </p:cNvPr>
          <p:cNvSpPr txBox="1"/>
          <p:nvPr/>
        </p:nvSpPr>
        <p:spPr>
          <a:xfrm>
            <a:off x="1661160" y="1444916"/>
            <a:ext cx="8869680" cy="4370427"/>
          </a:xfrm>
          <a:prstGeom prst="rect">
            <a:avLst/>
          </a:prstGeom>
          <a:noFill/>
        </p:spPr>
        <p:txBody>
          <a:bodyPr wrap="square">
            <a:spAutoFit/>
          </a:bodyPr>
          <a:lstStyle/>
          <a:p>
            <a:pPr algn="ctr"/>
            <a:r>
              <a:rPr lang="en-US" sz="4400" b="1" i="0" u="none" dirty="0">
                <a:solidFill>
                  <a:schemeClr val="tx1"/>
                </a:solidFill>
                <a:latin typeface="Arial"/>
                <a:ea typeface="Arial"/>
                <a:cs typeface="Arial"/>
                <a:sym typeface="Arial"/>
              </a:rPr>
              <a:t>Bargaining</a:t>
            </a:r>
            <a:br>
              <a:rPr lang="en-US" sz="4400" b="1" i="0" u="none" dirty="0">
                <a:solidFill>
                  <a:schemeClr val="tx1"/>
                </a:solidFill>
                <a:latin typeface="Arial"/>
                <a:ea typeface="Arial"/>
                <a:cs typeface="Arial"/>
                <a:sym typeface="Arial"/>
              </a:rPr>
            </a:br>
            <a:br>
              <a:rPr lang="en-US" sz="4400" b="1" i="0" u="none" dirty="0">
                <a:solidFill>
                  <a:schemeClr val="tx1"/>
                </a:solidFill>
                <a:latin typeface="Arial"/>
                <a:ea typeface="Arial"/>
                <a:cs typeface="Arial"/>
                <a:sym typeface="Arial"/>
              </a:rPr>
            </a:br>
            <a:r>
              <a:rPr lang="en-US" sz="4400" b="0" i="0" u="none" dirty="0">
                <a:solidFill>
                  <a:schemeClr val="tx1"/>
                </a:solidFill>
                <a:latin typeface="Arial"/>
                <a:ea typeface="Arial"/>
                <a:cs typeface="Arial"/>
                <a:sym typeface="Arial"/>
              </a:rPr>
              <a:t>If I do this…drive a hybrid car; use cloth bags…am I practicing climate justice?</a:t>
            </a:r>
            <a:br>
              <a:rPr lang="en-US" sz="1400" b="0" i="0" u="none" dirty="0">
                <a:solidFill>
                  <a:schemeClr val="dk2"/>
                </a:solidFill>
                <a:latin typeface="Arial"/>
                <a:ea typeface="Arial"/>
                <a:cs typeface="Arial"/>
                <a:sym typeface="Arial"/>
              </a:rPr>
            </a:br>
            <a:endParaRPr lang="en-US" dirty="0"/>
          </a:p>
        </p:txBody>
      </p:sp>
    </p:spTree>
    <p:extLst>
      <p:ext uri="{BB962C8B-B14F-4D97-AF65-F5344CB8AC3E}">
        <p14:creationId xmlns:p14="http://schemas.microsoft.com/office/powerpoint/2010/main" val="17524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F68C43-FBC4-406C-ABC1-521B450ED533}"/>
              </a:ext>
            </a:extLst>
          </p:cNvPr>
          <p:cNvSpPr txBox="1"/>
          <p:nvPr/>
        </p:nvSpPr>
        <p:spPr>
          <a:xfrm>
            <a:off x="1661160" y="1563377"/>
            <a:ext cx="8869680" cy="4154984"/>
          </a:xfrm>
          <a:prstGeom prst="rect">
            <a:avLst/>
          </a:prstGeom>
          <a:noFill/>
        </p:spPr>
        <p:txBody>
          <a:bodyPr wrap="square">
            <a:spAutoFit/>
          </a:bodyPr>
          <a:lstStyle/>
          <a:p>
            <a:pPr algn="ctr"/>
            <a:r>
              <a:rPr lang="en-US" sz="4400" b="1" i="0" u="none" dirty="0">
                <a:solidFill>
                  <a:schemeClr val="tx1"/>
                </a:solidFill>
                <a:latin typeface="Arial"/>
                <a:ea typeface="Arial"/>
                <a:cs typeface="Arial"/>
                <a:sym typeface="Arial"/>
              </a:rPr>
              <a:t>Depression</a:t>
            </a:r>
            <a:br>
              <a:rPr lang="en-US" sz="4400" b="1" i="0" u="none" dirty="0">
                <a:solidFill>
                  <a:schemeClr val="tx1"/>
                </a:solidFill>
                <a:latin typeface="Arial"/>
                <a:ea typeface="Arial"/>
                <a:cs typeface="Arial"/>
                <a:sym typeface="Arial"/>
              </a:rPr>
            </a:br>
            <a:br>
              <a:rPr lang="en-US" sz="4400" b="1" i="0" u="none" dirty="0">
                <a:solidFill>
                  <a:schemeClr val="tx1"/>
                </a:solidFill>
                <a:latin typeface="Arial"/>
                <a:ea typeface="Arial"/>
                <a:cs typeface="Arial"/>
                <a:sym typeface="Arial"/>
              </a:rPr>
            </a:br>
            <a:r>
              <a:rPr lang="en-US" sz="4400" b="0" i="0" u="none" dirty="0">
                <a:solidFill>
                  <a:schemeClr val="tx1"/>
                </a:solidFill>
                <a:latin typeface="Arial"/>
                <a:ea typeface="Arial"/>
                <a:cs typeface="Arial"/>
                <a:sym typeface="Arial"/>
              </a:rPr>
              <a:t>A sense of hopelessness in the face of systemic change</a:t>
            </a:r>
            <a:endParaRPr lang="en-US" sz="4400" dirty="0">
              <a:solidFill>
                <a:schemeClr val="tx1"/>
              </a:solidFill>
            </a:endParaRPr>
          </a:p>
        </p:txBody>
      </p:sp>
    </p:spTree>
    <p:extLst>
      <p:ext uri="{BB962C8B-B14F-4D97-AF65-F5344CB8AC3E}">
        <p14:creationId xmlns:p14="http://schemas.microsoft.com/office/powerpoint/2010/main" val="292547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99F341-246E-44D3-8FD6-B5C53E90B37E}"/>
              </a:ext>
            </a:extLst>
          </p:cNvPr>
          <p:cNvSpPr txBox="1"/>
          <p:nvPr/>
        </p:nvSpPr>
        <p:spPr>
          <a:xfrm>
            <a:off x="1661160" y="1785050"/>
            <a:ext cx="8869680" cy="2800767"/>
          </a:xfrm>
          <a:prstGeom prst="rect">
            <a:avLst/>
          </a:prstGeom>
          <a:noFill/>
        </p:spPr>
        <p:txBody>
          <a:bodyPr wrap="square">
            <a:spAutoFit/>
          </a:bodyPr>
          <a:lstStyle/>
          <a:p>
            <a:pPr algn="ctr"/>
            <a:r>
              <a:rPr lang="en-US" sz="4400" b="1" i="0" u="none" dirty="0">
                <a:solidFill>
                  <a:schemeClr val="tx1"/>
                </a:solidFill>
                <a:latin typeface="Arial"/>
                <a:ea typeface="Arial"/>
                <a:cs typeface="Arial"/>
                <a:sym typeface="Arial"/>
              </a:rPr>
              <a:t>Acceptance</a:t>
            </a:r>
            <a:br>
              <a:rPr lang="en-US" sz="4400" b="1" i="0" u="none" dirty="0">
                <a:solidFill>
                  <a:schemeClr val="tx1"/>
                </a:solidFill>
                <a:latin typeface="Arial"/>
                <a:ea typeface="Arial"/>
                <a:cs typeface="Arial"/>
                <a:sym typeface="Arial"/>
              </a:rPr>
            </a:br>
            <a:br>
              <a:rPr lang="en-US" sz="4400" b="1" i="0" u="none" dirty="0">
                <a:solidFill>
                  <a:schemeClr val="tx1"/>
                </a:solidFill>
                <a:latin typeface="Arial"/>
                <a:ea typeface="Arial"/>
                <a:cs typeface="Arial"/>
                <a:sym typeface="Arial"/>
              </a:rPr>
            </a:br>
            <a:r>
              <a:rPr lang="en-US" sz="4400" b="0" i="0" u="none" dirty="0">
                <a:solidFill>
                  <a:schemeClr val="tx1"/>
                </a:solidFill>
                <a:latin typeface="Arial"/>
                <a:ea typeface="Arial"/>
                <a:cs typeface="Arial"/>
                <a:sym typeface="Arial"/>
              </a:rPr>
              <a:t>Asking what change is required</a:t>
            </a:r>
            <a:endParaRPr lang="en-US" sz="4400" dirty="0">
              <a:solidFill>
                <a:schemeClr val="tx1"/>
              </a:solidFill>
            </a:endParaRPr>
          </a:p>
        </p:txBody>
      </p:sp>
    </p:spTree>
    <p:extLst>
      <p:ext uri="{BB962C8B-B14F-4D97-AF65-F5344CB8AC3E}">
        <p14:creationId xmlns:p14="http://schemas.microsoft.com/office/powerpoint/2010/main" val="416523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Raleway Thin"/>
              <a:buNone/>
            </a:pPr>
            <a:r>
              <a:rPr lang="en-US" sz="4400" b="1" i="0" u="none" dirty="0">
                <a:solidFill>
                  <a:schemeClr val="tx1"/>
                </a:solidFill>
                <a:latin typeface="Arial"/>
                <a:ea typeface="Arial"/>
                <a:cs typeface="Arial"/>
                <a:sym typeface="Arial"/>
              </a:rPr>
              <a:t>Bearing Witness in the Kin-</a:t>
            </a:r>
            <a:r>
              <a:rPr lang="en-US" sz="4400" b="1" i="0" u="none" dirty="0" err="1">
                <a:solidFill>
                  <a:schemeClr val="tx1"/>
                </a:solidFill>
                <a:latin typeface="Arial"/>
                <a:ea typeface="Arial"/>
                <a:cs typeface="Arial"/>
                <a:sym typeface="Arial"/>
              </a:rPr>
              <a:t>dom</a:t>
            </a:r>
            <a:endParaRPr dirty="0">
              <a:solidFill>
                <a:schemeClr val="tx1"/>
              </a:solidFill>
            </a:endParaRPr>
          </a:p>
        </p:txBody>
      </p:sp>
      <p:sp>
        <p:nvSpPr>
          <p:cNvPr id="4" name="TextBox 3">
            <a:extLst>
              <a:ext uri="{FF2B5EF4-FFF2-40B4-BE49-F238E27FC236}">
                <a16:creationId xmlns:a16="http://schemas.microsoft.com/office/drawing/2014/main" id="{B00C8593-B004-493C-BA84-F74E058F0C41}"/>
              </a:ext>
            </a:extLst>
          </p:cNvPr>
          <p:cNvSpPr txBox="1"/>
          <p:nvPr/>
        </p:nvSpPr>
        <p:spPr>
          <a:xfrm>
            <a:off x="96983" y="2659559"/>
            <a:ext cx="11984181" cy="1015663"/>
          </a:xfrm>
          <a:prstGeom prst="rect">
            <a:avLst/>
          </a:prstGeom>
          <a:noFill/>
        </p:spPr>
        <p:txBody>
          <a:bodyPr wrap="square">
            <a:spAutoFit/>
          </a:bodyPr>
          <a:lstStyle/>
          <a:p>
            <a:pPr algn="ctr"/>
            <a:r>
              <a:rPr lang="en-US" sz="6000" b="0" i="0" u="none" dirty="0">
                <a:solidFill>
                  <a:srgbClr val="C00000"/>
                </a:solidFill>
                <a:latin typeface="Arial"/>
                <a:ea typeface="Arial"/>
                <a:cs typeface="Arial"/>
                <a:sym typeface="Arial"/>
              </a:rPr>
              <a:t>Session 3</a:t>
            </a:r>
            <a:r>
              <a:rPr lang="en-US" sz="6000" dirty="0">
                <a:solidFill>
                  <a:srgbClr val="C00000"/>
                </a:solidFill>
              </a:rPr>
              <a:t>: Historical Clarity</a:t>
            </a:r>
          </a:p>
        </p:txBody>
      </p:sp>
    </p:spTree>
    <p:extLst>
      <p:ext uri="{BB962C8B-B14F-4D97-AF65-F5344CB8AC3E}">
        <p14:creationId xmlns:p14="http://schemas.microsoft.com/office/powerpoint/2010/main" val="193123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890F21-A4FE-4D9C-8C30-EC577193A806}"/>
              </a:ext>
            </a:extLst>
          </p:cNvPr>
          <p:cNvSpPr txBox="1"/>
          <p:nvPr/>
        </p:nvSpPr>
        <p:spPr>
          <a:xfrm>
            <a:off x="1274618" y="640668"/>
            <a:ext cx="9642764" cy="4924425"/>
          </a:xfrm>
          <a:prstGeom prst="rect">
            <a:avLst/>
          </a:prstGeom>
          <a:noFill/>
        </p:spPr>
        <p:txBody>
          <a:bodyPr wrap="square" rtlCol="0">
            <a:spAutoFit/>
          </a:bodyPr>
          <a:lstStyle/>
          <a:p>
            <a:r>
              <a:rPr lang="en-US" sz="2800" dirty="0"/>
              <a:t>Recognizing that we all have dirty hands when it comes to systemic injustices, such as climate change, could cause us to despair if it were not for the promise of forgiveness. And even if we are not paralyzed with inaction through despair, we can easily become overwhelmed trying to save the world. Yet it is not through our own power but through the power of the Holy Spirit that we join in the work of justice. The good news is: God has already forgiven us and is already making all thing new.</a:t>
            </a:r>
          </a:p>
          <a:p>
            <a:endParaRPr lang="en-US" dirty="0"/>
          </a:p>
          <a:p>
            <a:pPr algn="r"/>
            <a:r>
              <a:rPr lang="en-US" sz="2000" dirty="0"/>
              <a:t>Darryl W. Stephens</a:t>
            </a:r>
          </a:p>
          <a:p>
            <a:pPr algn="r"/>
            <a:r>
              <a:rPr lang="en-US" sz="2000" i="1" dirty="0"/>
              <a:t>Bearing Witness in the Kin-</a:t>
            </a:r>
            <a:r>
              <a:rPr lang="en-US" sz="2000" i="1" dirty="0" err="1"/>
              <a:t>dom</a:t>
            </a:r>
            <a:r>
              <a:rPr lang="en-US" sz="2000" dirty="0"/>
              <a:t>, p. 59</a:t>
            </a:r>
          </a:p>
        </p:txBody>
      </p:sp>
    </p:spTree>
    <p:extLst>
      <p:ext uri="{BB962C8B-B14F-4D97-AF65-F5344CB8AC3E}">
        <p14:creationId xmlns:p14="http://schemas.microsoft.com/office/powerpoint/2010/main" val="30651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D73FE2-8C9B-4BAA-A987-D18C5A0CE3F2}"/>
              </a:ext>
            </a:extLst>
          </p:cNvPr>
          <p:cNvSpPr txBox="1"/>
          <p:nvPr/>
        </p:nvSpPr>
        <p:spPr>
          <a:xfrm>
            <a:off x="877455" y="563418"/>
            <a:ext cx="10150763" cy="4401205"/>
          </a:xfrm>
          <a:prstGeom prst="rect">
            <a:avLst/>
          </a:prstGeom>
          <a:noFill/>
        </p:spPr>
        <p:txBody>
          <a:bodyPr wrap="square" rtlCol="0">
            <a:spAutoFit/>
          </a:bodyPr>
          <a:lstStyle/>
          <a:p>
            <a:r>
              <a:rPr lang="en-US" sz="2800" dirty="0"/>
              <a:t>Consider your personal journey through the stages of grief on issues facing your community.</a:t>
            </a:r>
          </a:p>
          <a:p>
            <a:endParaRPr lang="en-US" sz="2800" dirty="0"/>
          </a:p>
          <a:p>
            <a:pPr marL="914400" indent="-457200">
              <a:buFont typeface="Arial" panose="020B0604020202020204" pitchFamily="34" charset="0"/>
              <a:buChar char="•"/>
            </a:pPr>
            <a:r>
              <a:rPr lang="en-US" sz="2800" dirty="0"/>
              <a:t>What are you in denial about?</a:t>
            </a:r>
          </a:p>
          <a:p>
            <a:pPr marL="914400" indent="-457200">
              <a:buFont typeface="Arial" panose="020B0604020202020204" pitchFamily="34" charset="0"/>
              <a:buChar char="•"/>
            </a:pPr>
            <a:r>
              <a:rPr lang="en-US" sz="2800" dirty="0"/>
              <a:t>What are you angry about?</a:t>
            </a:r>
          </a:p>
          <a:p>
            <a:pPr marL="914400" indent="-457200">
              <a:buFont typeface="Arial" panose="020B0604020202020204" pitchFamily="34" charset="0"/>
              <a:buChar char="•"/>
            </a:pPr>
            <a:r>
              <a:rPr lang="en-US" sz="2800" dirty="0"/>
              <a:t>What are you bargaining about? </a:t>
            </a:r>
          </a:p>
          <a:p>
            <a:pPr marL="914400" indent="-457200">
              <a:buFont typeface="Arial" panose="020B0604020202020204" pitchFamily="34" charset="0"/>
              <a:buChar char="•"/>
            </a:pPr>
            <a:r>
              <a:rPr lang="en-US" sz="2800" dirty="0"/>
              <a:t>What are you depressed about?</a:t>
            </a:r>
          </a:p>
          <a:p>
            <a:pPr marL="914400" indent="-457200">
              <a:buFont typeface="Arial" panose="020B0604020202020204" pitchFamily="34" charset="0"/>
              <a:buChar char="•"/>
            </a:pPr>
            <a:r>
              <a:rPr lang="en-US" sz="2800" dirty="0"/>
              <a:t>How has a measure of acceptance of the reality of a problem prepared and enabled you to being working towards justice?</a:t>
            </a:r>
          </a:p>
        </p:txBody>
      </p:sp>
    </p:spTree>
    <p:extLst>
      <p:ext uri="{BB962C8B-B14F-4D97-AF65-F5344CB8AC3E}">
        <p14:creationId xmlns:p14="http://schemas.microsoft.com/office/powerpoint/2010/main" val="410634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7AC20F-9A42-412A-BFF8-212F01F94AA1}"/>
              </a:ext>
            </a:extLst>
          </p:cNvPr>
          <p:cNvSpPr txBox="1"/>
          <p:nvPr/>
        </p:nvSpPr>
        <p:spPr>
          <a:xfrm>
            <a:off x="962891" y="526649"/>
            <a:ext cx="10266218" cy="5262979"/>
          </a:xfrm>
          <a:prstGeom prst="rect">
            <a:avLst/>
          </a:prstGeom>
          <a:noFill/>
        </p:spPr>
        <p:txBody>
          <a:bodyPr wrap="square" rtlCol="0">
            <a:spAutoFit/>
          </a:bodyPr>
          <a:lstStyle/>
          <a:p>
            <a:r>
              <a:rPr lang="en-US" sz="3000" b="1" dirty="0"/>
              <a:t>JOURNALING PROMPTS</a:t>
            </a:r>
          </a:p>
          <a:p>
            <a:endParaRPr lang="en-US" b="1" dirty="0"/>
          </a:p>
          <a:p>
            <a:r>
              <a:rPr lang="en-US" sz="2800" dirty="0"/>
              <a:t>When have you witnessed injustice? What did that feel like in your body? What emotions did you experience?</a:t>
            </a:r>
          </a:p>
          <a:p>
            <a:endParaRPr lang="en-US" sz="2800" dirty="0"/>
          </a:p>
          <a:p>
            <a:r>
              <a:rPr lang="en-US" sz="2800" dirty="0"/>
              <a:t>In what areas of injustice have you struggled to bear witness?  What would it look like for you to choose to lean in and bear witness?</a:t>
            </a:r>
          </a:p>
          <a:p>
            <a:endParaRPr lang="en-US" dirty="0"/>
          </a:p>
          <a:p>
            <a:r>
              <a:rPr lang="en-US" sz="2800" dirty="0"/>
              <a:t>Recall a time when someone witnessed a pain, struggle, or injustice you experienced. What was that experience like? </a:t>
            </a:r>
          </a:p>
          <a:p>
            <a:r>
              <a:rPr lang="en-US" sz="2800" dirty="0"/>
              <a:t>       Did someone bearing witness to you and your situation</a:t>
            </a:r>
          </a:p>
          <a:p>
            <a:r>
              <a:rPr lang="en-US" sz="2800" dirty="0"/>
              <a:t>       help you? How did it feel?</a:t>
            </a:r>
          </a:p>
        </p:txBody>
      </p:sp>
    </p:spTree>
    <p:extLst>
      <p:ext uri="{BB962C8B-B14F-4D97-AF65-F5344CB8AC3E}">
        <p14:creationId xmlns:p14="http://schemas.microsoft.com/office/powerpoint/2010/main" val="2344109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3" name="Freeform: Shape 7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 name="Subtitle 2">
            <a:extLst>
              <a:ext uri="{FF2B5EF4-FFF2-40B4-BE49-F238E27FC236}">
                <a16:creationId xmlns:a16="http://schemas.microsoft.com/office/drawing/2014/main" id="{70E87A29-8932-417F-BA2E-8D73728710AF}"/>
              </a:ext>
            </a:extLst>
          </p:cNvPr>
          <p:cNvSpPr>
            <a:spLocks noGrp="1"/>
          </p:cNvSpPr>
          <p:nvPr>
            <p:ph type="subTitle" idx="1"/>
          </p:nvPr>
        </p:nvSpPr>
        <p:spPr>
          <a:xfrm>
            <a:off x="671100" y="2813847"/>
            <a:ext cx="6336185" cy="690306"/>
          </a:xfrm>
        </p:spPr>
        <p:txBody>
          <a:bodyPr>
            <a:noAutofit/>
          </a:bodyPr>
          <a:lstStyle/>
          <a:p>
            <a:pPr algn="l"/>
            <a:r>
              <a:rPr lang="en-US" sz="3600" b="1" dirty="0">
                <a:solidFill>
                  <a:srgbClr val="DB473D"/>
                </a:solidFill>
                <a:effectLst>
                  <a:outerShdw blurRad="38100" dist="38100" dir="2700000" algn="tl">
                    <a:srgbClr val="000000">
                      <a:alpha val="43137"/>
                    </a:srgbClr>
                  </a:outerShdw>
                </a:effectLst>
              </a:rPr>
              <a:t>Bearing Witness in the Kin-</a:t>
            </a:r>
            <a:r>
              <a:rPr lang="en-US" sz="3600" b="1" dirty="0" err="1">
                <a:solidFill>
                  <a:srgbClr val="DB473D"/>
                </a:solidFill>
                <a:effectLst>
                  <a:outerShdw blurRad="38100" dist="38100" dir="2700000" algn="tl">
                    <a:srgbClr val="000000">
                      <a:alpha val="43137"/>
                    </a:srgbClr>
                  </a:outerShdw>
                </a:effectLst>
              </a:rPr>
              <a:t>dom</a:t>
            </a:r>
            <a:endParaRPr lang="en-US" sz="3600" b="1" dirty="0">
              <a:solidFill>
                <a:srgbClr val="DB473D"/>
              </a:solidFill>
              <a:effectLst>
                <a:outerShdw blurRad="38100" dist="38100" dir="2700000" algn="tl">
                  <a:srgbClr val="000000">
                    <a:alpha val="43137"/>
                  </a:srgbClr>
                </a:outerShdw>
              </a:effectLst>
            </a:endParaRPr>
          </a:p>
        </p:txBody>
      </p:sp>
      <p:pic>
        <p:nvPicPr>
          <p:cNvPr id="7" name="Picture 6" descr="Text&#10;&#10;Description automatically generated">
            <a:extLst>
              <a:ext uri="{FF2B5EF4-FFF2-40B4-BE49-F238E27FC236}">
                <a16:creationId xmlns:a16="http://schemas.microsoft.com/office/drawing/2014/main" id="{C3477A46-953C-42DB-B066-DDCD87CF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88" y="604793"/>
            <a:ext cx="2230253" cy="1215488"/>
          </a:xfrm>
          <a:prstGeom prst="rect">
            <a:avLst/>
          </a:prstGeom>
        </p:spPr>
      </p:pic>
      <p:sp>
        <p:nvSpPr>
          <p:cNvPr id="27" name="Subtitle 2">
            <a:extLst>
              <a:ext uri="{FF2B5EF4-FFF2-40B4-BE49-F238E27FC236}">
                <a16:creationId xmlns:a16="http://schemas.microsoft.com/office/drawing/2014/main" id="{2FF56586-5AD3-4DEB-9156-6C27033EA4D3}"/>
              </a:ext>
            </a:extLst>
          </p:cNvPr>
          <p:cNvSpPr txBox="1">
            <a:spLocks/>
          </p:cNvSpPr>
          <p:nvPr/>
        </p:nvSpPr>
        <p:spPr>
          <a:xfrm>
            <a:off x="671100" y="1994798"/>
            <a:ext cx="4620584" cy="600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United Methodist Women</a:t>
            </a:r>
            <a:b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b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Western North Carolina Conference</a:t>
            </a:r>
          </a:p>
        </p:txBody>
      </p:sp>
      <p:sp>
        <p:nvSpPr>
          <p:cNvPr id="8" name="Rectangle 7">
            <a:extLst>
              <a:ext uri="{FF2B5EF4-FFF2-40B4-BE49-F238E27FC236}">
                <a16:creationId xmlns:a16="http://schemas.microsoft.com/office/drawing/2014/main" id="{FAA5E188-0049-43E0-BBF1-E7A2C2CF10FF}"/>
              </a:ext>
            </a:extLst>
          </p:cNvPr>
          <p:cNvSpPr/>
          <p:nvPr/>
        </p:nvSpPr>
        <p:spPr>
          <a:xfrm>
            <a:off x="0" y="0"/>
            <a:ext cx="12192000" cy="6858000"/>
          </a:xfrm>
          <a:prstGeom prst="rect">
            <a:avLst/>
          </a:prstGeom>
          <a:noFill/>
          <a:ln w="76200">
            <a:solidFill>
              <a:srgbClr val="DB47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descr="A picture containing diagram&#10;&#10;Description automatically generated">
            <a:extLst>
              <a:ext uri="{FF2B5EF4-FFF2-40B4-BE49-F238E27FC236}">
                <a16:creationId xmlns:a16="http://schemas.microsoft.com/office/drawing/2014/main" id="{6EC3EF87-7823-479F-B0ED-F94228452A2E}"/>
              </a:ext>
            </a:extLst>
          </p:cNvPr>
          <p:cNvPicPr>
            <a:picLocks noChangeAspect="1"/>
          </p:cNvPicPr>
          <p:nvPr/>
        </p:nvPicPr>
        <p:blipFill>
          <a:blip r:embed="rId3"/>
          <a:stretch>
            <a:fillRect/>
          </a:stretch>
        </p:blipFill>
        <p:spPr>
          <a:xfrm>
            <a:off x="6788688" y="841287"/>
            <a:ext cx="5163606" cy="5163606"/>
          </a:xfrm>
          <a:prstGeom prst="rect">
            <a:avLst/>
          </a:prstGeom>
        </p:spPr>
      </p:pic>
      <p:sp>
        <p:nvSpPr>
          <p:cNvPr id="10" name="Subtitle 2">
            <a:extLst>
              <a:ext uri="{FF2B5EF4-FFF2-40B4-BE49-F238E27FC236}">
                <a16:creationId xmlns:a16="http://schemas.microsoft.com/office/drawing/2014/main" id="{54E0CB5F-7B52-47E7-A433-BE94FB7F9599}"/>
              </a:ext>
            </a:extLst>
          </p:cNvPr>
          <p:cNvSpPr txBox="1">
            <a:spLocks/>
          </p:cNvSpPr>
          <p:nvPr/>
        </p:nvSpPr>
        <p:spPr>
          <a:xfrm>
            <a:off x="692688" y="4278745"/>
            <a:ext cx="5403312" cy="211282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Schedule: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Thursday, July 15th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Friday, July 16th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Saturday, July 17th – 10:00am to 1:00pm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Sunday, July 18th – 3:00pm to 5:00pm</a:t>
            </a:r>
          </a:p>
        </p:txBody>
      </p:sp>
      <p:sp>
        <p:nvSpPr>
          <p:cNvPr id="13" name="Subtitle 2">
            <a:extLst>
              <a:ext uri="{FF2B5EF4-FFF2-40B4-BE49-F238E27FC236}">
                <a16:creationId xmlns:a16="http://schemas.microsoft.com/office/drawing/2014/main" id="{E29D4265-A331-4FEA-927E-468FB5B13A87}"/>
              </a:ext>
            </a:extLst>
          </p:cNvPr>
          <p:cNvSpPr txBox="1">
            <a:spLocks/>
          </p:cNvSpPr>
          <p:nvPr/>
        </p:nvSpPr>
        <p:spPr>
          <a:xfrm>
            <a:off x="668052" y="3423090"/>
            <a:ext cx="4620584" cy="5300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Study Leader:  Rev. Amy Coles</a:t>
            </a:r>
          </a:p>
        </p:txBody>
      </p:sp>
    </p:spTree>
    <p:extLst>
      <p:ext uri="{BB962C8B-B14F-4D97-AF65-F5344CB8AC3E}">
        <p14:creationId xmlns:p14="http://schemas.microsoft.com/office/powerpoint/2010/main" val="64137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0A786-1540-4A99-A791-C2F484C7EEA7}"/>
              </a:ext>
            </a:extLst>
          </p:cNvPr>
          <p:cNvSpPr txBox="1"/>
          <p:nvPr/>
        </p:nvSpPr>
        <p:spPr>
          <a:xfrm>
            <a:off x="2355272" y="920621"/>
            <a:ext cx="7481455" cy="4770537"/>
          </a:xfrm>
          <a:prstGeom prst="rect">
            <a:avLst/>
          </a:prstGeom>
          <a:noFill/>
        </p:spPr>
        <p:txBody>
          <a:bodyPr wrap="square">
            <a:spAutoFit/>
          </a:bodyPr>
          <a:lstStyle/>
          <a:p>
            <a:r>
              <a:rPr lang="en-US" sz="3200" b="1" i="0" u="none" dirty="0">
                <a:solidFill>
                  <a:schemeClr val="tx1"/>
                </a:solidFill>
                <a:latin typeface="Arial"/>
                <a:ea typeface="Arial"/>
                <a:cs typeface="Arial"/>
                <a:sym typeface="Arial"/>
              </a:rPr>
              <a:t>CENTERING QUOTE</a:t>
            </a:r>
            <a:br>
              <a:rPr lang="en-US" sz="3200" b="1" i="0" u="none" dirty="0">
                <a:solidFill>
                  <a:schemeClr val="tx1"/>
                </a:solidFill>
                <a:latin typeface="Arial"/>
                <a:ea typeface="Arial"/>
                <a:cs typeface="Arial"/>
                <a:sym typeface="Arial"/>
              </a:rPr>
            </a:br>
            <a:br>
              <a:rPr lang="en-US" sz="1600" b="1" i="0" u="none" dirty="0">
                <a:solidFill>
                  <a:schemeClr val="tx1"/>
                </a:solidFill>
                <a:latin typeface="Arial"/>
                <a:ea typeface="Arial"/>
                <a:cs typeface="Arial"/>
                <a:sym typeface="Arial"/>
              </a:rPr>
            </a:br>
            <a:r>
              <a:rPr lang="en-US" sz="3200" b="0" i="0" u="none" dirty="0">
                <a:solidFill>
                  <a:schemeClr val="tx1"/>
                </a:solidFill>
                <a:latin typeface="Arial"/>
                <a:ea typeface="Arial"/>
                <a:cs typeface="Arial"/>
                <a:sym typeface="Arial"/>
              </a:rPr>
              <a:t>Love has a way of creating within us a righteous discontent, causing us to seek causes and explanation, prompting us to see patterns and connections. Bearing witness through historical clarity gives us opportunity to realize personal and social responsibility for the world around us (page 53). </a:t>
            </a:r>
            <a:endParaRPr lang="en-US" sz="3200" dirty="0">
              <a:solidFill>
                <a:schemeClr val="tx1"/>
              </a:solidFill>
            </a:endParaRPr>
          </a:p>
        </p:txBody>
      </p:sp>
    </p:spTree>
    <p:extLst>
      <p:ext uri="{BB962C8B-B14F-4D97-AF65-F5344CB8AC3E}">
        <p14:creationId xmlns:p14="http://schemas.microsoft.com/office/powerpoint/2010/main" val="13915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9D59AC-7626-40C3-9944-B42AE27F0162}"/>
              </a:ext>
            </a:extLst>
          </p:cNvPr>
          <p:cNvSpPr txBox="1"/>
          <p:nvPr/>
        </p:nvSpPr>
        <p:spPr>
          <a:xfrm>
            <a:off x="955963" y="401783"/>
            <a:ext cx="10280073" cy="4785926"/>
          </a:xfrm>
          <a:prstGeom prst="rect">
            <a:avLst/>
          </a:prstGeom>
          <a:noFill/>
        </p:spPr>
        <p:txBody>
          <a:bodyPr wrap="square">
            <a:spAutoFit/>
          </a:bodyPr>
          <a:lstStyle/>
          <a:p>
            <a:r>
              <a:rPr lang="en-US" sz="3600" b="1" i="0" u="none" dirty="0">
                <a:solidFill>
                  <a:schemeClr val="tx1"/>
                </a:solidFill>
                <a:latin typeface="Arial"/>
                <a:ea typeface="Arial"/>
                <a:cs typeface="Arial"/>
                <a:sym typeface="Arial"/>
              </a:rPr>
              <a:t>GATHERING LITANY </a:t>
            </a:r>
            <a:br>
              <a:rPr lang="en-US" sz="1400" b="1" i="0" u="none" dirty="0">
                <a:solidFill>
                  <a:schemeClr val="dk2"/>
                </a:solidFill>
                <a:latin typeface="Arial"/>
                <a:ea typeface="Arial"/>
                <a:cs typeface="Arial"/>
                <a:sym typeface="Arial"/>
              </a:rPr>
            </a:br>
            <a:r>
              <a:rPr lang="en-US" sz="2500" b="1" i="0" u="none" dirty="0">
                <a:solidFill>
                  <a:schemeClr val="tx1"/>
                </a:solidFill>
                <a:latin typeface="Arial"/>
                <a:ea typeface="Arial"/>
                <a:cs typeface="Arial"/>
                <a:sym typeface="Arial"/>
              </a:rPr>
              <a:t>(Based upon Isaiah 61)</a:t>
            </a:r>
            <a:br>
              <a:rPr lang="en-US" sz="1100" b="1" i="0" u="none" dirty="0">
                <a:solidFill>
                  <a:schemeClr val="dk2"/>
                </a:solidFill>
                <a:latin typeface="Arial"/>
                <a:ea typeface="Arial"/>
                <a:cs typeface="Arial"/>
                <a:sym typeface="Arial"/>
              </a:rPr>
            </a:br>
            <a:br>
              <a:rPr lang="en-US" sz="2000" b="0" i="0" u="none" dirty="0">
                <a:solidFill>
                  <a:schemeClr val="dk2"/>
                </a:solidFill>
                <a:latin typeface="Arial"/>
                <a:ea typeface="Arial"/>
                <a:cs typeface="Arial"/>
                <a:sym typeface="Arial"/>
              </a:rPr>
            </a:br>
            <a:r>
              <a:rPr lang="en-US" sz="3200" b="0" i="0" u="none" dirty="0">
                <a:solidFill>
                  <a:schemeClr val="tx1"/>
                </a:solidFill>
                <a:latin typeface="Arial"/>
                <a:ea typeface="Arial"/>
                <a:cs typeface="Arial"/>
                <a:sym typeface="Arial"/>
              </a:rPr>
              <a:t>One: The spirit of the Lord God is upon me, </a:t>
            </a:r>
            <a:br>
              <a:rPr lang="en-US" sz="3200" b="0" i="0" u="none" dirty="0">
                <a:solidFill>
                  <a:schemeClr val="tx1"/>
                </a:solidFill>
                <a:latin typeface="Arial"/>
                <a:ea typeface="Arial"/>
                <a:cs typeface="Arial"/>
                <a:sym typeface="Arial"/>
              </a:rPr>
            </a:br>
            <a:r>
              <a:rPr lang="en-US" sz="3200" b="0" i="0" u="none" dirty="0">
                <a:solidFill>
                  <a:schemeClr val="tx1"/>
                </a:solidFill>
                <a:latin typeface="Arial"/>
                <a:ea typeface="Arial"/>
                <a:cs typeface="Arial"/>
                <a:sym typeface="Arial"/>
              </a:rPr>
              <a:t>because the Lord has anointed me; </a:t>
            </a:r>
            <a:br>
              <a:rPr lang="en-US" sz="3200" b="0" i="0" u="none" dirty="0">
                <a:solidFill>
                  <a:schemeClr val="tx1"/>
                </a:solidFill>
                <a:latin typeface="Arial"/>
                <a:ea typeface="Arial"/>
                <a:cs typeface="Arial"/>
                <a:sym typeface="Arial"/>
              </a:rPr>
            </a:br>
            <a:r>
              <a:rPr lang="en-US" sz="3200" b="0" i="0" u="none" dirty="0">
                <a:solidFill>
                  <a:schemeClr val="tx1"/>
                </a:solidFill>
                <a:latin typeface="Arial"/>
                <a:ea typeface="Arial"/>
                <a:cs typeface="Arial"/>
                <a:sym typeface="Arial"/>
              </a:rPr>
              <a:t>God has sent me to bring good news to the oppressed, </a:t>
            </a:r>
            <a:br>
              <a:rPr lang="en-US" sz="3200" b="0" i="0" u="none" dirty="0">
                <a:solidFill>
                  <a:schemeClr val="tx1"/>
                </a:solidFill>
                <a:latin typeface="Arial"/>
                <a:ea typeface="Arial"/>
                <a:cs typeface="Arial"/>
                <a:sym typeface="Arial"/>
              </a:rPr>
            </a:br>
            <a:br>
              <a:rPr lang="en-US" sz="3200" b="0"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All: God has sent me to bind up the brokenhearted, </a:t>
            </a:r>
            <a:br>
              <a:rPr lang="en-US" sz="3200" b="0"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to proclaim liberty for the captives, </a:t>
            </a:r>
            <a:br>
              <a:rPr lang="en-US" sz="3200" b="0"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and release to the prisoners; </a:t>
            </a:r>
            <a:endParaRPr lang="en-US" sz="3200" dirty="0">
              <a:solidFill>
                <a:schemeClr val="tx1"/>
              </a:solidFill>
            </a:endParaRPr>
          </a:p>
        </p:txBody>
      </p:sp>
    </p:spTree>
    <p:extLst>
      <p:ext uri="{BB962C8B-B14F-4D97-AF65-F5344CB8AC3E}">
        <p14:creationId xmlns:p14="http://schemas.microsoft.com/office/powerpoint/2010/main" val="264734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2F4914-6E8F-45A4-957E-53D401099EA8}"/>
              </a:ext>
            </a:extLst>
          </p:cNvPr>
          <p:cNvSpPr txBox="1"/>
          <p:nvPr/>
        </p:nvSpPr>
        <p:spPr>
          <a:xfrm>
            <a:off x="1717963" y="566678"/>
            <a:ext cx="8756073" cy="5724644"/>
          </a:xfrm>
          <a:prstGeom prst="rect">
            <a:avLst/>
          </a:prstGeom>
          <a:noFill/>
        </p:spPr>
        <p:txBody>
          <a:bodyPr wrap="square">
            <a:spAutoFit/>
          </a:bodyPr>
          <a:lstStyle/>
          <a:p>
            <a:r>
              <a:rPr lang="en-US" sz="3200" b="0" i="0" u="none" dirty="0">
                <a:solidFill>
                  <a:schemeClr val="tx1"/>
                </a:solidFill>
                <a:latin typeface="Arial"/>
                <a:ea typeface="Arial"/>
                <a:cs typeface="Arial"/>
                <a:sym typeface="Arial"/>
              </a:rPr>
              <a:t>One: to proclaim the year of the Lord’s favor, </a:t>
            </a:r>
            <a:br>
              <a:rPr lang="en-US" sz="3200" b="0" i="0" u="none" dirty="0">
                <a:solidFill>
                  <a:schemeClr val="tx1"/>
                </a:solidFill>
                <a:latin typeface="Arial"/>
                <a:ea typeface="Arial"/>
                <a:cs typeface="Arial"/>
                <a:sym typeface="Arial"/>
              </a:rPr>
            </a:br>
            <a:r>
              <a:rPr lang="en-US" sz="3200" b="0" i="0" u="none" dirty="0">
                <a:solidFill>
                  <a:schemeClr val="tx1"/>
                </a:solidFill>
                <a:latin typeface="Arial"/>
                <a:ea typeface="Arial"/>
                <a:cs typeface="Arial"/>
                <a:sym typeface="Arial"/>
              </a:rPr>
              <a:t>and the day of vengeance of our God; </a:t>
            </a:r>
            <a:br>
              <a:rPr lang="en-US" sz="3200" b="0" i="0" u="none" dirty="0">
                <a:solidFill>
                  <a:schemeClr val="tx1"/>
                </a:solidFill>
                <a:latin typeface="Arial"/>
                <a:ea typeface="Arial"/>
                <a:cs typeface="Arial"/>
                <a:sym typeface="Arial"/>
              </a:rPr>
            </a:br>
            <a:r>
              <a:rPr lang="en-US" sz="3200" b="0" i="0" u="none" dirty="0">
                <a:solidFill>
                  <a:schemeClr val="tx1"/>
                </a:solidFill>
                <a:latin typeface="Arial"/>
                <a:ea typeface="Arial"/>
                <a:cs typeface="Arial"/>
                <a:sym typeface="Arial"/>
              </a:rPr>
              <a:t>to comfort all who mourn; </a:t>
            </a:r>
            <a:br>
              <a:rPr lang="en-US" sz="3200" b="0" i="0" u="none" dirty="0">
                <a:solidFill>
                  <a:schemeClr val="tx1"/>
                </a:solidFill>
                <a:latin typeface="Arial"/>
                <a:ea typeface="Arial"/>
                <a:cs typeface="Arial"/>
                <a:sym typeface="Arial"/>
              </a:rPr>
            </a:br>
            <a:r>
              <a:rPr lang="en-US" sz="3200" b="0" i="0" u="none" dirty="0">
                <a:solidFill>
                  <a:schemeClr val="tx1"/>
                </a:solidFill>
                <a:latin typeface="Arial"/>
                <a:ea typeface="Arial"/>
                <a:cs typeface="Arial"/>
                <a:sym typeface="Arial"/>
              </a:rPr>
              <a:t>and to provide for those who mourn in Zion—</a:t>
            </a:r>
            <a:br>
              <a:rPr lang="en-US" sz="3200" b="0" i="0" u="none" dirty="0">
                <a:solidFill>
                  <a:schemeClr val="tx1"/>
                </a:solidFill>
                <a:latin typeface="Arial"/>
                <a:ea typeface="Arial"/>
                <a:cs typeface="Arial"/>
                <a:sym typeface="Arial"/>
              </a:rPr>
            </a:br>
            <a:r>
              <a:rPr lang="en-US" sz="3200" b="0" i="0" u="none" dirty="0">
                <a:solidFill>
                  <a:schemeClr val="tx1"/>
                </a:solidFill>
                <a:latin typeface="Arial"/>
                <a:ea typeface="Arial"/>
                <a:cs typeface="Arial"/>
                <a:sym typeface="Arial"/>
              </a:rPr>
              <a:t> </a:t>
            </a:r>
            <a:br>
              <a:rPr lang="en-US" sz="3200" b="1"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All: to give them a garland </a:t>
            </a:r>
            <a:br>
              <a:rPr lang="en-US" sz="3200" b="0"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instead of ashes, </a:t>
            </a:r>
            <a:br>
              <a:rPr lang="en-US" sz="3200" b="0"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the oil of gladness </a:t>
            </a:r>
            <a:br>
              <a:rPr lang="en-US" sz="3200" b="0"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instead of mourning, </a:t>
            </a:r>
            <a:br>
              <a:rPr lang="en-US" sz="3200" b="0"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and the mantle of praise </a:t>
            </a:r>
            <a:br>
              <a:rPr lang="en-US" sz="3200" b="0"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instead of a faint spirit. </a:t>
            </a:r>
            <a:br>
              <a:rPr lang="en-US" sz="2400" b="0" i="0" u="none" dirty="0">
                <a:solidFill>
                  <a:schemeClr val="dk2"/>
                </a:solidFill>
                <a:latin typeface="Arial"/>
                <a:ea typeface="Arial"/>
                <a:cs typeface="Arial"/>
                <a:sym typeface="Arial"/>
              </a:rPr>
            </a:br>
            <a:endParaRPr lang="en-US" dirty="0"/>
          </a:p>
        </p:txBody>
      </p:sp>
    </p:spTree>
    <p:extLst>
      <p:ext uri="{BB962C8B-B14F-4D97-AF65-F5344CB8AC3E}">
        <p14:creationId xmlns:p14="http://schemas.microsoft.com/office/powerpoint/2010/main" val="332374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 name="TextBox 3">
            <a:extLst>
              <a:ext uri="{FF2B5EF4-FFF2-40B4-BE49-F238E27FC236}">
                <a16:creationId xmlns:a16="http://schemas.microsoft.com/office/drawing/2014/main" id="{1A51F85D-58B4-4353-B0B7-C9F69BE177C0}"/>
              </a:ext>
            </a:extLst>
          </p:cNvPr>
          <p:cNvSpPr txBox="1"/>
          <p:nvPr/>
        </p:nvSpPr>
        <p:spPr>
          <a:xfrm>
            <a:off x="1309255" y="695374"/>
            <a:ext cx="9573490" cy="4524315"/>
          </a:xfrm>
          <a:prstGeom prst="rect">
            <a:avLst/>
          </a:prstGeom>
          <a:noFill/>
        </p:spPr>
        <p:txBody>
          <a:bodyPr wrap="square">
            <a:spAutoFit/>
          </a:bodyPr>
          <a:lstStyle/>
          <a:p>
            <a:r>
              <a:rPr lang="en-US" sz="3200" b="0" i="0" u="none" dirty="0">
                <a:solidFill>
                  <a:schemeClr val="tx1"/>
                </a:solidFill>
                <a:latin typeface="Arial"/>
                <a:ea typeface="Arial"/>
                <a:cs typeface="Arial"/>
                <a:sym typeface="Arial"/>
              </a:rPr>
              <a:t>One: They will be called oaks of righteousness, </a:t>
            </a:r>
            <a:br>
              <a:rPr lang="en-US" sz="3200" b="0" i="0" u="none" dirty="0">
                <a:solidFill>
                  <a:schemeClr val="tx1"/>
                </a:solidFill>
                <a:latin typeface="Arial"/>
                <a:ea typeface="Arial"/>
                <a:cs typeface="Arial"/>
                <a:sym typeface="Arial"/>
              </a:rPr>
            </a:br>
            <a:r>
              <a:rPr lang="en-US" sz="3200" b="0" i="0" u="none" dirty="0">
                <a:solidFill>
                  <a:schemeClr val="tx1"/>
                </a:solidFill>
                <a:latin typeface="Arial"/>
                <a:ea typeface="Arial"/>
                <a:cs typeface="Arial"/>
                <a:sym typeface="Arial"/>
              </a:rPr>
              <a:t>the planting of the Lord </a:t>
            </a:r>
            <a:br>
              <a:rPr lang="en-US" sz="3200" b="0" i="0" u="none" dirty="0">
                <a:solidFill>
                  <a:schemeClr val="tx1"/>
                </a:solidFill>
                <a:latin typeface="Arial"/>
                <a:ea typeface="Arial"/>
                <a:cs typeface="Arial"/>
                <a:sym typeface="Arial"/>
              </a:rPr>
            </a:br>
            <a:r>
              <a:rPr lang="en-US" sz="3200" b="0" i="0" u="none" dirty="0">
                <a:solidFill>
                  <a:schemeClr val="tx1"/>
                </a:solidFill>
                <a:latin typeface="Arial"/>
                <a:ea typeface="Arial"/>
                <a:cs typeface="Arial"/>
                <a:sym typeface="Arial"/>
              </a:rPr>
              <a:t>to display God’s glory. </a:t>
            </a:r>
            <a:br>
              <a:rPr lang="en-US" sz="3200" b="0" i="0" u="none" dirty="0">
                <a:solidFill>
                  <a:schemeClr val="tx1"/>
                </a:solidFill>
                <a:latin typeface="Arial"/>
                <a:ea typeface="Arial"/>
                <a:cs typeface="Arial"/>
                <a:sym typeface="Arial"/>
              </a:rPr>
            </a:br>
            <a:br>
              <a:rPr lang="en-US" sz="3200" b="0" i="0" u="none" dirty="0">
                <a:solidFill>
                  <a:schemeClr val="tx1"/>
                </a:solidFill>
                <a:latin typeface="Arial"/>
                <a:ea typeface="Arial"/>
                <a:cs typeface="Arial"/>
                <a:sym typeface="Arial"/>
              </a:rPr>
            </a:br>
            <a:br>
              <a:rPr lang="en-US" sz="3200" b="0"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All: They shall build up the ancient ruins, </a:t>
            </a:r>
            <a:br>
              <a:rPr lang="en-US" sz="3200" b="0"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and they shall raise up the former devastations; </a:t>
            </a:r>
            <a:br>
              <a:rPr lang="en-US" sz="3200" b="0"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they shall repair the ruined cities,</a:t>
            </a:r>
            <a:br>
              <a:rPr lang="en-US" sz="3200" b="1" i="0" u="none" dirty="0">
                <a:solidFill>
                  <a:schemeClr val="tx1"/>
                </a:solidFill>
                <a:latin typeface="Arial"/>
                <a:ea typeface="Arial"/>
                <a:cs typeface="Arial"/>
                <a:sym typeface="Arial"/>
              </a:rPr>
            </a:br>
            <a:r>
              <a:rPr lang="en-US" sz="3200" b="1" i="0" u="none" dirty="0">
                <a:solidFill>
                  <a:schemeClr val="tx1"/>
                </a:solidFill>
                <a:latin typeface="Arial"/>
                <a:ea typeface="Arial"/>
                <a:cs typeface="Arial"/>
                <a:sym typeface="Arial"/>
              </a:rPr>
              <a:t>the devastations of many generations.</a:t>
            </a:r>
            <a:endParaRPr lang="en-US" sz="32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EA8398-50B7-41BC-A8C7-42617EE992A0}"/>
              </a:ext>
            </a:extLst>
          </p:cNvPr>
          <p:cNvSpPr txBox="1"/>
          <p:nvPr/>
        </p:nvSpPr>
        <p:spPr>
          <a:xfrm>
            <a:off x="1091381" y="412955"/>
            <a:ext cx="10014153" cy="4850687"/>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3200" b="1" dirty="0">
                <a:solidFill>
                  <a:schemeClr val="dk1"/>
                </a:solidFill>
              </a:rPr>
              <a:t>Perspective—Reflection on our Past</a:t>
            </a:r>
          </a:p>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rPr>
              <a:t> </a:t>
            </a:r>
          </a:p>
          <a:p>
            <a:pPr marL="457200" lvl="0" indent="-368300" algn="l" rtl="0">
              <a:lnSpc>
                <a:spcPct val="115000"/>
              </a:lnSpc>
              <a:spcBef>
                <a:spcPts val="0"/>
              </a:spcBef>
              <a:spcAft>
                <a:spcPts val="0"/>
              </a:spcAft>
              <a:buClr>
                <a:schemeClr val="dk1"/>
              </a:buClr>
              <a:buSzPts val="2200"/>
              <a:buChar char="●"/>
            </a:pPr>
            <a:r>
              <a:rPr lang="en-US" sz="2500" dirty="0">
                <a:solidFill>
                  <a:schemeClr val="dk1"/>
                </a:solidFill>
              </a:rPr>
              <a:t>Seeking historical clarity allows us to recognize patterns of oppression. How we got there. </a:t>
            </a:r>
          </a:p>
          <a:p>
            <a:pPr marL="914400" lvl="0" indent="0" algn="l" rtl="0">
              <a:lnSpc>
                <a:spcPct val="115000"/>
              </a:lnSpc>
              <a:spcBef>
                <a:spcPts val="0"/>
              </a:spcBef>
              <a:spcAft>
                <a:spcPts val="0"/>
              </a:spcAft>
              <a:buNone/>
            </a:pPr>
            <a:endParaRPr lang="en-US" sz="2500" dirty="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500" dirty="0">
                <a:solidFill>
                  <a:schemeClr val="dk1"/>
                </a:solidFill>
              </a:rPr>
              <a:t>Considering the ongoing impact of historic traumas and confessing our own participation in continuing the effects of that trauma.</a:t>
            </a:r>
          </a:p>
          <a:p>
            <a:pPr marL="0" lvl="0" indent="0" algn="l" rtl="0">
              <a:lnSpc>
                <a:spcPct val="115000"/>
              </a:lnSpc>
              <a:spcBef>
                <a:spcPts val="0"/>
              </a:spcBef>
              <a:spcAft>
                <a:spcPts val="0"/>
              </a:spcAft>
              <a:buClr>
                <a:schemeClr val="dk1"/>
              </a:buClr>
              <a:buSzPts val="1100"/>
              <a:buFont typeface="Arial"/>
              <a:buNone/>
            </a:pPr>
            <a:r>
              <a:rPr lang="en-US" sz="2500" dirty="0">
                <a:solidFill>
                  <a:schemeClr val="dk1"/>
                </a:solidFill>
              </a:rPr>
              <a:t> </a:t>
            </a:r>
          </a:p>
          <a:p>
            <a:pPr marL="457200" lvl="0" indent="-368300" algn="l" rtl="0">
              <a:lnSpc>
                <a:spcPct val="115000"/>
              </a:lnSpc>
              <a:spcBef>
                <a:spcPts val="0"/>
              </a:spcBef>
              <a:spcAft>
                <a:spcPts val="0"/>
              </a:spcAft>
              <a:buClr>
                <a:schemeClr val="dk1"/>
              </a:buClr>
              <a:buSzPts val="2200"/>
              <a:buChar char="●"/>
            </a:pPr>
            <a:r>
              <a:rPr lang="en-US" sz="2500" dirty="0">
                <a:solidFill>
                  <a:schemeClr val="dk1"/>
                </a:solidFill>
              </a:rPr>
              <a:t>Reassessing our past in light of present ills helps us to name injustices and recognize systemic oppression and working towards God’s good future.</a:t>
            </a:r>
            <a:endParaRPr lang="en-US" sz="2500" dirty="0"/>
          </a:p>
        </p:txBody>
      </p:sp>
    </p:spTree>
    <p:extLst>
      <p:ext uri="{BB962C8B-B14F-4D97-AF65-F5344CB8AC3E}">
        <p14:creationId xmlns:p14="http://schemas.microsoft.com/office/powerpoint/2010/main" val="230132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9F6EEB-8914-462F-BEAE-130E05BFBBD3}"/>
              </a:ext>
            </a:extLst>
          </p:cNvPr>
          <p:cNvSpPr txBox="1"/>
          <p:nvPr/>
        </p:nvSpPr>
        <p:spPr>
          <a:xfrm>
            <a:off x="387927" y="166256"/>
            <a:ext cx="11388437" cy="5310813"/>
          </a:xfrm>
          <a:prstGeom prst="rect">
            <a:avLst/>
          </a:prstGeom>
          <a:noFill/>
        </p:spPr>
        <p:txBody>
          <a:bodyPr wrap="square">
            <a:spAutoFit/>
          </a:bodyPr>
          <a:lstStyle/>
          <a:p>
            <a:pPr marL="0" lvl="0" indent="0" algn="l" rtl="0">
              <a:lnSpc>
                <a:spcPct val="115000"/>
              </a:lnSpc>
              <a:spcBef>
                <a:spcPts val="0"/>
              </a:spcBef>
              <a:spcAft>
                <a:spcPts val="0"/>
              </a:spcAft>
              <a:buNone/>
            </a:pPr>
            <a:r>
              <a:rPr lang="en-US" sz="3200" b="1" dirty="0">
                <a:solidFill>
                  <a:schemeClr val="dk1"/>
                </a:solidFill>
              </a:rPr>
              <a:t>God’s Grace and Activity—Justifying Grace, Forgiveness</a:t>
            </a:r>
          </a:p>
          <a:p>
            <a:pPr marL="0" lvl="0" indent="0" algn="l" rtl="0">
              <a:lnSpc>
                <a:spcPct val="115000"/>
              </a:lnSpc>
              <a:spcBef>
                <a:spcPts val="0"/>
              </a:spcBef>
              <a:spcAft>
                <a:spcPts val="0"/>
              </a:spcAft>
              <a:buNone/>
            </a:pPr>
            <a:endParaRPr lang="en-US" sz="1500" b="1" dirty="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500" dirty="0">
                <a:solidFill>
                  <a:schemeClr val="dk1"/>
                </a:solidFill>
              </a:rPr>
              <a:t>God enabled moment of justification happens when we are convicted of the need of God in our lives as we enter into a renewed relationship with God.</a:t>
            </a:r>
          </a:p>
          <a:p>
            <a:pPr marL="457200" lvl="0" indent="0" algn="l" rtl="0">
              <a:lnSpc>
                <a:spcPct val="115000"/>
              </a:lnSpc>
              <a:spcBef>
                <a:spcPts val="0"/>
              </a:spcBef>
              <a:spcAft>
                <a:spcPts val="0"/>
              </a:spcAft>
              <a:buNone/>
            </a:pPr>
            <a:endParaRPr lang="en-US" sz="1200" dirty="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500" dirty="0">
                <a:solidFill>
                  <a:schemeClr val="dk1"/>
                </a:solidFill>
              </a:rPr>
              <a:t>While God has already promised forgiveness, seeking forgiveness takes preparation. </a:t>
            </a:r>
          </a:p>
          <a:p>
            <a:pPr marL="457200" lvl="0" indent="0" algn="l" rtl="0">
              <a:lnSpc>
                <a:spcPct val="115000"/>
              </a:lnSpc>
              <a:spcBef>
                <a:spcPts val="0"/>
              </a:spcBef>
              <a:spcAft>
                <a:spcPts val="0"/>
              </a:spcAft>
              <a:buNone/>
            </a:pPr>
            <a:endParaRPr lang="en-US" sz="1200" dirty="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500" dirty="0">
                <a:solidFill>
                  <a:schemeClr val="dk1"/>
                </a:solidFill>
              </a:rPr>
              <a:t>Forgiveness does not mean forgetting the past. </a:t>
            </a:r>
          </a:p>
          <a:p>
            <a:pPr marL="457200" lvl="0" indent="0" algn="l" rtl="0">
              <a:lnSpc>
                <a:spcPct val="115000"/>
              </a:lnSpc>
              <a:spcBef>
                <a:spcPts val="0"/>
              </a:spcBef>
              <a:spcAft>
                <a:spcPts val="0"/>
              </a:spcAft>
              <a:buNone/>
            </a:pPr>
            <a:endParaRPr lang="en-US" sz="1500" dirty="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500" dirty="0">
                <a:solidFill>
                  <a:schemeClr val="dk1"/>
                </a:solidFill>
              </a:rPr>
              <a:t>When we cry from the depths, we experience God’s hand lifting us up. It is God’s justifying grace that lifts us up and offers hope. God has already promised us forgiveness.</a:t>
            </a:r>
          </a:p>
        </p:txBody>
      </p:sp>
    </p:spTree>
    <p:extLst>
      <p:ext uri="{BB962C8B-B14F-4D97-AF65-F5344CB8AC3E}">
        <p14:creationId xmlns:p14="http://schemas.microsoft.com/office/powerpoint/2010/main" val="328158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E80F9D-AF0F-446D-B659-38C359DE1EA2}"/>
              </a:ext>
            </a:extLst>
          </p:cNvPr>
          <p:cNvSpPr txBox="1"/>
          <p:nvPr/>
        </p:nvSpPr>
        <p:spPr>
          <a:xfrm>
            <a:off x="290945" y="207818"/>
            <a:ext cx="11748655" cy="5452390"/>
          </a:xfrm>
          <a:prstGeom prst="rect">
            <a:avLst/>
          </a:prstGeom>
          <a:noFill/>
        </p:spPr>
        <p:txBody>
          <a:bodyPr wrap="square">
            <a:spAutoFit/>
          </a:bodyPr>
          <a:lstStyle/>
          <a:p>
            <a:pPr marL="0" lvl="0" indent="0" algn="l" rtl="0">
              <a:lnSpc>
                <a:spcPct val="115000"/>
              </a:lnSpc>
              <a:spcBef>
                <a:spcPts val="0"/>
              </a:spcBef>
              <a:spcAft>
                <a:spcPts val="0"/>
              </a:spcAft>
              <a:buNone/>
            </a:pPr>
            <a:r>
              <a:rPr lang="en-US" sz="2500" b="1" dirty="0">
                <a:solidFill>
                  <a:schemeClr val="tx1"/>
                </a:solidFill>
              </a:rPr>
              <a:t>Our Moral Activity – Memory and Repentance</a:t>
            </a:r>
          </a:p>
          <a:p>
            <a:pPr marL="0" lvl="0" indent="0" algn="l" rtl="0">
              <a:lnSpc>
                <a:spcPct val="115000"/>
              </a:lnSpc>
              <a:spcBef>
                <a:spcPts val="0"/>
              </a:spcBef>
              <a:spcAft>
                <a:spcPts val="0"/>
              </a:spcAft>
              <a:buNone/>
            </a:pPr>
            <a:endParaRPr lang="en-US" sz="1500" b="1" dirty="0">
              <a:solidFill>
                <a:schemeClr val="tx1"/>
              </a:solidFill>
            </a:endParaRPr>
          </a:p>
          <a:p>
            <a:pPr marL="0" lvl="0" indent="0" algn="l" rtl="0">
              <a:lnSpc>
                <a:spcPct val="115000"/>
              </a:lnSpc>
              <a:spcBef>
                <a:spcPts val="0"/>
              </a:spcBef>
              <a:spcAft>
                <a:spcPts val="0"/>
              </a:spcAft>
              <a:buNone/>
            </a:pPr>
            <a:r>
              <a:rPr lang="en-US" sz="2500" dirty="0">
                <a:solidFill>
                  <a:schemeClr val="tx1"/>
                </a:solidFill>
              </a:rPr>
              <a:t>Repentance is an act of memory.</a:t>
            </a:r>
          </a:p>
          <a:p>
            <a:pPr marL="0" lvl="0" indent="0" algn="l" rtl="0">
              <a:lnSpc>
                <a:spcPct val="115000"/>
              </a:lnSpc>
              <a:spcBef>
                <a:spcPts val="0"/>
              </a:spcBef>
              <a:spcAft>
                <a:spcPts val="0"/>
              </a:spcAft>
              <a:buNone/>
            </a:pPr>
            <a:endParaRPr lang="en-US" sz="1000" dirty="0">
              <a:solidFill>
                <a:schemeClr val="tx1"/>
              </a:solidFill>
            </a:endParaRPr>
          </a:p>
          <a:p>
            <a:pPr marL="0" lvl="0" indent="0" algn="l" rtl="0">
              <a:lnSpc>
                <a:spcPct val="115000"/>
              </a:lnSpc>
              <a:spcBef>
                <a:spcPts val="0"/>
              </a:spcBef>
              <a:spcAft>
                <a:spcPts val="0"/>
              </a:spcAft>
              <a:buNone/>
            </a:pPr>
            <a:r>
              <a:rPr lang="en-US" sz="2500" dirty="0">
                <a:solidFill>
                  <a:schemeClr val="tx1"/>
                </a:solidFill>
              </a:rPr>
              <a:t>Repentance helps me turn from past ways of thinking. But I also need to consider my need to repent of actions that caused harm and injustice.</a:t>
            </a:r>
          </a:p>
          <a:p>
            <a:pPr marL="914400" lvl="0" indent="0" algn="l" rtl="0">
              <a:lnSpc>
                <a:spcPct val="115000"/>
              </a:lnSpc>
              <a:spcBef>
                <a:spcPts val="0"/>
              </a:spcBef>
              <a:spcAft>
                <a:spcPts val="0"/>
              </a:spcAft>
              <a:buNone/>
            </a:pPr>
            <a:endParaRPr lang="en-US" sz="1000" dirty="0">
              <a:solidFill>
                <a:schemeClr val="tx1"/>
              </a:solidFill>
            </a:endParaRPr>
          </a:p>
          <a:p>
            <a:pPr marL="0" lvl="0" indent="0" algn="l" rtl="0">
              <a:lnSpc>
                <a:spcPct val="115000"/>
              </a:lnSpc>
              <a:spcBef>
                <a:spcPts val="0"/>
              </a:spcBef>
              <a:spcAft>
                <a:spcPts val="0"/>
              </a:spcAft>
              <a:buNone/>
            </a:pPr>
            <a:r>
              <a:rPr lang="en-US" sz="2500" dirty="0">
                <a:solidFill>
                  <a:schemeClr val="tx1"/>
                </a:solidFill>
              </a:rPr>
              <a:t>Bearing witness through historical clarity requires an exercise of memory leading to repentance. Exercise of memory enables renamed perspective and understanding.</a:t>
            </a:r>
          </a:p>
          <a:p>
            <a:pPr marL="914400" lvl="0" indent="0" algn="l" rtl="0">
              <a:lnSpc>
                <a:spcPct val="115000"/>
              </a:lnSpc>
              <a:spcBef>
                <a:spcPts val="0"/>
              </a:spcBef>
              <a:spcAft>
                <a:spcPts val="0"/>
              </a:spcAft>
              <a:buNone/>
            </a:pPr>
            <a:endParaRPr lang="en-US" sz="1000" dirty="0">
              <a:solidFill>
                <a:schemeClr val="tx1"/>
              </a:solidFill>
            </a:endParaRPr>
          </a:p>
          <a:p>
            <a:pPr marL="0" lvl="0" indent="0" algn="l" rtl="0">
              <a:lnSpc>
                <a:spcPct val="115000"/>
              </a:lnSpc>
              <a:spcBef>
                <a:spcPts val="0"/>
              </a:spcBef>
              <a:spcAft>
                <a:spcPts val="0"/>
              </a:spcAft>
              <a:buNone/>
            </a:pPr>
            <a:r>
              <a:rPr lang="en-US" sz="2500" dirty="0">
                <a:solidFill>
                  <a:schemeClr val="tx1"/>
                </a:solidFill>
              </a:rPr>
              <a:t>It is only by reckoning with our past that we can prepare ourselves for meaningful participation in God’s preferred future. </a:t>
            </a:r>
          </a:p>
          <a:p>
            <a:pPr marL="914400" lvl="0" indent="0" algn="l" rtl="0">
              <a:lnSpc>
                <a:spcPct val="115000"/>
              </a:lnSpc>
              <a:spcBef>
                <a:spcPts val="0"/>
              </a:spcBef>
              <a:spcAft>
                <a:spcPts val="0"/>
              </a:spcAft>
              <a:buNone/>
            </a:pPr>
            <a:endParaRPr lang="en-US" sz="2500" dirty="0">
              <a:solidFill>
                <a:schemeClr val="tx1"/>
              </a:solidFill>
            </a:endParaRPr>
          </a:p>
        </p:txBody>
      </p:sp>
    </p:spTree>
    <p:extLst>
      <p:ext uri="{BB962C8B-B14F-4D97-AF65-F5344CB8AC3E}">
        <p14:creationId xmlns:p14="http://schemas.microsoft.com/office/powerpoint/2010/main" val="176081211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82049413-2d3e-4083-a592-ac23f9157539" origin="userSelected">
  <element uid="ee71e43c-6952-4aa0-ba93-1c3981439a05"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4MjA0OTQxMy0yZDNlLTQwODMtYTU5Mi1hYzIzZjkxNTc1MzkiIG9yaWdpbj0idXNlclNlbGVjdGVkIj48ZWxlbWVudCB1aWQ9ImVlNzFlNDNjLTY5NTItNGFhMC1iYTkzLTFjMzk4MTQzOWEwNSIgdmFsdWU9IiIgeG1sbnM9Imh0dHA6Ly93d3cuYm9sZG9uamFtZXMuY29tLzIwMDgvMDEvc2llL2ludGVybmFsL2xhYmVsIiAvPjwvc2lzbD48VXNlck5hbWU+Q09SUFxMQWxleGFuZGVyPC9Vc2VyTmFtZT48RGF0ZVRpbWU+NS8xOC8yMDIxIDU6NDE6MDcgQU08L0RhdGVUaW1lPjxMYWJlbFN0cmluZz5VTlJFU1RSSUNURUQ8L0xhYmVsU3RyaW5nPjwvaXRlbT48L2xhYmVsSGlzdG9yeT4=</Value>
</WrappedLabelHistory>
</file>

<file path=customXml/itemProps1.xml><?xml version="1.0" encoding="utf-8"?>
<ds:datastoreItem xmlns:ds="http://schemas.openxmlformats.org/officeDocument/2006/customXml" ds:itemID="{09937B21-BF3E-4A62-9C39-30D7A2E832BB}">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08E2896B-A545-4E4C-87DF-23178FBD0B79}">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otalTime>285</TotalTime>
  <Words>1368</Words>
  <Application>Microsoft Office PowerPoint</Application>
  <PresentationFormat>Widescreen</PresentationFormat>
  <Paragraphs>107</Paragraphs>
  <Slides>23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Calibri</vt:lpstr>
      <vt:lpstr>Arial</vt:lpstr>
      <vt:lpstr>Raleway Thin</vt:lpstr>
      <vt:lpstr>Raleway</vt:lpstr>
      <vt:lpstr>Calibri Light</vt:lpstr>
      <vt:lpstr>Office Theme</vt:lpstr>
      <vt:lpstr>1_Office Theme</vt:lpstr>
      <vt:lpstr>PowerPoint Presentation</vt:lpstr>
      <vt:lpstr>Bearing Witness in the Kin-dom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Alexander</dc:creator>
  <cp:lastModifiedBy>Lynne Gilbert</cp:lastModifiedBy>
  <cp:revision>22</cp:revision>
  <dcterms:modified xsi:type="dcterms:W3CDTF">2021-07-18T02:28:50Z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49387381-611d-477a-a7a3-1c230ac270fb</vt:lpwstr>
  </property>
  <property fmtid="{D5CDD505-2E9C-101B-9397-08002B2CF9AE}" pid="3" name="bjClsUserRVM">
    <vt:lpwstr>[]</vt:lpwstr>
  </property>
  <property fmtid="{D5CDD505-2E9C-101B-9397-08002B2CF9AE}" pid="4" name="bjSaver">
    <vt:lpwstr>zbcAiTO8AoUesZKLy6qK2Ego16xETVzg</vt:lpwstr>
  </property>
  <property fmtid="{D5CDD505-2E9C-101B-9397-08002B2CF9AE}" pid="5" name="bjDocumentLabelXML">
    <vt:lpwstr>&lt;?xml version="1.0" encoding="us-ascii"?&gt;&lt;sisl xmlns:xsi="http://www.w3.org/2001/XMLSchema-instance" xmlns:xsd="http://www.w3.org/2001/XMLSchema" sislVersion="0" policy="82049413-2d3e-4083-a592-ac23f9157539" origin="userSelected" xmlns="http://www.boldonj</vt:lpwstr>
  </property>
  <property fmtid="{D5CDD505-2E9C-101B-9397-08002B2CF9AE}" pid="6" name="bjDocumentLabelXML-0">
    <vt:lpwstr>ames.com/2008/01/sie/internal/label"&gt;&lt;element uid="ee71e43c-6952-4aa0-ba93-1c3981439a05" value="" /&gt;&lt;/sisl&gt;</vt:lpwstr>
  </property>
  <property fmtid="{D5CDD505-2E9C-101B-9397-08002B2CF9AE}" pid="7" name="bjDocumentSecurityLabel">
    <vt:lpwstr>UNRESTRICTED</vt:lpwstr>
  </property>
  <property fmtid="{D5CDD505-2E9C-101B-9397-08002B2CF9AE}" pid="8" name="bjLabelHistoryID">
    <vt:lpwstr>{08E2896B-A545-4E4C-87DF-23178FBD0B79}</vt:lpwstr>
  </property>
</Properties>
</file>