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3"/>
    <p:sldMasterId id="2147483655" r:id="rId4"/>
  </p:sldMasterIdLst>
  <p:notesMasterIdLst>
    <p:notesMasterId r:id="rId26"/>
  </p:notesMasterIdLst>
  <p:handoutMasterIdLst>
    <p:handoutMasterId r:id="rId27"/>
  </p:handoutMasterIdLst>
  <p:sldIdLst>
    <p:sldId id="447" r:id="rId5"/>
    <p:sldId id="280" r:id="rId6"/>
    <p:sldId id="258" r:id="rId7"/>
    <p:sldId id="257" r:id="rId8"/>
    <p:sldId id="281" r:id="rId9"/>
    <p:sldId id="256" r:id="rId10"/>
    <p:sldId id="282" r:id="rId11"/>
    <p:sldId id="295" r:id="rId12"/>
    <p:sldId id="283" r:id="rId13"/>
    <p:sldId id="284" r:id="rId14"/>
    <p:sldId id="285" r:id="rId15"/>
    <p:sldId id="286" r:id="rId16"/>
    <p:sldId id="287" r:id="rId17"/>
    <p:sldId id="288" r:id="rId18"/>
    <p:sldId id="296" r:id="rId19"/>
    <p:sldId id="289" r:id="rId20"/>
    <p:sldId id="291" r:id="rId21"/>
    <p:sldId id="293" r:id="rId22"/>
    <p:sldId id="294" r:id="rId23"/>
    <p:sldId id="290" r:id="rId24"/>
    <p:sldId id="437"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Raleway" panose="020B0604020202020204" charset="0"/>
      <p:regular r:id="rId34"/>
      <p:bold r:id="rId35"/>
      <p:italic r:id="rId36"/>
      <p:boldItalic r:id="rId37"/>
    </p:embeddedFont>
    <p:embeddedFont>
      <p:font typeface="Raleway Thin"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445EAE-6D5D-4C43-B4B1-3D8AF3CBF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C7C09-CBAF-4D54-8E8B-4BD63AA20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09CE4-6E04-496F-9543-216DBC77CA7F}" type="datetimeFigureOut">
              <a:rPr lang="en-US" smtClean="0"/>
              <a:t>7/16/2021</a:t>
            </a:fld>
            <a:endParaRPr lang="en-US"/>
          </a:p>
        </p:txBody>
      </p:sp>
      <p:sp>
        <p:nvSpPr>
          <p:cNvPr id="4" name="Footer Placeholder 3">
            <a:extLst>
              <a:ext uri="{FF2B5EF4-FFF2-40B4-BE49-F238E27FC236}">
                <a16:creationId xmlns:a16="http://schemas.microsoft.com/office/drawing/2014/main" id="{78A5D6A4-5536-4566-B746-3FE1D24CA8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31E06-B059-4750-B0E9-B8533279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4F684-BC9C-4770-8D22-BFF49AD9F983}" type="slidenum">
              <a:rPr lang="en-US" smtClean="0"/>
              <a:t>‹#›</a:t>
            </a:fld>
            <a:endParaRPr lang="en-US"/>
          </a:p>
        </p:txBody>
      </p:sp>
    </p:spTree>
    <p:extLst>
      <p:ext uri="{BB962C8B-B14F-4D97-AF65-F5344CB8AC3E}">
        <p14:creationId xmlns:p14="http://schemas.microsoft.com/office/powerpoint/2010/main" val="348232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25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aleway Thin"/>
              <a:buNone/>
              <a:defRPr sz="6000" b="0"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a:latin typeface="Raleway"/>
                <a:ea typeface="Raleway"/>
                <a:cs typeface="Raleway"/>
                <a:sym typeface="Raleway"/>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 name="Google Shape;1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190-01E4-4163-B657-587A383C3B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2CA2D4-A55F-42C4-B06F-79D5EF68D4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B1D22-E8B6-4620-962D-7768BA52E4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82BE2-D6B7-462E-AA60-DA8EA08FE2F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6" name="Footer Placeholder 5">
            <a:extLst>
              <a:ext uri="{FF2B5EF4-FFF2-40B4-BE49-F238E27FC236}">
                <a16:creationId xmlns:a16="http://schemas.microsoft.com/office/drawing/2014/main" id="{8E0B2FA0-60C2-40E9-B935-10D3FF56A3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3B4A7-8489-46EC-A972-FD7AA9A00629}"/>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35284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D065-9BDD-474F-ABFF-B0F802097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26E45B-A24E-40FE-BDF3-931AA8AE91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B68FC-A5A7-43FB-B4AC-33A741F411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DF36E-F061-44AB-9F49-790574E656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9BF28-78FE-4443-B1DE-C495386079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3A936-E73D-44BD-A7F1-39EB93DE805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8" name="Footer Placeholder 7">
            <a:extLst>
              <a:ext uri="{FF2B5EF4-FFF2-40B4-BE49-F238E27FC236}">
                <a16:creationId xmlns:a16="http://schemas.microsoft.com/office/drawing/2014/main" id="{847CF743-297A-4270-9EA0-51C475EC7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75B40E2-46EE-4B8D-8ED3-C23CDD2F68B4}"/>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83148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DD2-7249-4B3F-8703-B5C9D74B0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8AC39C-4A44-4D69-93F3-8CCCBB1459B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4" name="Footer Placeholder 3">
            <a:extLst>
              <a:ext uri="{FF2B5EF4-FFF2-40B4-BE49-F238E27FC236}">
                <a16:creationId xmlns:a16="http://schemas.microsoft.com/office/drawing/2014/main" id="{05541112-78E8-4BD8-B7CC-CFB10FED72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D216AD-B2C1-4BCF-A4D1-2D0553860ED0}"/>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42350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6A421-E3B6-41D7-A135-70E5B2B501F4}"/>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3" name="Footer Placeholder 2">
            <a:extLst>
              <a:ext uri="{FF2B5EF4-FFF2-40B4-BE49-F238E27FC236}">
                <a16:creationId xmlns:a16="http://schemas.microsoft.com/office/drawing/2014/main" id="{3C30DF73-35B8-42A2-824C-E718D4A2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948AE68-392B-4FD1-BCCD-BB4632E212BB}"/>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
        <p:nvSpPr>
          <p:cNvPr id="5" name="Rectangle 4">
            <a:extLst>
              <a:ext uri="{FF2B5EF4-FFF2-40B4-BE49-F238E27FC236}">
                <a16:creationId xmlns:a16="http://schemas.microsoft.com/office/drawing/2014/main" id="{7937C871-31DE-4187-B679-64C80F9BEBC1}"/>
              </a:ext>
            </a:extLst>
          </p:cNvPr>
          <p:cNvSpPr/>
          <p:nvPr userDrawn="1"/>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6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87C-9054-4CC2-A1F9-6309EC55F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409A28-8033-4692-9CE1-E2BCA0928C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7D35-1D15-45FD-8D6D-F0E2B1F0F3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28F40-9CF6-40A0-A7C8-8C561DCBC84C}"/>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6" name="Footer Placeholder 5">
            <a:extLst>
              <a:ext uri="{FF2B5EF4-FFF2-40B4-BE49-F238E27FC236}">
                <a16:creationId xmlns:a16="http://schemas.microsoft.com/office/drawing/2014/main" id="{21A11F4F-BB03-4706-8398-D0AFFF393E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3C7717-1C13-4C7D-BE61-5ABC759C8D6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361854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AF5-1D25-47E3-8725-A4DADAE401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15152-F295-4170-96B1-2C46B84BE76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75823-5EFE-4EA2-87BB-327725E202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9763A-333A-406C-8CAA-DAE5E06CE7A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6" name="Footer Placeholder 5">
            <a:extLst>
              <a:ext uri="{FF2B5EF4-FFF2-40B4-BE49-F238E27FC236}">
                <a16:creationId xmlns:a16="http://schemas.microsoft.com/office/drawing/2014/main" id="{EEF8640B-9286-4358-A128-3357743DA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520B7-5C09-4D36-B60B-4520B5AB3E65}"/>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64942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E25E-54A3-42DD-9428-724620E6D4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3F0DC-D12E-49AF-A5EE-18F638D416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31FD1-BEFC-4278-AA5F-84FEBA08DA8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5" name="Footer Placeholder 4">
            <a:extLst>
              <a:ext uri="{FF2B5EF4-FFF2-40B4-BE49-F238E27FC236}">
                <a16:creationId xmlns:a16="http://schemas.microsoft.com/office/drawing/2014/main" id="{D6C4B09F-D7E8-4037-9922-AA91EB9D1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41830C-654E-4FA8-8E5D-934E29658543}"/>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952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E47C4-5129-41D6-B0C9-5AE3B8E68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E50E6-0360-4A17-B474-395FE6A15D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F40A-68ED-47FB-BFD5-28310D5CD73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5" name="Footer Placeholder 4">
            <a:extLst>
              <a:ext uri="{FF2B5EF4-FFF2-40B4-BE49-F238E27FC236}">
                <a16:creationId xmlns:a16="http://schemas.microsoft.com/office/drawing/2014/main" id="{0F143DF2-DAB2-4B57-937C-795AAB725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23484-50DF-4129-82C6-63D325F20848}"/>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27488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Font typeface="Arial"/>
              <a:buChar char="•"/>
              <a:defRPr sz="3600">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Font typeface="Arial"/>
              <a:buChar char="•"/>
              <a:defRPr sz="3200">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Font typeface="Arial"/>
              <a:buChar char="•"/>
              <a:defRPr sz="28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6"/>
            <a:ext cx="10515600" cy="10559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body" idx="2"/>
          </p:nvPr>
        </p:nvSpPr>
        <p:spPr>
          <a:xfrm>
            <a:off x="6172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9788" y="365125"/>
            <a:ext cx="10515600" cy="1043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839788" y="154556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6"/>
          <p:cNvSpPr txBox="1">
            <a:spLocks noGrp="1"/>
          </p:cNvSpPr>
          <p:nvPr>
            <p:ph type="body" idx="2"/>
          </p:nvPr>
        </p:nvSpPr>
        <p:spPr>
          <a:xfrm>
            <a:off x="839788" y="2369472"/>
            <a:ext cx="5157787"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3"/>
          </p:nvPr>
        </p:nvSpPr>
        <p:spPr>
          <a:xfrm>
            <a:off x="6172200" y="154556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6"/>
          <p:cNvSpPr txBox="1">
            <a:spLocks noGrp="1"/>
          </p:cNvSpPr>
          <p:nvPr>
            <p:ph type="body" idx="4"/>
          </p:nvPr>
        </p:nvSpPr>
        <p:spPr>
          <a:xfrm>
            <a:off x="6172200" y="2369472"/>
            <a:ext cx="5183188"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40F5-9F00-4C3D-B2F1-1C58BF8E08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584DF-6666-4F73-B9A0-7EDE629D90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A9B6F-E4B4-4608-995E-FA6CB40C3EA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5" name="Footer Placeholder 4">
            <a:extLst>
              <a:ext uri="{FF2B5EF4-FFF2-40B4-BE49-F238E27FC236}">
                <a16:creationId xmlns:a16="http://schemas.microsoft.com/office/drawing/2014/main" id="{455FF2BF-9171-4778-BD85-CBE9A4B6D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6430E-67B0-49CC-B280-D3BEFDB567BD}"/>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58715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D109-9C9F-4C66-A1FD-8931826B08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065C49-1BA4-4EFB-ABF4-A138A138022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9F287-6D48-49B1-B3CF-3AA3D961155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5" name="Footer Placeholder 4">
            <a:extLst>
              <a:ext uri="{FF2B5EF4-FFF2-40B4-BE49-F238E27FC236}">
                <a16:creationId xmlns:a16="http://schemas.microsoft.com/office/drawing/2014/main" id="{502683D7-D1C6-48C5-80E8-EF92A331D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83D606-88F2-4636-9E96-F08DB5119C56}"/>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25469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A79B-78C0-4CA1-A057-DF076EF53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7EA96-F709-48F5-868E-103235A388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37F90-22B8-4A67-A26E-8A90FE8B24A9}"/>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7/16/2021</a:t>
            </a:fld>
            <a:endParaRPr lang="en-US"/>
          </a:p>
        </p:txBody>
      </p:sp>
      <p:sp>
        <p:nvSpPr>
          <p:cNvPr id="5" name="Footer Placeholder 4">
            <a:extLst>
              <a:ext uri="{FF2B5EF4-FFF2-40B4-BE49-F238E27FC236}">
                <a16:creationId xmlns:a16="http://schemas.microsoft.com/office/drawing/2014/main" id="{6EA42164-D328-46B0-B3E3-1A8934AC3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3FEAB-3AB6-4073-8FA2-4F829841EFD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45610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aleway Thin"/>
              <a:buNone/>
              <a:defRPr sz="4400" b="1" i="0" u="none" strike="noStrike" cap="none">
                <a:solidFill>
                  <a:schemeClr val="dk1"/>
                </a:solidFill>
                <a:latin typeface="Raleway Thin"/>
                <a:ea typeface="Raleway Thin"/>
                <a:cs typeface="Raleway Thin"/>
                <a:sym typeface="Raleway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aleway"/>
                <a:ea typeface="Raleway"/>
                <a:cs typeface="Raleway"/>
                <a:sym typeface="Raleway"/>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Raleway"/>
                <a:ea typeface="Raleway"/>
                <a:cs typeface="Raleway"/>
                <a:sym typeface="Raleway"/>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5E26028-BC6A-40CE-A9B5-33D23CCF65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7474" y="5950009"/>
            <a:ext cx="1324677" cy="721949"/>
          </a:xfrm>
          <a:prstGeom prst="rect">
            <a:avLst/>
          </a:prstGeom>
        </p:spPr>
      </p:pic>
      <p:sp>
        <p:nvSpPr>
          <p:cNvPr id="12" name="Rectangle 11">
            <a:extLst>
              <a:ext uri="{FF2B5EF4-FFF2-40B4-BE49-F238E27FC236}">
                <a16:creationId xmlns:a16="http://schemas.microsoft.com/office/drawing/2014/main" id="{E66C073D-D308-42EB-96DD-6308FBA546A0}"/>
              </a:ext>
            </a:extLst>
          </p:cNvPr>
          <p:cNvSpPr/>
          <p:nvPr userDrawn="1"/>
        </p:nvSpPr>
        <p:spPr>
          <a:xfrm>
            <a:off x="0" y="0"/>
            <a:ext cx="12191999" cy="6857999"/>
          </a:xfrm>
          <a:prstGeom prst="rect">
            <a:avLst/>
          </a:prstGeom>
          <a:noFill/>
          <a:ln w="76200">
            <a:solidFill>
              <a:srgbClr val="2DA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9F8402-7DAE-4176-9F99-687D810B0E91}"/>
              </a:ext>
            </a:extLst>
          </p:cNvPr>
          <p:cNvPicPr>
            <a:picLocks noChangeAspect="1"/>
          </p:cNvPicPr>
          <p:nvPr userDrawn="1"/>
        </p:nvPicPr>
        <p:blipFill>
          <a:blip r:embed="rId14"/>
          <a:stretch>
            <a:fillRect/>
          </a:stretch>
        </p:blipFill>
        <p:spPr>
          <a:xfrm>
            <a:off x="11158064" y="5950009"/>
            <a:ext cx="901665" cy="901665"/>
          </a:xfrm>
          <a:prstGeom prst="rect">
            <a:avLst/>
          </a:prstGeom>
        </p:spPr>
      </p:pic>
    </p:spTree>
    <p:extLst>
      <p:ext uri="{BB962C8B-B14F-4D97-AF65-F5344CB8AC3E}">
        <p14:creationId xmlns:p14="http://schemas.microsoft.com/office/powerpoint/2010/main" val="109770550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Evwgu369Jw"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pen.spotify.com/playlist/3HAQRGmc8DuL6GHEzn5T2a?si=6e1b38e8f075460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R1vskiVDwl4"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00"/>
                </a:highligh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
        <p:nvSpPr>
          <p:cNvPr id="2" name="Rectangle 1">
            <a:extLst>
              <a:ext uri="{FF2B5EF4-FFF2-40B4-BE49-F238E27FC236}">
                <a16:creationId xmlns:a16="http://schemas.microsoft.com/office/drawing/2014/main" id="{6F635157-8883-4EA3-8887-563B1DB7434B}"/>
              </a:ext>
            </a:extLst>
          </p:cNvPr>
          <p:cNvSpPr/>
          <p:nvPr/>
        </p:nvSpPr>
        <p:spPr>
          <a:xfrm>
            <a:off x="2922941" y="209386"/>
            <a:ext cx="6396550" cy="488461"/>
          </a:xfrm>
          <a:prstGeom prst="rect">
            <a:avLst/>
          </a:prstGeom>
          <a:solidFill>
            <a:srgbClr val="CEBF4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Subtitle 2">
            <a:extLst>
              <a:ext uri="{FF2B5EF4-FFF2-40B4-BE49-F238E27FC236}">
                <a16:creationId xmlns:a16="http://schemas.microsoft.com/office/drawing/2014/main" id="{0B6DFA2F-A88E-41D5-8C0B-D4C192D1AF90}"/>
              </a:ext>
            </a:extLst>
          </p:cNvPr>
          <p:cNvSpPr txBox="1">
            <a:spLocks/>
          </p:cNvSpPr>
          <p:nvPr/>
        </p:nvSpPr>
        <p:spPr>
          <a:xfrm>
            <a:off x="3417414" y="284054"/>
            <a:ext cx="5431022" cy="4456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This session is being recorded.</a:t>
            </a:r>
          </a:p>
        </p:txBody>
      </p:sp>
    </p:spTree>
    <p:extLst>
      <p:ext uri="{BB962C8B-B14F-4D97-AF65-F5344CB8AC3E}">
        <p14:creationId xmlns:p14="http://schemas.microsoft.com/office/powerpoint/2010/main" val="425907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DE32A-F818-4218-AECD-BA9BC1EE0083}"/>
              </a:ext>
            </a:extLst>
          </p:cNvPr>
          <p:cNvSpPr txBox="1"/>
          <p:nvPr/>
        </p:nvSpPr>
        <p:spPr>
          <a:xfrm>
            <a:off x="1123070" y="502837"/>
            <a:ext cx="9945859" cy="448879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4200" b="1" dirty="0">
                <a:solidFill>
                  <a:schemeClr val="dk1"/>
                </a:solidFill>
              </a:rPr>
              <a:t>Perspective—Present</a:t>
            </a:r>
          </a:p>
          <a:p>
            <a:pPr marL="0" lvl="0" indent="0" algn="l" rtl="0">
              <a:lnSpc>
                <a:spcPct val="115000"/>
              </a:lnSpc>
              <a:spcBef>
                <a:spcPts val="0"/>
              </a:spcBef>
              <a:spcAft>
                <a:spcPts val="0"/>
              </a:spcAft>
              <a:buClr>
                <a:schemeClr val="dk1"/>
              </a:buClr>
              <a:buSzPts val="1100"/>
              <a:buFont typeface="Arial"/>
              <a:buNone/>
            </a:pPr>
            <a:r>
              <a:rPr lang="en-US" sz="4200" dirty="0">
                <a:solidFill>
                  <a:schemeClr val="dk1"/>
                </a:solidFill>
              </a:rPr>
              <a:t>The perspectival moment or conscious moment for this module is the lived present. Attentive presence breaks forth from the present and helps us share past and future.</a:t>
            </a:r>
            <a:endParaRPr lang="en-US" sz="4200" dirty="0"/>
          </a:p>
        </p:txBody>
      </p:sp>
    </p:spTree>
    <p:extLst>
      <p:ext uri="{BB962C8B-B14F-4D97-AF65-F5344CB8AC3E}">
        <p14:creationId xmlns:p14="http://schemas.microsoft.com/office/powerpoint/2010/main" val="327759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592DD4-2106-4D30-AFA1-8C1D7E24BEFB}"/>
              </a:ext>
            </a:extLst>
          </p:cNvPr>
          <p:cNvSpPr txBox="1"/>
          <p:nvPr/>
        </p:nvSpPr>
        <p:spPr>
          <a:xfrm>
            <a:off x="239151" y="126609"/>
            <a:ext cx="11563643" cy="5621732"/>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4000" b="1" dirty="0">
                <a:solidFill>
                  <a:schemeClr val="dk1"/>
                </a:solidFill>
              </a:rPr>
              <a:t>God’s Grace and Activity</a:t>
            </a:r>
            <a:r>
              <a:rPr lang="en-US" sz="4000" dirty="0">
                <a:solidFill>
                  <a:schemeClr val="dk1"/>
                </a:solidFill>
              </a:rPr>
              <a:t> </a:t>
            </a:r>
            <a:r>
              <a:rPr lang="en-US" sz="3500" dirty="0">
                <a:solidFill>
                  <a:schemeClr val="dk1"/>
                </a:solidFill>
              </a:rPr>
              <a:t>(</a:t>
            </a:r>
            <a:r>
              <a:rPr lang="en-US" sz="3500" i="1" dirty="0">
                <a:solidFill>
                  <a:schemeClr val="dk1"/>
                </a:solidFill>
              </a:rPr>
              <a:t>or action or initiative</a:t>
            </a:r>
            <a:r>
              <a:rPr lang="en-US" sz="3500"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en-US" sz="4000" b="1" dirty="0">
                <a:solidFill>
                  <a:schemeClr val="dk1"/>
                </a:solidFill>
              </a:rPr>
              <a:t>Justifying Grace and Our Conviction of Sin</a:t>
            </a:r>
          </a:p>
          <a:p>
            <a:pPr marL="0" lvl="0" indent="0" algn="l" rtl="0">
              <a:lnSpc>
                <a:spcPct val="115000"/>
              </a:lnSpc>
              <a:spcBef>
                <a:spcPts val="0"/>
              </a:spcBef>
              <a:spcAft>
                <a:spcPts val="0"/>
              </a:spcAft>
              <a:buClr>
                <a:schemeClr val="dk1"/>
              </a:buClr>
              <a:buSzPts val="1100"/>
              <a:buFont typeface="Arial"/>
              <a:buNone/>
            </a:pPr>
            <a:endParaRPr lang="en-US" sz="15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3000" dirty="0">
                <a:solidFill>
                  <a:schemeClr val="dk1"/>
                </a:solidFill>
              </a:rPr>
              <a:t>While the Holy Spirit acts through prevenient grace before we even become aware of it, the spirit also enables us to respond. God first bestows worth by loving us and we respond through repentance and a desire to love back in return. </a:t>
            </a:r>
          </a:p>
          <a:p>
            <a:pPr marL="457200" lvl="0" indent="-381000" algn="l" rtl="0">
              <a:lnSpc>
                <a:spcPct val="115000"/>
              </a:lnSpc>
              <a:spcBef>
                <a:spcPts val="0"/>
              </a:spcBef>
              <a:spcAft>
                <a:spcPts val="0"/>
              </a:spcAft>
              <a:buClr>
                <a:schemeClr val="dk1"/>
              </a:buClr>
              <a:buSzPts val="2400"/>
              <a:buChar char="●"/>
            </a:pPr>
            <a:endParaRPr lang="en-US" sz="1000"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3000" dirty="0">
                <a:solidFill>
                  <a:schemeClr val="dk1"/>
                </a:solidFill>
              </a:rPr>
              <a:t>A parallel event happens in the church. When we are convicted of our need to love our neighbor, we then enter into a renewed</a:t>
            </a:r>
          </a:p>
          <a:p>
            <a:pPr marL="76200" lvl="0" algn="l" rtl="0">
              <a:lnSpc>
                <a:spcPct val="115000"/>
              </a:lnSpc>
              <a:spcBef>
                <a:spcPts val="0"/>
              </a:spcBef>
              <a:spcAft>
                <a:spcPts val="0"/>
              </a:spcAft>
              <a:buClr>
                <a:schemeClr val="dk1"/>
              </a:buClr>
              <a:buSzPts val="2400"/>
            </a:pPr>
            <a:r>
              <a:rPr lang="en-US" sz="3000" dirty="0">
                <a:solidFill>
                  <a:schemeClr val="dk1"/>
                </a:solidFill>
              </a:rPr>
              <a:t>            relationship with those around us.</a:t>
            </a:r>
            <a:endParaRPr lang="en-US" sz="3000" dirty="0"/>
          </a:p>
        </p:txBody>
      </p:sp>
    </p:spTree>
    <p:extLst>
      <p:ext uri="{BB962C8B-B14F-4D97-AF65-F5344CB8AC3E}">
        <p14:creationId xmlns:p14="http://schemas.microsoft.com/office/powerpoint/2010/main" val="320740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31F433-4E26-42A8-AE8A-32CFC7C93E8E}"/>
              </a:ext>
            </a:extLst>
          </p:cNvPr>
          <p:cNvSpPr txBox="1"/>
          <p:nvPr/>
        </p:nvSpPr>
        <p:spPr>
          <a:xfrm>
            <a:off x="379828" y="196948"/>
            <a:ext cx="11422966" cy="5232073"/>
          </a:xfrm>
          <a:prstGeom prst="rect">
            <a:avLst/>
          </a:prstGeom>
          <a:noFill/>
        </p:spPr>
        <p:txBody>
          <a:bodyPr wrap="square">
            <a:spAutoFit/>
          </a:bodyPr>
          <a:lstStyle/>
          <a:p>
            <a:pPr marL="0" lvl="0" indent="0" algn="l" rtl="0">
              <a:lnSpc>
                <a:spcPct val="115000"/>
              </a:lnSpc>
              <a:spcBef>
                <a:spcPts val="0"/>
              </a:spcBef>
              <a:spcAft>
                <a:spcPts val="0"/>
              </a:spcAft>
              <a:buNone/>
            </a:pPr>
            <a:r>
              <a:rPr lang="en-US" sz="4200" b="1" dirty="0">
                <a:solidFill>
                  <a:schemeClr val="dk1"/>
                </a:solidFill>
              </a:rPr>
              <a:t>Our Moral Activity</a:t>
            </a:r>
            <a:r>
              <a:rPr lang="en-US" sz="4200" dirty="0">
                <a:solidFill>
                  <a:schemeClr val="dk1"/>
                </a:solidFill>
              </a:rPr>
              <a:t>—</a:t>
            </a:r>
            <a:r>
              <a:rPr lang="en-US" sz="4200" b="1" dirty="0">
                <a:solidFill>
                  <a:schemeClr val="dk1"/>
                </a:solidFill>
              </a:rPr>
              <a:t>Empathy</a:t>
            </a:r>
          </a:p>
          <a:p>
            <a:pPr marL="457200" lvl="0" indent="-425450" algn="l" rtl="0">
              <a:lnSpc>
                <a:spcPct val="115000"/>
              </a:lnSpc>
              <a:spcBef>
                <a:spcPts val="0"/>
              </a:spcBef>
              <a:spcAft>
                <a:spcPts val="0"/>
              </a:spcAft>
              <a:buClr>
                <a:schemeClr val="dk1"/>
              </a:buClr>
              <a:buSzPts val="3100"/>
              <a:buChar char="●"/>
            </a:pPr>
            <a:r>
              <a:rPr lang="en-US" sz="4200" dirty="0">
                <a:solidFill>
                  <a:schemeClr val="dk1"/>
                </a:solidFill>
              </a:rPr>
              <a:t>When we practice attentive presence, we enter into relationship. </a:t>
            </a:r>
          </a:p>
          <a:p>
            <a:pPr marL="457200" lvl="0" indent="-425450" algn="l" rtl="0">
              <a:lnSpc>
                <a:spcPct val="115000"/>
              </a:lnSpc>
              <a:spcBef>
                <a:spcPts val="0"/>
              </a:spcBef>
              <a:spcAft>
                <a:spcPts val="0"/>
              </a:spcAft>
              <a:buClr>
                <a:schemeClr val="dk1"/>
              </a:buClr>
              <a:buSzPts val="3100"/>
              <a:buChar char="●"/>
            </a:pPr>
            <a:r>
              <a:rPr lang="en-US" sz="4200" dirty="0">
                <a:solidFill>
                  <a:schemeClr val="dk1"/>
                </a:solidFill>
              </a:rPr>
              <a:t>Deep connection = empathy.</a:t>
            </a:r>
          </a:p>
          <a:p>
            <a:pPr marL="457200" lvl="0" indent="-425450" algn="l" rtl="0">
              <a:lnSpc>
                <a:spcPct val="115000"/>
              </a:lnSpc>
              <a:spcBef>
                <a:spcPts val="0"/>
              </a:spcBef>
              <a:spcAft>
                <a:spcPts val="0"/>
              </a:spcAft>
              <a:buClr>
                <a:schemeClr val="dk1"/>
              </a:buClr>
              <a:buSzPts val="3100"/>
              <a:buChar char="●"/>
            </a:pPr>
            <a:r>
              <a:rPr lang="en-US" sz="4200" dirty="0">
                <a:solidFill>
                  <a:schemeClr val="dk1"/>
                </a:solidFill>
              </a:rPr>
              <a:t>Empathy is a moral activity—where we truly care for another person’s perspective, “story” and care for it as if it is our own.</a:t>
            </a:r>
            <a:endParaRPr lang="en-US" sz="4200" dirty="0"/>
          </a:p>
        </p:txBody>
      </p:sp>
    </p:spTree>
    <p:extLst>
      <p:ext uri="{BB962C8B-B14F-4D97-AF65-F5344CB8AC3E}">
        <p14:creationId xmlns:p14="http://schemas.microsoft.com/office/powerpoint/2010/main" val="255954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925F3-8791-4E9F-BAC2-2740FAE00914}"/>
              </a:ext>
            </a:extLst>
          </p:cNvPr>
          <p:cNvSpPr txBox="1"/>
          <p:nvPr/>
        </p:nvSpPr>
        <p:spPr>
          <a:xfrm>
            <a:off x="295421" y="239151"/>
            <a:ext cx="11648049" cy="523207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4200" b="1" dirty="0">
                <a:solidFill>
                  <a:schemeClr val="dk1"/>
                </a:solidFill>
              </a:rPr>
              <a:t>Relational Context—Love</a:t>
            </a:r>
          </a:p>
          <a:p>
            <a:pPr marL="0" lvl="0" indent="0" algn="l" rtl="0">
              <a:lnSpc>
                <a:spcPct val="115000"/>
              </a:lnSpc>
              <a:spcBef>
                <a:spcPts val="0"/>
              </a:spcBef>
              <a:spcAft>
                <a:spcPts val="0"/>
              </a:spcAft>
              <a:buClr>
                <a:schemeClr val="dk1"/>
              </a:buClr>
              <a:buSzPts val="1100"/>
              <a:buFont typeface="Arial"/>
              <a:buNone/>
            </a:pPr>
            <a:r>
              <a:rPr lang="en-US" sz="4200" dirty="0">
                <a:solidFill>
                  <a:schemeClr val="dk1"/>
                </a:solidFill>
              </a:rPr>
              <a:t>We cannot separate the love of God and love of neighbor—Love the Lord…. Love your neighbor. The two laws are interconnected. Jesus makes it clear that there is no way to love God without also loving those who are created in God’s</a:t>
            </a:r>
          </a:p>
          <a:p>
            <a:pPr marL="0" lvl="0" indent="0" algn="l" rtl="0">
              <a:lnSpc>
                <a:spcPct val="115000"/>
              </a:lnSpc>
              <a:spcBef>
                <a:spcPts val="0"/>
              </a:spcBef>
              <a:spcAft>
                <a:spcPts val="0"/>
              </a:spcAft>
              <a:buClr>
                <a:schemeClr val="dk1"/>
              </a:buClr>
              <a:buSzPts val="1100"/>
              <a:buFont typeface="Arial"/>
              <a:buNone/>
            </a:pPr>
            <a:r>
              <a:rPr lang="en-US" sz="4200" dirty="0">
                <a:solidFill>
                  <a:schemeClr val="dk1"/>
                </a:solidFill>
              </a:rPr>
              <a:t>         image.</a:t>
            </a:r>
          </a:p>
        </p:txBody>
      </p:sp>
    </p:spTree>
    <p:extLst>
      <p:ext uri="{BB962C8B-B14F-4D97-AF65-F5344CB8AC3E}">
        <p14:creationId xmlns:p14="http://schemas.microsoft.com/office/powerpoint/2010/main" val="293130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D95B03-B740-4D08-B284-838EBF6E8859}"/>
              </a:ext>
            </a:extLst>
          </p:cNvPr>
          <p:cNvSpPr txBox="1"/>
          <p:nvPr/>
        </p:nvSpPr>
        <p:spPr>
          <a:xfrm>
            <a:off x="379827" y="196948"/>
            <a:ext cx="11465169" cy="5508046"/>
          </a:xfrm>
          <a:prstGeom prst="rect">
            <a:avLst/>
          </a:prstGeom>
          <a:noFill/>
        </p:spPr>
        <p:txBody>
          <a:bodyPr wrap="square">
            <a:spAutoFit/>
          </a:bodyPr>
          <a:lstStyle/>
          <a:p>
            <a:pPr marL="0" lvl="0" indent="0" algn="l" rtl="0">
              <a:lnSpc>
                <a:spcPct val="115000"/>
              </a:lnSpc>
              <a:spcBef>
                <a:spcPts val="0"/>
              </a:spcBef>
              <a:spcAft>
                <a:spcPts val="0"/>
              </a:spcAft>
              <a:buNone/>
            </a:pPr>
            <a:r>
              <a:rPr lang="en-US" sz="4200" b="1" dirty="0">
                <a:solidFill>
                  <a:schemeClr val="dk1"/>
                </a:solidFill>
              </a:rPr>
              <a:t>Moral Emphasis--Basic Goods for the Most Vulnerable</a:t>
            </a:r>
          </a:p>
          <a:p>
            <a:pPr marL="457200" lvl="0" indent="-393700" algn="l" rtl="0">
              <a:lnSpc>
                <a:spcPct val="115000"/>
              </a:lnSpc>
              <a:spcBef>
                <a:spcPts val="0"/>
              </a:spcBef>
              <a:spcAft>
                <a:spcPts val="0"/>
              </a:spcAft>
              <a:buClr>
                <a:schemeClr val="dk1"/>
              </a:buClr>
              <a:buSzPts val="2600"/>
              <a:buChar char="●"/>
            </a:pPr>
            <a:r>
              <a:rPr lang="en-US" sz="3500" dirty="0">
                <a:solidFill>
                  <a:schemeClr val="dk1"/>
                </a:solidFill>
              </a:rPr>
              <a:t>To bear witness is to speak out on behalf of the neighbor for their full flourishing. We cannot stop at mercy but to do something about their suffering. To speak out against all forms of injustice. </a:t>
            </a:r>
          </a:p>
          <a:p>
            <a:pPr marL="457200" lvl="0" indent="-393700" algn="l" rtl="0">
              <a:lnSpc>
                <a:spcPct val="115000"/>
              </a:lnSpc>
              <a:spcBef>
                <a:spcPts val="0"/>
              </a:spcBef>
              <a:spcAft>
                <a:spcPts val="0"/>
              </a:spcAft>
              <a:buClr>
                <a:schemeClr val="dk1"/>
              </a:buClr>
              <a:buSzPts val="2600"/>
              <a:buChar char="●"/>
            </a:pPr>
            <a:endParaRPr lang="en-US" sz="1500" dirty="0">
              <a:solidFill>
                <a:schemeClr val="dk1"/>
              </a:solidFill>
            </a:endParaRPr>
          </a:p>
          <a:p>
            <a:pPr marL="457200" lvl="0" indent="-393700" algn="l" rtl="0">
              <a:lnSpc>
                <a:spcPct val="115000"/>
              </a:lnSpc>
              <a:spcBef>
                <a:spcPts val="0"/>
              </a:spcBef>
              <a:spcAft>
                <a:spcPts val="0"/>
              </a:spcAft>
              <a:buClr>
                <a:schemeClr val="dk1"/>
              </a:buClr>
              <a:buSzPts val="2600"/>
              <a:buChar char="●"/>
            </a:pPr>
            <a:r>
              <a:rPr lang="en-US" sz="3500" dirty="0">
                <a:solidFill>
                  <a:schemeClr val="dk1"/>
                </a:solidFill>
              </a:rPr>
              <a:t>For us to love God and neighbor, we need to consider</a:t>
            </a:r>
          </a:p>
          <a:p>
            <a:pPr marL="63500" lvl="0" algn="l" rtl="0">
              <a:lnSpc>
                <a:spcPct val="115000"/>
              </a:lnSpc>
              <a:spcBef>
                <a:spcPts val="0"/>
              </a:spcBef>
              <a:spcAft>
                <a:spcPts val="0"/>
              </a:spcAft>
              <a:buClr>
                <a:schemeClr val="dk1"/>
              </a:buClr>
              <a:buSzPts val="2600"/>
            </a:pPr>
            <a:r>
              <a:rPr lang="en-US" sz="3500" dirty="0">
                <a:solidFill>
                  <a:schemeClr val="dk1"/>
                </a:solidFill>
              </a:rPr>
              <a:t>         our neighbors need for basic goods.</a:t>
            </a:r>
            <a:endParaRPr lang="en-US" sz="3500" dirty="0"/>
          </a:p>
        </p:txBody>
      </p:sp>
    </p:spTree>
    <p:extLst>
      <p:ext uri="{BB962C8B-B14F-4D97-AF65-F5344CB8AC3E}">
        <p14:creationId xmlns:p14="http://schemas.microsoft.com/office/powerpoint/2010/main" val="385440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hlinkClick r:id="rId2"/>
            <a:extLst>
              <a:ext uri="{FF2B5EF4-FFF2-40B4-BE49-F238E27FC236}">
                <a16:creationId xmlns:a16="http://schemas.microsoft.com/office/drawing/2014/main" id="{7F9F154F-F7F1-454B-873C-04BC3387BF69}"/>
              </a:ext>
            </a:extLst>
          </p:cNvPr>
          <p:cNvPicPr>
            <a:picLocks noChangeAspect="1"/>
          </p:cNvPicPr>
          <p:nvPr/>
        </p:nvPicPr>
        <p:blipFill>
          <a:blip r:embed="rId3"/>
          <a:stretch>
            <a:fillRect/>
          </a:stretch>
        </p:blipFill>
        <p:spPr>
          <a:xfrm>
            <a:off x="2340943" y="171735"/>
            <a:ext cx="7510114" cy="5286089"/>
          </a:xfrm>
          <a:prstGeom prst="rect">
            <a:avLst/>
          </a:prstGeom>
        </p:spPr>
      </p:pic>
      <p:sp>
        <p:nvSpPr>
          <p:cNvPr id="5" name="TextBox 4">
            <a:extLst>
              <a:ext uri="{FF2B5EF4-FFF2-40B4-BE49-F238E27FC236}">
                <a16:creationId xmlns:a16="http://schemas.microsoft.com/office/drawing/2014/main" id="{87A7983D-874F-4D01-927B-04004F5B2681}"/>
              </a:ext>
            </a:extLst>
          </p:cNvPr>
          <p:cNvSpPr txBox="1"/>
          <p:nvPr/>
        </p:nvSpPr>
        <p:spPr>
          <a:xfrm>
            <a:off x="2394857" y="5555179"/>
            <a:ext cx="7402286" cy="707886"/>
          </a:xfrm>
          <a:prstGeom prst="rect">
            <a:avLst/>
          </a:prstGeom>
          <a:noFill/>
        </p:spPr>
        <p:txBody>
          <a:bodyPr wrap="square" rtlCol="0">
            <a:spAutoFit/>
          </a:bodyPr>
          <a:lstStyle/>
          <a:p>
            <a:pPr algn="ctr"/>
            <a:r>
              <a:rPr lang="en-US" sz="4000" dirty="0">
                <a:hlinkClick r:id="rId2"/>
              </a:rPr>
              <a:t>https://youtu.be/1Evwgu369Jw</a:t>
            </a:r>
            <a:endParaRPr lang="en-US" sz="4000" dirty="0"/>
          </a:p>
        </p:txBody>
      </p:sp>
    </p:spTree>
    <p:extLst>
      <p:ext uri="{BB962C8B-B14F-4D97-AF65-F5344CB8AC3E}">
        <p14:creationId xmlns:p14="http://schemas.microsoft.com/office/powerpoint/2010/main" val="226626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B1B99-F571-456C-9CBE-F3711C311E5F}"/>
              </a:ext>
            </a:extLst>
          </p:cNvPr>
          <p:cNvSpPr txBox="1"/>
          <p:nvPr/>
        </p:nvSpPr>
        <p:spPr>
          <a:xfrm>
            <a:off x="3048000" y="1138381"/>
            <a:ext cx="6096000" cy="4581237"/>
          </a:xfrm>
          <a:prstGeom prst="rect">
            <a:avLst/>
          </a:prstGeom>
          <a:noFill/>
          <a:ln w="19050">
            <a:solidFill>
              <a:schemeClr val="tx1"/>
            </a:solidFill>
          </a:ln>
        </p:spPr>
        <p:txBody>
          <a:bodyPr wrap="square" rtlCol="0">
            <a:spAutoFit/>
          </a:bodyPr>
          <a:lstStyle/>
          <a:p>
            <a:endParaRPr lang="en-US" dirty="0"/>
          </a:p>
        </p:txBody>
      </p:sp>
      <p:sp>
        <p:nvSpPr>
          <p:cNvPr id="4" name="Oval 3">
            <a:extLst>
              <a:ext uri="{FF2B5EF4-FFF2-40B4-BE49-F238E27FC236}">
                <a16:creationId xmlns:a16="http://schemas.microsoft.com/office/drawing/2014/main" id="{8228CEC3-3185-47FF-9974-807A7D21DBFC}"/>
              </a:ext>
            </a:extLst>
          </p:cNvPr>
          <p:cNvSpPr/>
          <p:nvPr/>
        </p:nvSpPr>
        <p:spPr>
          <a:xfrm>
            <a:off x="5689602" y="3024906"/>
            <a:ext cx="775854" cy="8035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5260C8B-3988-4FDE-9F56-54B55260DD31}"/>
              </a:ext>
            </a:extLst>
          </p:cNvPr>
          <p:cNvCxnSpPr>
            <a:cxnSpLocks/>
          </p:cNvCxnSpPr>
          <p:nvPr/>
        </p:nvCxnSpPr>
        <p:spPr>
          <a:xfrm>
            <a:off x="6086764" y="1138381"/>
            <a:ext cx="0" cy="1888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003EC1-D695-45ED-97A3-3CB5CA54B4F3}"/>
              </a:ext>
            </a:extLst>
          </p:cNvPr>
          <p:cNvCxnSpPr>
            <a:cxnSpLocks/>
            <a:stCxn id="4" idx="2"/>
            <a:endCxn id="3" idx="1"/>
          </p:cNvCxnSpPr>
          <p:nvPr/>
        </p:nvCxnSpPr>
        <p:spPr>
          <a:xfrm flipH="1">
            <a:off x="3048000" y="3426688"/>
            <a:ext cx="2641602" cy="2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ACE927-811E-409F-8613-DA01D39CFBE4}"/>
              </a:ext>
            </a:extLst>
          </p:cNvPr>
          <p:cNvCxnSpPr>
            <a:cxnSpLocks/>
            <a:endCxn id="3" idx="3"/>
          </p:cNvCxnSpPr>
          <p:nvPr/>
        </p:nvCxnSpPr>
        <p:spPr>
          <a:xfrm>
            <a:off x="6479309" y="3429000"/>
            <a:ext cx="2664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5246A6-3097-411B-BC72-37E7EBF4366B}"/>
              </a:ext>
            </a:extLst>
          </p:cNvPr>
          <p:cNvCxnSpPr>
            <a:cxnSpLocks/>
            <a:endCxn id="3" idx="2"/>
          </p:cNvCxnSpPr>
          <p:nvPr/>
        </p:nvCxnSpPr>
        <p:spPr>
          <a:xfrm>
            <a:off x="6086765" y="3844633"/>
            <a:ext cx="9235" cy="18749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13D730-A28F-404A-9985-E39AB68B029E}"/>
              </a:ext>
            </a:extLst>
          </p:cNvPr>
          <p:cNvSpPr txBox="1"/>
          <p:nvPr/>
        </p:nvSpPr>
        <p:spPr>
          <a:xfrm>
            <a:off x="3743038" y="1286985"/>
            <a:ext cx="1639453" cy="461665"/>
          </a:xfrm>
          <a:prstGeom prst="rect">
            <a:avLst/>
          </a:prstGeom>
          <a:noFill/>
        </p:spPr>
        <p:txBody>
          <a:bodyPr wrap="square" rtlCol="0">
            <a:spAutoFit/>
          </a:bodyPr>
          <a:lstStyle/>
          <a:p>
            <a:pPr algn="ctr"/>
            <a:r>
              <a:rPr lang="en-US" sz="2400" dirty="0"/>
              <a:t>Think/Feel</a:t>
            </a:r>
          </a:p>
        </p:txBody>
      </p:sp>
      <p:sp>
        <p:nvSpPr>
          <p:cNvPr id="16" name="TextBox 15">
            <a:extLst>
              <a:ext uri="{FF2B5EF4-FFF2-40B4-BE49-F238E27FC236}">
                <a16:creationId xmlns:a16="http://schemas.microsoft.com/office/drawing/2014/main" id="{86E0E1D2-D855-43D5-B408-E2F99D04D211}"/>
              </a:ext>
            </a:extLst>
          </p:cNvPr>
          <p:cNvSpPr txBox="1"/>
          <p:nvPr/>
        </p:nvSpPr>
        <p:spPr>
          <a:xfrm>
            <a:off x="6530110" y="1286985"/>
            <a:ext cx="2170544" cy="523220"/>
          </a:xfrm>
          <a:prstGeom prst="rect">
            <a:avLst/>
          </a:prstGeom>
          <a:noFill/>
        </p:spPr>
        <p:txBody>
          <a:bodyPr wrap="square" rtlCol="0">
            <a:spAutoFit/>
          </a:bodyPr>
          <a:lstStyle/>
          <a:p>
            <a:pPr algn="ctr"/>
            <a:r>
              <a:rPr lang="en-US" sz="2800" dirty="0"/>
              <a:t>See</a:t>
            </a:r>
          </a:p>
        </p:txBody>
      </p:sp>
      <p:sp>
        <p:nvSpPr>
          <p:cNvPr id="17" name="TextBox 16">
            <a:extLst>
              <a:ext uri="{FF2B5EF4-FFF2-40B4-BE49-F238E27FC236}">
                <a16:creationId xmlns:a16="http://schemas.microsoft.com/office/drawing/2014/main" id="{5D9FCC81-878B-4C71-A7D6-2079EA93C82E}"/>
              </a:ext>
            </a:extLst>
          </p:cNvPr>
          <p:cNvSpPr txBox="1"/>
          <p:nvPr/>
        </p:nvSpPr>
        <p:spPr>
          <a:xfrm>
            <a:off x="3851564" y="3685309"/>
            <a:ext cx="1530927" cy="523220"/>
          </a:xfrm>
          <a:prstGeom prst="rect">
            <a:avLst/>
          </a:prstGeom>
          <a:noFill/>
        </p:spPr>
        <p:txBody>
          <a:bodyPr wrap="square" rtlCol="0">
            <a:spAutoFit/>
          </a:bodyPr>
          <a:lstStyle/>
          <a:p>
            <a:pPr algn="ctr"/>
            <a:r>
              <a:rPr lang="en-US" sz="2800" dirty="0"/>
              <a:t>Hear</a:t>
            </a:r>
          </a:p>
        </p:txBody>
      </p:sp>
      <p:sp>
        <p:nvSpPr>
          <p:cNvPr id="18" name="TextBox 17">
            <a:extLst>
              <a:ext uri="{FF2B5EF4-FFF2-40B4-BE49-F238E27FC236}">
                <a16:creationId xmlns:a16="http://schemas.microsoft.com/office/drawing/2014/main" id="{D560D967-FECA-4E68-993E-6FF527FC29DA}"/>
              </a:ext>
            </a:extLst>
          </p:cNvPr>
          <p:cNvSpPr txBox="1"/>
          <p:nvPr/>
        </p:nvSpPr>
        <p:spPr>
          <a:xfrm>
            <a:off x="6586681" y="3676073"/>
            <a:ext cx="2067798" cy="523220"/>
          </a:xfrm>
          <a:prstGeom prst="rect">
            <a:avLst/>
          </a:prstGeom>
          <a:noFill/>
        </p:spPr>
        <p:txBody>
          <a:bodyPr wrap="square" rtlCol="0">
            <a:spAutoFit/>
          </a:bodyPr>
          <a:lstStyle/>
          <a:p>
            <a:pPr algn="ctr"/>
            <a:r>
              <a:rPr lang="en-US" sz="2800" dirty="0"/>
              <a:t>Say &amp; Do</a:t>
            </a:r>
          </a:p>
        </p:txBody>
      </p:sp>
    </p:spTree>
    <p:extLst>
      <p:ext uri="{BB962C8B-B14F-4D97-AF65-F5344CB8AC3E}">
        <p14:creationId xmlns:p14="http://schemas.microsoft.com/office/powerpoint/2010/main" val="36037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0E8C9-FB47-4A5E-B43D-1E7011500B9F}"/>
              </a:ext>
            </a:extLst>
          </p:cNvPr>
          <p:cNvSpPr txBox="1"/>
          <p:nvPr/>
        </p:nvSpPr>
        <p:spPr>
          <a:xfrm>
            <a:off x="3581400" y="723013"/>
            <a:ext cx="5029200" cy="5220586"/>
          </a:xfrm>
          <a:prstGeom prst="rect">
            <a:avLst/>
          </a:prstGeom>
          <a:noFill/>
          <a:ln w="19050">
            <a:solidFill>
              <a:schemeClr val="tx1"/>
            </a:solidFill>
          </a:ln>
        </p:spPr>
        <p:txBody>
          <a:bodyPr wrap="square" rtlCol="0">
            <a:spAutoFit/>
          </a:bodyPr>
          <a:lstStyle/>
          <a:p>
            <a:endParaRPr lang="en-US" dirty="0"/>
          </a:p>
        </p:txBody>
      </p:sp>
      <p:cxnSp>
        <p:nvCxnSpPr>
          <p:cNvPr id="4" name="Straight Connector 3">
            <a:extLst>
              <a:ext uri="{FF2B5EF4-FFF2-40B4-BE49-F238E27FC236}">
                <a16:creationId xmlns:a16="http://schemas.microsoft.com/office/drawing/2014/main" id="{AC7D839F-493F-474F-BDF7-F90BC4CE7067}"/>
              </a:ext>
            </a:extLst>
          </p:cNvPr>
          <p:cNvCxnSpPr>
            <a:stCxn id="2" idx="0"/>
            <a:endCxn id="2" idx="2"/>
          </p:cNvCxnSpPr>
          <p:nvPr/>
        </p:nvCxnSpPr>
        <p:spPr>
          <a:xfrm>
            <a:off x="6096000" y="723013"/>
            <a:ext cx="0" cy="5220586"/>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2B0BD8-415B-42ED-8A20-D8A9EB466EB3}"/>
              </a:ext>
            </a:extLst>
          </p:cNvPr>
          <p:cNvSpPr txBox="1"/>
          <p:nvPr/>
        </p:nvSpPr>
        <p:spPr>
          <a:xfrm>
            <a:off x="3997842" y="967563"/>
            <a:ext cx="1733107" cy="523220"/>
          </a:xfrm>
          <a:prstGeom prst="rect">
            <a:avLst/>
          </a:prstGeom>
          <a:noFill/>
        </p:spPr>
        <p:txBody>
          <a:bodyPr wrap="square" rtlCol="0">
            <a:spAutoFit/>
          </a:bodyPr>
          <a:lstStyle/>
          <a:p>
            <a:pPr algn="ctr"/>
            <a:r>
              <a:rPr lang="en-US" sz="2800" dirty="0"/>
              <a:t>Pain</a:t>
            </a:r>
          </a:p>
        </p:txBody>
      </p:sp>
      <p:sp>
        <p:nvSpPr>
          <p:cNvPr id="6" name="TextBox 5">
            <a:extLst>
              <a:ext uri="{FF2B5EF4-FFF2-40B4-BE49-F238E27FC236}">
                <a16:creationId xmlns:a16="http://schemas.microsoft.com/office/drawing/2014/main" id="{A90791F1-EA8E-46BF-8550-407B5F73C703}"/>
              </a:ext>
            </a:extLst>
          </p:cNvPr>
          <p:cNvSpPr txBox="1"/>
          <p:nvPr/>
        </p:nvSpPr>
        <p:spPr>
          <a:xfrm>
            <a:off x="6613451" y="967563"/>
            <a:ext cx="1632097" cy="523220"/>
          </a:xfrm>
          <a:prstGeom prst="rect">
            <a:avLst/>
          </a:prstGeom>
          <a:noFill/>
        </p:spPr>
        <p:txBody>
          <a:bodyPr wrap="square" rtlCol="0">
            <a:spAutoFit/>
          </a:bodyPr>
          <a:lstStyle/>
          <a:p>
            <a:pPr algn="ctr"/>
            <a:r>
              <a:rPr lang="en-US" sz="2800" dirty="0"/>
              <a:t>Gain</a:t>
            </a:r>
          </a:p>
        </p:txBody>
      </p:sp>
    </p:spTree>
    <p:extLst>
      <p:ext uri="{BB962C8B-B14F-4D97-AF65-F5344CB8AC3E}">
        <p14:creationId xmlns:p14="http://schemas.microsoft.com/office/powerpoint/2010/main" val="337784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C8C386C-7265-4432-924B-BF06EDB24125}"/>
              </a:ext>
            </a:extLst>
          </p:cNvPr>
          <p:cNvGraphicFramePr>
            <a:graphicFrameLocks noGrp="1"/>
          </p:cNvGraphicFramePr>
          <p:nvPr/>
        </p:nvGraphicFramePr>
        <p:xfrm>
          <a:off x="535172" y="517648"/>
          <a:ext cx="11121656" cy="4388728"/>
        </p:xfrm>
        <a:graphic>
          <a:graphicData uri="http://schemas.openxmlformats.org/drawingml/2006/table">
            <a:tbl>
              <a:tblPr firstRow="1" bandRow="1">
                <a:tableStyleId>{5C22544A-7EE6-4342-B048-85BDC9FD1C3A}</a:tableStyleId>
              </a:tblPr>
              <a:tblGrid>
                <a:gridCol w="3707219">
                  <a:extLst>
                    <a:ext uri="{9D8B030D-6E8A-4147-A177-3AD203B41FA5}">
                      <a16:colId xmlns:a16="http://schemas.microsoft.com/office/drawing/2014/main" val="1070587318"/>
                    </a:ext>
                  </a:extLst>
                </a:gridCol>
                <a:gridCol w="3246474">
                  <a:extLst>
                    <a:ext uri="{9D8B030D-6E8A-4147-A177-3AD203B41FA5}">
                      <a16:colId xmlns:a16="http://schemas.microsoft.com/office/drawing/2014/main" val="491855357"/>
                    </a:ext>
                  </a:extLst>
                </a:gridCol>
                <a:gridCol w="4167963">
                  <a:extLst>
                    <a:ext uri="{9D8B030D-6E8A-4147-A177-3AD203B41FA5}">
                      <a16:colId xmlns:a16="http://schemas.microsoft.com/office/drawing/2014/main" val="3356796868"/>
                    </a:ext>
                  </a:extLst>
                </a:gridCol>
              </a:tblGrid>
              <a:tr h="419002">
                <a:tc>
                  <a:txBody>
                    <a:bodyPr/>
                    <a:lstStyle/>
                    <a:p>
                      <a:pPr algn="ctr"/>
                      <a:r>
                        <a:rPr lang="en-US" sz="2000" dirty="0"/>
                        <a:t>Story or Event</a:t>
                      </a:r>
                    </a:p>
                  </a:txBody>
                  <a:tcPr anchor="ctr"/>
                </a:tc>
                <a:tc>
                  <a:txBody>
                    <a:bodyPr/>
                    <a:lstStyle/>
                    <a:p>
                      <a:pPr algn="ctr"/>
                      <a:r>
                        <a:rPr lang="en-US" sz="2000" dirty="0"/>
                        <a:t>Actions</a:t>
                      </a:r>
                    </a:p>
                  </a:txBody>
                  <a:tcPr anchor="ctr"/>
                </a:tc>
                <a:tc>
                  <a:txBody>
                    <a:bodyPr/>
                    <a:lstStyle/>
                    <a:p>
                      <a:pPr algn="ctr"/>
                      <a:r>
                        <a:rPr lang="en-US" sz="2000" dirty="0"/>
                        <a:t>Witness</a:t>
                      </a:r>
                    </a:p>
                  </a:txBody>
                  <a:tcPr anchor="ctr"/>
                </a:tc>
                <a:extLst>
                  <a:ext uri="{0D108BD9-81ED-4DB2-BD59-A6C34878D82A}">
                    <a16:rowId xmlns:a16="http://schemas.microsoft.com/office/drawing/2014/main" val="1538915887"/>
                  </a:ext>
                </a:extLst>
              </a:tr>
              <a:tr h="419002">
                <a:tc>
                  <a:txBody>
                    <a:bodyPr/>
                    <a:lstStyle/>
                    <a:p>
                      <a:r>
                        <a:rPr lang="en-US" sz="2000" dirty="0"/>
                        <a:t>Exodus of the Hebrew people from Egypt (Exodus 1-15)</a:t>
                      </a:r>
                    </a:p>
                  </a:txBody>
                  <a:tcPr anchor="ctr"/>
                </a:tc>
                <a:tc>
                  <a:txBody>
                    <a:bodyPr/>
                    <a:lstStyle/>
                    <a:p>
                      <a:r>
                        <a:rPr lang="en-US" sz="2000" dirty="0"/>
                        <a:t>Plagues, escape</a:t>
                      </a:r>
                    </a:p>
                  </a:txBody>
                  <a:tcPr anchor="ctr"/>
                </a:tc>
                <a:tc>
                  <a:txBody>
                    <a:bodyPr/>
                    <a:lstStyle/>
                    <a:p>
                      <a:r>
                        <a:rPr lang="en-US" sz="2000" dirty="0"/>
                        <a:t>God bears witness to the suffering.</a:t>
                      </a:r>
                    </a:p>
                    <a:p>
                      <a:r>
                        <a:rPr lang="en-US" sz="2000" dirty="0"/>
                        <a:t>“Let my people go”</a:t>
                      </a:r>
                    </a:p>
                    <a:p>
                      <a:r>
                        <a:rPr lang="en-US" sz="2000" dirty="0"/>
                        <a:t>Miriam’s song</a:t>
                      </a:r>
                    </a:p>
                  </a:txBody>
                  <a:tcPr anchor="ctr"/>
                </a:tc>
                <a:extLst>
                  <a:ext uri="{0D108BD9-81ED-4DB2-BD59-A6C34878D82A}">
                    <a16:rowId xmlns:a16="http://schemas.microsoft.com/office/drawing/2014/main" val="2027448224"/>
                  </a:ext>
                </a:extLst>
              </a:tr>
              <a:tr h="419002">
                <a:tc>
                  <a:txBody>
                    <a:bodyPr/>
                    <a:lstStyle/>
                    <a:p>
                      <a:r>
                        <a:rPr lang="en-US" sz="2000" dirty="0"/>
                        <a:t>Civil Rights Struggles, 1960s</a:t>
                      </a:r>
                    </a:p>
                  </a:txBody>
                  <a:tcPr anchor="ct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990089753"/>
                  </a:ext>
                </a:extLst>
              </a:tr>
              <a:tr h="419002">
                <a:tc>
                  <a:txBody>
                    <a:bodyPr/>
                    <a:lstStyle/>
                    <a:p>
                      <a:r>
                        <a:rPr lang="en-US" sz="2000" dirty="0"/>
                        <a:t>Civil Rights Struggles, 2020</a:t>
                      </a:r>
                    </a:p>
                  </a:txBody>
                  <a:tcPr anchor="ct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073875261"/>
                  </a:ext>
                </a:extLst>
              </a:tr>
              <a:tr h="419002">
                <a:tc>
                  <a:txBody>
                    <a:bodyPr/>
                    <a:lstStyle/>
                    <a:p>
                      <a:r>
                        <a:rPr lang="en-US" sz="2000" dirty="0"/>
                        <a:t>Jesus Blesses Little Children</a:t>
                      </a:r>
                    </a:p>
                    <a:p>
                      <a:r>
                        <a:rPr lang="en-US" sz="2000" dirty="0"/>
                        <a:t>(Matthew 19:13-15)</a:t>
                      </a:r>
                    </a:p>
                  </a:txBody>
                  <a:tcPr anchor="ct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2858683892"/>
                  </a:ext>
                </a:extLst>
              </a:tr>
              <a:tr h="419002">
                <a:tc>
                  <a:txBody>
                    <a:bodyPr/>
                    <a:lstStyle/>
                    <a:p>
                      <a:r>
                        <a:rPr lang="en-US" sz="2000" dirty="0"/>
                        <a:t>#MeToo</a:t>
                      </a:r>
                    </a:p>
                  </a:txBody>
                  <a:tcPr anchor="ct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748233715"/>
                  </a:ext>
                </a:extLst>
              </a:tr>
              <a:tr h="419002">
                <a:tc>
                  <a:txBody>
                    <a:bodyPr/>
                    <a:lstStyle/>
                    <a:p>
                      <a:r>
                        <a:rPr lang="en-US" sz="2000" dirty="0"/>
                        <a:t>Struggle for Marriage Equality (2015) and LGBTQ Protections (2020)</a:t>
                      </a:r>
                    </a:p>
                  </a:txBody>
                  <a:tcPr anchor="ct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2630605642"/>
                  </a:ext>
                </a:extLst>
              </a:tr>
            </a:tbl>
          </a:graphicData>
        </a:graphic>
      </p:graphicFrame>
      <p:sp>
        <p:nvSpPr>
          <p:cNvPr id="117" name="AutoShape 60">
            <a:extLst>
              <a:ext uri="{FF2B5EF4-FFF2-40B4-BE49-F238E27FC236}">
                <a16:creationId xmlns:a16="http://schemas.microsoft.com/office/drawing/2014/main" id="{AF8F234E-23E4-4E1E-A651-C3B2C50D2F5E}"/>
              </a:ext>
            </a:extLst>
          </p:cNvPr>
          <p:cNvSpPr>
            <a:spLocks noChangeAspect="1" noChangeArrowheads="1" noTextEdit="1"/>
          </p:cNvSpPr>
          <p:nvPr/>
        </p:nvSpPr>
        <p:spPr bwMode="auto">
          <a:xfrm>
            <a:off x="534988" y="517525"/>
            <a:ext cx="1115695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62">
            <a:extLst>
              <a:ext uri="{FF2B5EF4-FFF2-40B4-BE49-F238E27FC236}">
                <a16:creationId xmlns:a16="http://schemas.microsoft.com/office/drawing/2014/main" id="{F9C90611-7156-4606-A089-4B7FD91D2CB1}"/>
              </a:ext>
            </a:extLst>
          </p:cNvPr>
          <p:cNvSpPr>
            <a:spLocks noChangeArrowheads="1"/>
          </p:cNvSpPr>
          <p:nvPr/>
        </p:nvSpPr>
        <p:spPr bwMode="auto">
          <a:xfrm>
            <a:off x="542926" y="536575"/>
            <a:ext cx="3708400" cy="41910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63">
            <a:extLst>
              <a:ext uri="{FF2B5EF4-FFF2-40B4-BE49-F238E27FC236}">
                <a16:creationId xmlns:a16="http://schemas.microsoft.com/office/drawing/2014/main" id="{08950C72-E113-4EBF-B5FB-904A9CACA784}"/>
              </a:ext>
            </a:extLst>
          </p:cNvPr>
          <p:cNvSpPr>
            <a:spLocks noChangeArrowheads="1"/>
          </p:cNvSpPr>
          <p:nvPr/>
        </p:nvSpPr>
        <p:spPr bwMode="auto">
          <a:xfrm>
            <a:off x="4251326" y="536575"/>
            <a:ext cx="3246438" cy="42068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64">
            <a:extLst>
              <a:ext uri="{FF2B5EF4-FFF2-40B4-BE49-F238E27FC236}">
                <a16:creationId xmlns:a16="http://schemas.microsoft.com/office/drawing/2014/main" id="{C8DED447-8475-4148-94BF-6927E1B2D1A9}"/>
              </a:ext>
            </a:extLst>
          </p:cNvPr>
          <p:cNvSpPr>
            <a:spLocks noChangeArrowheads="1"/>
          </p:cNvSpPr>
          <p:nvPr/>
        </p:nvSpPr>
        <p:spPr bwMode="auto">
          <a:xfrm>
            <a:off x="7497763" y="536575"/>
            <a:ext cx="4168775" cy="42068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65">
            <a:extLst>
              <a:ext uri="{FF2B5EF4-FFF2-40B4-BE49-F238E27FC236}">
                <a16:creationId xmlns:a16="http://schemas.microsoft.com/office/drawing/2014/main" id="{2C495F09-CE89-4795-97C6-37D2AA85A86F}"/>
              </a:ext>
            </a:extLst>
          </p:cNvPr>
          <p:cNvSpPr>
            <a:spLocks noChangeArrowheads="1"/>
          </p:cNvSpPr>
          <p:nvPr/>
        </p:nvSpPr>
        <p:spPr bwMode="auto">
          <a:xfrm>
            <a:off x="542926" y="955675"/>
            <a:ext cx="3708400" cy="1006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66">
            <a:extLst>
              <a:ext uri="{FF2B5EF4-FFF2-40B4-BE49-F238E27FC236}">
                <a16:creationId xmlns:a16="http://schemas.microsoft.com/office/drawing/2014/main" id="{D0C77C03-D8C7-40C2-BD28-A29278DDDDCD}"/>
              </a:ext>
            </a:extLst>
          </p:cNvPr>
          <p:cNvSpPr>
            <a:spLocks noChangeArrowheads="1"/>
          </p:cNvSpPr>
          <p:nvPr/>
        </p:nvSpPr>
        <p:spPr bwMode="auto">
          <a:xfrm>
            <a:off x="4251326" y="957263"/>
            <a:ext cx="3246438" cy="1006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67">
            <a:extLst>
              <a:ext uri="{FF2B5EF4-FFF2-40B4-BE49-F238E27FC236}">
                <a16:creationId xmlns:a16="http://schemas.microsoft.com/office/drawing/2014/main" id="{FB0D0DE3-1243-4228-958E-6A2D3E175130}"/>
              </a:ext>
            </a:extLst>
          </p:cNvPr>
          <p:cNvSpPr>
            <a:spLocks noChangeArrowheads="1"/>
          </p:cNvSpPr>
          <p:nvPr/>
        </p:nvSpPr>
        <p:spPr bwMode="auto">
          <a:xfrm>
            <a:off x="7497763" y="957263"/>
            <a:ext cx="4168775" cy="1006475"/>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68">
            <a:extLst>
              <a:ext uri="{FF2B5EF4-FFF2-40B4-BE49-F238E27FC236}">
                <a16:creationId xmlns:a16="http://schemas.microsoft.com/office/drawing/2014/main" id="{0769BD04-29D5-4344-9A78-EA0CCAEB9C75}"/>
              </a:ext>
            </a:extLst>
          </p:cNvPr>
          <p:cNvSpPr>
            <a:spLocks noChangeArrowheads="1"/>
          </p:cNvSpPr>
          <p:nvPr/>
        </p:nvSpPr>
        <p:spPr bwMode="auto">
          <a:xfrm>
            <a:off x="542926" y="1962150"/>
            <a:ext cx="3708400" cy="4206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9">
            <a:extLst>
              <a:ext uri="{FF2B5EF4-FFF2-40B4-BE49-F238E27FC236}">
                <a16:creationId xmlns:a16="http://schemas.microsoft.com/office/drawing/2014/main" id="{0CB1B91E-DDB1-43A5-9636-5DB800F7848E}"/>
              </a:ext>
            </a:extLst>
          </p:cNvPr>
          <p:cNvSpPr>
            <a:spLocks noChangeArrowheads="1"/>
          </p:cNvSpPr>
          <p:nvPr/>
        </p:nvSpPr>
        <p:spPr bwMode="auto">
          <a:xfrm>
            <a:off x="4251326" y="1963738"/>
            <a:ext cx="3246438" cy="419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70">
            <a:extLst>
              <a:ext uri="{FF2B5EF4-FFF2-40B4-BE49-F238E27FC236}">
                <a16:creationId xmlns:a16="http://schemas.microsoft.com/office/drawing/2014/main" id="{5F21DF1F-5505-4AEA-910E-1C49C0E78E6A}"/>
              </a:ext>
            </a:extLst>
          </p:cNvPr>
          <p:cNvSpPr>
            <a:spLocks noChangeArrowheads="1"/>
          </p:cNvSpPr>
          <p:nvPr/>
        </p:nvSpPr>
        <p:spPr bwMode="auto">
          <a:xfrm>
            <a:off x="7497763" y="1963738"/>
            <a:ext cx="4168775" cy="4191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71">
            <a:extLst>
              <a:ext uri="{FF2B5EF4-FFF2-40B4-BE49-F238E27FC236}">
                <a16:creationId xmlns:a16="http://schemas.microsoft.com/office/drawing/2014/main" id="{0DC2411A-CE00-4F1F-A490-F94B37135B60}"/>
              </a:ext>
            </a:extLst>
          </p:cNvPr>
          <p:cNvSpPr>
            <a:spLocks noChangeArrowheads="1"/>
          </p:cNvSpPr>
          <p:nvPr/>
        </p:nvSpPr>
        <p:spPr bwMode="auto">
          <a:xfrm>
            <a:off x="542926" y="2382838"/>
            <a:ext cx="3708400"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72">
            <a:extLst>
              <a:ext uri="{FF2B5EF4-FFF2-40B4-BE49-F238E27FC236}">
                <a16:creationId xmlns:a16="http://schemas.microsoft.com/office/drawing/2014/main" id="{BCAA7085-A71F-48EC-93DD-B0C387D69492}"/>
              </a:ext>
            </a:extLst>
          </p:cNvPr>
          <p:cNvSpPr>
            <a:spLocks noChangeArrowheads="1"/>
          </p:cNvSpPr>
          <p:nvPr/>
        </p:nvSpPr>
        <p:spPr bwMode="auto">
          <a:xfrm>
            <a:off x="4251326" y="2382838"/>
            <a:ext cx="3246438"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73">
            <a:extLst>
              <a:ext uri="{FF2B5EF4-FFF2-40B4-BE49-F238E27FC236}">
                <a16:creationId xmlns:a16="http://schemas.microsoft.com/office/drawing/2014/main" id="{F26B894B-01A8-4D83-9DD5-C02E1A07FBAD}"/>
              </a:ext>
            </a:extLst>
          </p:cNvPr>
          <p:cNvSpPr>
            <a:spLocks noChangeArrowheads="1"/>
          </p:cNvSpPr>
          <p:nvPr/>
        </p:nvSpPr>
        <p:spPr bwMode="auto">
          <a:xfrm>
            <a:off x="7497763" y="2382838"/>
            <a:ext cx="4168775"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74">
            <a:extLst>
              <a:ext uri="{FF2B5EF4-FFF2-40B4-BE49-F238E27FC236}">
                <a16:creationId xmlns:a16="http://schemas.microsoft.com/office/drawing/2014/main" id="{7D84F0FF-1FDA-498B-AD7A-7B640E2F2921}"/>
              </a:ext>
            </a:extLst>
          </p:cNvPr>
          <p:cNvSpPr>
            <a:spLocks noChangeArrowheads="1"/>
          </p:cNvSpPr>
          <p:nvPr/>
        </p:nvSpPr>
        <p:spPr bwMode="auto">
          <a:xfrm>
            <a:off x="542926" y="2801938"/>
            <a:ext cx="3708400" cy="7000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75">
            <a:extLst>
              <a:ext uri="{FF2B5EF4-FFF2-40B4-BE49-F238E27FC236}">
                <a16:creationId xmlns:a16="http://schemas.microsoft.com/office/drawing/2014/main" id="{2EA5A5CA-355B-465A-82E0-D057B4396014}"/>
              </a:ext>
            </a:extLst>
          </p:cNvPr>
          <p:cNvSpPr>
            <a:spLocks noChangeArrowheads="1"/>
          </p:cNvSpPr>
          <p:nvPr/>
        </p:nvSpPr>
        <p:spPr bwMode="auto">
          <a:xfrm>
            <a:off x="4251326" y="2801938"/>
            <a:ext cx="3246438" cy="7000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76">
            <a:extLst>
              <a:ext uri="{FF2B5EF4-FFF2-40B4-BE49-F238E27FC236}">
                <a16:creationId xmlns:a16="http://schemas.microsoft.com/office/drawing/2014/main" id="{C5029C7D-C3C2-46AE-B471-C672637DB088}"/>
              </a:ext>
            </a:extLst>
          </p:cNvPr>
          <p:cNvSpPr>
            <a:spLocks noChangeArrowheads="1"/>
          </p:cNvSpPr>
          <p:nvPr/>
        </p:nvSpPr>
        <p:spPr bwMode="auto">
          <a:xfrm>
            <a:off x="7497763" y="2801938"/>
            <a:ext cx="4168775" cy="7000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77">
            <a:extLst>
              <a:ext uri="{FF2B5EF4-FFF2-40B4-BE49-F238E27FC236}">
                <a16:creationId xmlns:a16="http://schemas.microsoft.com/office/drawing/2014/main" id="{4EC85311-7247-4E53-9D3C-F458BDE26EB2}"/>
              </a:ext>
            </a:extLst>
          </p:cNvPr>
          <p:cNvSpPr>
            <a:spLocks noChangeArrowheads="1"/>
          </p:cNvSpPr>
          <p:nvPr/>
        </p:nvSpPr>
        <p:spPr bwMode="auto">
          <a:xfrm>
            <a:off x="542926" y="3502025"/>
            <a:ext cx="3708400"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78">
            <a:extLst>
              <a:ext uri="{FF2B5EF4-FFF2-40B4-BE49-F238E27FC236}">
                <a16:creationId xmlns:a16="http://schemas.microsoft.com/office/drawing/2014/main" id="{D7390E1E-5872-4D98-9EC9-1EE5DEE8D715}"/>
              </a:ext>
            </a:extLst>
          </p:cNvPr>
          <p:cNvSpPr>
            <a:spLocks noChangeArrowheads="1"/>
          </p:cNvSpPr>
          <p:nvPr/>
        </p:nvSpPr>
        <p:spPr bwMode="auto">
          <a:xfrm>
            <a:off x="4251326" y="3502025"/>
            <a:ext cx="3246438"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79">
            <a:extLst>
              <a:ext uri="{FF2B5EF4-FFF2-40B4-BE49-F238E27FC236}">
                <a16:creationId xmlns:a16="http://schemas.microsoft.com/office/drawing/2014/main" id="{14C80D50-81EC-4744-8B8C-02C658EEB20B}"/>
              </a:ext>
            </a:extLst>
          </p:cNvPr>
          <p:cNvSpPr>
            <a:spLocks noChangeArrowheads="1"/>
          </p:cNvSpPr>
          <p:nvPr/>
        </p:nvSpPr>
        <p:spPr bwMode="auto">
          <a:xfrm>
            <a:off x="7497763" y="3502025"/>
            <a:ext cx="4168775" cy="4191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0">
            <a:extLst>
              <a:ext uri="{FF2B5EF4-FFF2-40B4-BE49-F238E27FC236}">
                <a16:creationId xmlns:a16="http://schemas.microsoft.com/office/drawing/2014/main" id="{DB1D9235-E411-4220-8D30-618CABC74CB3}"/>
              </a:ext>
            </a:extLst>
          </p:cNvPr>
          <p:cNvSpPr>
            <a:spLocks noChangeArrowheads="1"/>
          </p:cNvSpPr>
          <p:nvPr/>
        </p:nvSpPr>
        <p:spPr bwMode="auto">
          <a:xfrm>
            <a:off x="542926" y="3921125"/>
            <a:ext cx="3708400" cy="1006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1">
            <a:extLst>
              <a:ext uri="{FF2B5EF4-FFF2-40B4-BE49-F238E27FC236}">
                <a16:creationId xmlns:a16="http://schemas.microsoft.com/office/drawing/2014/main" id="{21E58126-F028-426C-AD0A-1AC9F7932EF9}"/>
              </a:ext>
            </a:extLst>
          </p:cNvPr>
          <p:cNvSpPr>
            <a:spLocks noChangeArrowheads="1"/>
          </p:cNvSpPr>
          <p:nvPr/>
        </p:nvSpPr>
        <p:spPr bwMode="auto">
          <a:xfrm>
            <a:off x="4251326" y="3921125"/>
            <a:ext cx="3246438" cy="1006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82">
            <a:extLst>
              <a:ext uri="{FF2B5EF4-FFF2-40B4-BE49-F238E27FC236}">
                <a16:creationId xmlns:a16="http://schemas.microsoft.com/office/drawing/2014/main" id="{815410C5-5F8B-4BCC-802F-839B716A32D6}"/>
              </a:ext>
            </a:extLst>
          </p:cNvPr>
          <p:cNvSpPr>
            <a:spLocks noChangeArrowheads="1"/>
          </p:cNvSpPr>
          <p:nvPr/>
        </p:nvSpPr>
        <p:spPr bwMode="auto">
          <a:xfrm>
            <a:off x="7497763" y="3921125"/>
            <a:ext cx="4168775" cy="1006475"/>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83">
            <a:extLst>
              <a:ext uri="{FF2B5EF4-FFF2-40B4-BE49-F238E27FC236}">
                <a16:creationId xmlns:a16="http://schemas.microsoft.com/office/drawing/2014/main" id="{28E18928-5912-44B1-9813-76A216A5976D}"/>
              </a:ext>
            </a:extLst>
          </p:cNvPr>
          <p:cNvSpPr>
            <a:spLocks noChangeShapeType="1"/>
          </p:cNvSpPr>
          <p:nvPr/>
        </p:nvSpPr>
        <p:spPr bwMode="auto">
          <a:xfrm>
            <a:off x="4251326" y="530225"/>
            <a:ext cx="0" cy="440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84">
            <a:extLst>
              <a:ext uri="{FF2B5EF4-FFF2-40B4-BE49-F238E27FC236}">
                <a16:creationId xmlns:a16="http://schemas.microsoft.com/office/drawing/2014/main" id="{0A75CA15-A59E-4EDC-BFB0-0FC89D383357}"/>
              </a:ext>
            </a:extLst>
          </p:cNvPr>
          <p:cNvSpPr>
            <a:spLocks noChangeShapeType="1"/>
          </p:cNvSpPr>
          <p:nvPr/>
        </p:nvSpPr>
        <p:spPr bwMode="auto">
          <a:xfrm>
            <a:off x="7497763" y="530225"/>
            <a:ext cx="0" cy="440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85">
            <a:extLst>
              <a:ext uri="{FF2B5EF4-FFF2-40B4-BE49-F238E27FC236}">
                <a16:creationId xmlns:a16="http://schemas.microsoft.com/office/drawing/2014/main" id="{9208C403-E946-42B2-8EE4-787E65062912}"/>
              </a:ext>
            </a:extLst>
          </p:cNvPr>
          <p:cNvSpPr>
            <a:spLocks noChangeShapeType="1"/>
          </p:cNvSpPr>
          <p:nvPr/>
        </p:nvSpPr>
        <p:spPr bwMode="auto">
          <a:xfrm>
            <a:off x="536576" y="957263"/>
            <a:ext cx="111363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86">
            <a:extLst>
              <a:ext uri="{FF2B5EF4-FFF2-40B4-BE49-F238E27FC236}">
                <a16:creationId xmlns:a16="http://schemas.microsoft.com/office/drawing/2014/main" id="{D4BCA96C-B9A3-4B98-90D4-A1AD2C6176D6}"/>
              </a:ext>
            </a:extLst>
          </p:cNvPr>
          <p:cNvSpPr>
            <a:spLocks noChangeShapeType="1"/>
          </p:cNvSpPr>
          <p:nvPr/>
        </p:nvSpPr>
        <p:spPr bwMode="auto">
          <a:xfrm>
            <a:off x="536576" y="1963738"/>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87">
            <a:extLst>
              <a:ext uri="{FF2B5EF4-FFF2-40B4-BE49-F238E27FC236}">
                <a16:creationId xmlns:a16="http://schemas.microsoft.com/office/drawing/2014/main" id="{FCE435F3-5FFD-40A0-ACA6-E804D506DF17}"/>
              </a:ext>
            </a:extLst>
          </p:cNvPr>
          <p:cNvSpPr>
            <a:spLocks noChangeShapeType="1"/>
          </p:cNvSpPr>
          <p:nvPr/>
        </p:nvSpPr>
        <p:spPr bwMode="auto">
          <a:xfrm>
            <a:off x="536576" y="2382838"/>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88">
            <a:extLst>
              <a:ext uri="{FF2B5EF4-FFF2-40B4-BE49-F238E27FC236}">
                <a16:creationId xmlns:a16="http://schemas.microsoft.com/office/drawing/2014/main" id="{CAF942BD-235E-4FBB-9EB1-449F21B75EE5}"/>
              </a:ext>
            </a:extLst>
          </p:cNvPr>
          <p:cNvSpPr>
            <a:spLocks noChangeShapeType="1"/>
          </p:cNvSpPr>
          <p:nvPr/>
        </p:nvSpPr>
        <p:spPr bwMode="auto">
          <a:xfrm>
            <a:off x="536576" y="2801938"/>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89">
            <a:extLst>
              <a:ext uri="{FF2B5EF4-FFF2-40B4-BE49-F238E27FC236}">
                <a16:creationId xmlns:a16="http://schemas.microsoft.com/office/drawing/2014/main" id="{87C81676-723F-497B-8AA6-1AA126F5C3A6}"/>
              </a:ext>
            </a:extLst>
          </p:cNvPr>
          <p:cNvSpPr>
            <a:spLocks noChangeShapeType="1"/>
          </p:cNvSpPr>
          <p:nvPr/>
        </p:nvSpPr>
        <p:spPr bwMode="auto">
          <a:xfrm>
            <a:off x="536576" y="3502025"/>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0">
            <a:extLst>
              <a:ext uri="{FF2B5EF4-FFF2-40B4-BE49-F238E27FC236}">
                <a16:creationId xmlns:a16="http://schemas.microsoft.com/office/drawing/2014/main" id="{8CAAB5E8-7BD0-4739-B1D7-AA37E08B79F6}"/>
              </a:ext>
            </a:extLst>
          </p:cNvPr>
          <p:cNvSpPr>
            <a:spLocks noChangeShapeType="1"/>
          </p:cNvSpPr>
          <p:nvPr/>
        </p:nvSpPr>
        <p:spPr bwMode="auto">
          <a:xfrm>
            <a:off x="536576" y="3921125"/>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1">
            <a:extLst>
              <a:ext uri="{FF2B5EF4-FFF2-40B4-BE49-F238E27FC236}">
                <a16:creationId xmlns:a16="http://schemas.microsoft.com/office/drawing/2014/main" id="{5E613C81-D6CA-4DF6-9C4A-E571517F442A}"/>
              </a:ext>
            </a:extLst>
          </p:cNvPr>
          <p:cNvSpPr>
            <a:spLocks noChangeShapeType="1"/>
          </p:cNvSpPr>
          <p:nvPr/>
        </p:nvSpPr>
        <p:spPr bwMode="auto">
          <a:xfrm>
            <a:off x="542926" y="530225"/>
            <a:ext cx="0" cy="440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2">
            <a:extLst>
              <a:ext uri="{FF2B5EF4-FFF2-40B4-BE49-F238E27FC236}">
                <a16:creationId xmlns:a16="http://schemas.microsoft.com/office/drawing/2014/main" id="{3E5AA8BD-3D50-43FD-89F5-FB9E8FB4BDD7}"/>
              </a:ext>
            </a:extLst>
          </p:cNvPr>
          <p:cNvSpPr>
            <a:spLocks noChangeShapeType="1"/>
          </p:cNvSpPr>
          <p:nvPr/>
        </p:nvSpPr>
        <p:spPr bwMode="auto">
          <a:xfrm>
            <a:off x="11666538" y="530225"/>
            <a:ext cx="0" cy="44037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3">
            <a:extLst>
              <a:ext uri="{FF2B5EF4-FFF2-40B4-BE49-F238E27FC236}">
                <a16:creationId xmlns:a16="http://schemas.microsoft.com/office/drawing/2014/main" id="{6B584F46-50E7-43B4-9C1E-A8ED1206AE64}"/>
              </a:ext>
            </a:extLst>
          </p:cNvPr>
          <p:cNvSpPr>
            <a:spLocks noChangeShapeType="1"/>
          </p:cNvSpPr>
          <p:nvPr/>
        </p:nvSpPr>
        <p:spPr bwMode="auto">
          <a:xfrm>
            <a:off x="536576" y="536575"/>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4">
            <a:extLst>
              <a:ext uri="{FF2B5EF4-FFF2-40B4-BE49-F238E27FC236}">
                <a16:creationId xmlns:a16="http://schemas.microsoft.com/office/drawing/2014/main" id="{345ABD0E-1A84-45F8-B0BF-28D5BD3E8E57}"/>
              </a:ext>
            </a:extLst>
          </p:cNvPr>
          <p:cNvSpPr>
            <a:spLocks noChangeShapeType="1"/>
          </p:cNvSpPr>
          <p:nvPr/>
        </p:nvSpPr>
        <p:spPr bwMode="auto">
          <a:xfrm>
            <a:off x="536576" y="4927600"/>
            <a:ext cx="11136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95">
            <a:extLst>
              <a:ext uri="{FF2B5EF4-FFF2-40B4-BE49-F238E27FC236}">
                <a16:creationId xmlns:a16="http://schemas.microsoft.com/office/drawing/2014/main" id="{04DA4C0A-A39E-417D-B523-2E349489E405}"/>
              </a:ext>
            </a:extLst>
          </p:cNvPr>
          <p:cNvSpPr>
            <a:spLocks noChangeArrowheads="1"/>
          </p:cNvSpPr>
          <p:nvPr/>
        </p:nvSpPr>
        <p:spPr bwMode="auto">
          <a:xfrm>
            <a:off x="1531938" y="6064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panose="020B0604020202020204" pitchFamily="34" charset="0"/>
              </a:rPr>
              <a:t>Story or Event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96">
            <a:extLst>
              <a:ext uri="{FF2B5EF4-FFF2-40B4-BE49-F238E27FC236}">
                <a16:creationId xmlns:a16="http://schemas.microsoft.com/office/drawing/2014/main" id="{D15EAEAA-1580-4831-80CA-4DE3AD19A4B4}"/>
              </a:ext>
            </a:extLst>
          </p:cNvPr>
          <p:cNvSpPr>
            <a:spLocks noChangeArrowheads="1"/>
          </p:cNvSpPr>
          <p:nvPr/>
        </p:nvSpPr>
        <p:spPr bwMode="auto">
          <a:xfrm>
            <a:off x="5407026" y="606425"/>
            <a:ext cx="110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panose="020B0604020202020204" pitchFamily="34" charset="0"/>
              </a:rPr>
              <a:t>Actions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97">
            <a:extLst>
              <a:ext uri="{FF2B5EF4-FFF2-40B4-BE49-F238E27FC236}">
                <a16:creationId xmlns:a16="http://schemas.microsoft.com/office/drawing/2014/main" id="{091C2CB0-2FAA-4D20-84CF-2874221D0C0D}"/>
              </a:ext>
            </a:extLst>
          </p:cNvPr>
          <p:cNvSpPr>
            <a:spLocks noChangeArrowheads="1"/>
          </p:cNvSpPr>
          <p:nvPr/>
        </p:nvSpPr>
        <p:spPr bwMode="auto">
          <a:xfrm>
            <a:off x="9094788" y="60642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panose="020B0604020202020204" pitchFamily="34" charset="0"/>
              </a:rPr>
              <a:t>Witness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98">
            <a:extLst>
              <a:ext uri="{FF2B5EF4-FFF2-40B4-BE49-F238E27FC236}">
                <a16:creationId xmlns:a16="http://schemas.microsoft.com/office/drawing/2014/main" id="{E2F11BE9-DFF3-449E-818F-65D6B2459EB7}"/>
              </a:ext>
            </a:extLst>
          </p:cNvPr>
          <p:cNvSpPr>
            <a:spLocks noChangeArrowheads="1"/>
          </p:cNvSpPr>
          <p:nvPr/>
        </p:nvSpPr>
        <p:spPr bwMode="auto">
          <a:xfrm>
            <a:off x="635001" y="1173163"/>
            <a:ext cx="3683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Exodus of the Hebrew people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99">
            <a:extLst>
              <a:ext uri="{FF2B5EF4-FFF2-40B4-BE49-F238E27FC236}">
                <a16:creationId xmlns:a16="http://schemas.microsoft.com/office/drawing/2014/main" id="{683FFF4C-EFB6-4205-8601-5D8CF916541D}"/>
              </a:ext>
            </a:extLst>
          </p:cNvPr>
          <p:cNvSpPr>
            <a:spLocks noChangeArrowheads="1"/>
          </p:cNvSpPr>
          <p:nvPr/>
        </p:nvSpPr>
        <p:spPr bwMode="auto">
          <a:xfrm>
            <a:off x="635001" y="1476375"/>
            <a:ext cx="2679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from Egypt (Exodus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00">
            <a:extLst>
              <a:ext uri="{FF2B5EF4-FFF2-40B4-BE49-F238E27FC236}">
                <a16:creationId xmlns:a16="http://schemas.microsoft.com/office/drawing/2014/main" id="{ED8CB43D-1CE3-4E31-87DF-BA0BFD8FF6E4}"/>
              </a:ext>
            </a:extLst>
          </p:cNvPr>
          <p:cNvSpPr>
            <a:spLocks noChangeArrowheads="1"/>
          </p:cNvSpPr>
          <p:nvPr/>
        </p:nvSpPr>
        <p:spPr bwMode="auto">
          <a:xfrm>
            <a:off x="3073401" y="1476375"/>
            <a:ext cx="206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01">
            <a:extLst>
              <a:ext uri="{FF2B5EF4-FFF2-40B4-BE49-F238E27FC236}">
                <a16:creationId xmlns:a16="http://schemas.microsoft.com/office/drawing/2014/main" id="{2FFC8B05-DFEF-45D5-A260-8A98C0311410}"/>
              </a:ext>
            </a:extLst>
          </p:cNvPr>
          <p:cNvSpPr>
            <a:spLocks noChangeArrowheads="1"/>
          </p:cNvSpPr>
          <p:nvPr/>
        </p:nvSpPr>
        <p:spPr bwMode="auto">
          <a:xfrm>
            <a:off x="3159126" y="1476375"/>
            <a:ext cx="501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02">
            <a:extLst>
              <a:ext uri="{FF2B5EF4-FFF2-40B4-BE49-F238E27FC236}">
                <a16:creationId xmlns:a16="http://schemas.microsoft.com/office/drawing/2014/main" id="{6F126E4D-A5C6-4000-98A7-A20DE466FEF9}"/>
              </a:ext>
            </a:extLst>
          </p:cNvPr>
          <p:cNvSpPr>
            <a:spLocks noChangeArrowheads="1"/>
          </p:cNvSpPr>
          <p:nvPr/>
        </p:nvSpPr>
        <p:spPr bwMode="auto">
          <a:xfrm>
            <a:off x="4343401" y="1323975"/>
            <a:ext cx="20843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Plagues, escape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03">
            <a:extLst>
              <a:ext uri="{FF2B5EF4-FFF2-40B4-BE49-F238E27FC236}">
                <a16:creationId xmlns:a16="http://schemas.microsoft.com/office/drawing/2014/main" id="{DE469F94-9CDC-4C0E-850B-22D67D97B513}"/>
              </a:ext>
            </a:extLst>
          </p:cNvPr>
          <p:cNvSpPr>
            <a:spLocks noChangeArrowheads="1"/>
          </p:cNvSpPr>
          <p:nvPr/>
        </p:nvSpPr>
        <p:spPr bwMode="auto">
          <a:xfrm>
            <a:off x="7589838" y="1020763"/>
            <a:ext cx="42338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God bears witness to the suffering.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04">
            <a:extLst>
              <a:ext uri="{FF2B5EF4-FFF2-40B4-BE49-F238E27FC236}">
                <a16:creationId xmlns:a16="http://schemas.microsoft.com/office/drawing/2014/main" id="{E6BEF0BD-A30C-4486-B30B-3E14709EDD91}"/>
              </a:ext>
            </a:extLst>
          </p:cNvPr>
          <p:cNvSpPr>
            <a:spLocks noChangeArrowheads="1"/>
          </p:cNvSpPr>
          <p:nvPr/>
        </p:nvSpPr>
        <p:spPr bwMode="auto">
          <a:xfrm>
            <a:off x="7589838" y="1323975"/>
            <a:ext cx="2336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“Let my people go”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05">
            <a:extLst>
              <a:ext uri="{FF2B5EF4-FFF2-40B4-BE49-F238E27FC236}">
                <a16:creationId xmlns:a16="http://schemas.microsoft.com/office/drawing/2014/main" id="{8C6E0F3A-3DE9-4977-92CA-2F5949D3A3A5}"/>
              </a:ext>
            </a:extLst>
          </p:cNvPr>
          <p:cNvSpPr>
            <a:spLocks noChangeArrowheads="1"/>
          </p:cNvSpPr>
          <p:nvPr/>
        </p:nvSpPr>
        <p:spPr bwMode="auto">
          <a:xfrm>
            <a:off x="7589838" y="1631950"/>
            <a:ext cx="1679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Miriam’s song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06">
            <a:extLst>
              <a:ext uri="{FF2B5EF4-FFF2-40B4-BE49-F238E27FC236}">
                <a16:creationId xmlns:a16="http://schemas.microsoft.com/office/drawing/2014/main" id="{9807975F-DF72-4102-B127-40D6AEBB0282}"/>
              </a:ext>
            </a:extLst>
          </p:cNvPr>
          <p:cNvSpPr>
            <a:spLocks noChangeArrowheads="1"/>
          </p:cNvSpPr>
          <p:nvPr/>
        </p:nvSpPr>
        <p:spPr bwMode="auto">
          <a:xfrm>
            <a:off x="635001" y="2038350"/>
            <a:ext cx="35210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Civil Rights Struggles, 1960s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3" name="Rectangle 107">
            <a:extLst>
              <a:ext uri="{FF2B5EF4-FFF2-40B4-BE49-F238E27FC236}">
                <a16:creationId xmlns:a16="http://schemas.microsoft.com/office/drawing/2014/main" id="{1F2754E7-538F-4518-9223-6F422E50A46E}"/>
              </a:ext>
            </a:extLst>
          </p:cNvPr>
          <p:cNvSpPr>
            <a:spLocks noChangeArrowheads="1"/>
          </p:cNvSpPr>
          <p:nvPr/>
        </p:nvSpPr>
        <p:spPr bwMode="auto">
          <a:xfrm>
            <a:off x="635001" y="2459038"/>
            <a:ext cx="32369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Civil Rights Struggles,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4" name="Rectangle 108">
            <a:extLst>
              <a:ext uri="{FF2B5EF4-FFF2-40B4-BE49-F238E27FC236}">
                <a16:creationId xmlns:a16="http://schemas.microsoft.com/office/drawing/2014/main" id="{FC5F8BBE-457B-4D3C-A57C-964BD091CFD7}"/>
              </a:ext>
            </a:extLst>
          </p:cNvPr>
          <p:cNvSpPr>
            <a:spLocks noChangeArrowheads="1"/>
          </p:cNvSpPr>
          <p:nvPr/>
        </p:nvSpPr>
        <p:spPr bwMode="auto">
          <a:xfrm>
            <a:off x="635001" y="2865438"/>
            <a:ext cx="35194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Jesus Blesses Little Children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Rectangle 109">
            <a:extLst>
              <a:ext uri="{FF2B5EF4-FFF2-40B4-BE49-F238E27FC236}">
                <a16:creationId xmlns:a16="http://schemas.microsoft.com/office/drawing/2014/main" id="{190335D0-9DBA-43CF-AF5C-D97F8B95702F}"/>
              </a:ext>
            </a:extLst>
          </p:cNvPr>
          <p:cNvSpPr>
            <a:spLocks noChangeArrowheads="1"/>
          </p:cNvSpPr>
          <p:nvPr/>
        </p:nvSpPr>
        <p:spPr bwMode="auto">
          <a:xfrm>
            <a:off x="635001" y="3168650"/>
            <a:ext cx="19526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(Matthew 19:13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6" name="Rectangle 110">
            <a:extLst>
              <a:ext uri="{FF2B5EF4-FFF2-40B4-BE49-F238E27FC236}">
                <a16:creationId xmlns:a16="http://schemas.microsoft.com/office/drawing/2014/main" id="{19EE9EE5-66E8-44B3-8FF1-AE8EB1754E67}"/>
              </a:ext>
            </a:extLst>
          </p:cNvPr>
          <p:cNvSpPr>
            <a:spLocks noChangeArrowheads="1"/>
          </p:cNvSpPr>
          <p:nvPr/>
        </p:nvSpPr>
        <p:spPr bwMode="auto">
          <a:xfrm>
            <a:off x="2384426" y="3168650"/>
            <a:ext cx="206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7" name="Rectangle 111">
            <a:extLst>
              <a:ext uri="{FF2B5EF4-FFF2-40B4-BE49-F238E27FC236}">
                <a16:creationId xmlns:a16="http://schemas.microsoft.com/office/drawing/2014/main" id="{8A5C1363-DDF6-40F1-A979-906CC3826830}"/>
              </a:ext>
            </a:extLst>
          </p:cNvPr>
          <p:cNvSpPr>
            <a:spLocks noChangeArrowheads="1"/>
          </p:cNvSpPr>
          <p:nvPr/>
        </p:nvSpPr>
        <p:spPr bwMode="auto">
          <a:xfrm>
            <a:off x="2470151" y="3168650"/>
            <a:ext cx="5016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8" name="Rectangle 112">
            <a:extLst>
              <a:ext uri="{FF2B5EF4-FFF2-40B4-BE49-F238E27FC236}">
                <a16:creationId xmlns:a16="http://schemas.microsoft.com/office/drawing/2014/main" id="{FD1739F2-6007-44EC-8B6C-16A933975DC3}"/>
              </a:ext>
            </a:extLst>
          </p:cNvPr>
          <p:cNvSpPr>
            <a:spLocks noChangeArrowheads="1"/>
          </p:cNvSpPr>
          <p:nvPr/>
        </p:nvSpPr>
        <p:spPr bwMode="auto">
          <a:xfrm>
            <a:off x="635001" y="3578225"/>
            <a:ext cx="10953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#MeToo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Rectangle 113">
            <a:extLst>
              <a:ext uri="{FF2B5EF4-FFF2-40B4-BE49-F238E27FC236}">
                <a16:creationId xmlns:a16="http://schemas.microsoft.com/office/drawing/2014/main" id="{D1D4A231-78AC-4729-BC2C-1872B70535F5}"/>
              </a:ext>
            </a:extLst>
          </p:cNvPr>
          <p:cNvSpPr>
            <a:spLocks noChangeArrowheads="1"/>
          </p:cNvSpPr>
          <p:nvPr/>
        </p:nvSpPr>
        <p:spPr bwMode="auto">
          <a:xfrm>
            <a:off x="635001" y="3986213"/>
            <a:ext cx="37131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Struggle for Marriage Equality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14">
            <a:extLst>
              <a:ext uri="{FF2B5EF4-FFF2-40B4-BE49-F238E27FC236}">
                <a16:creationId xmlns:a16="http://schemas.microsoft.com/office/drawing/2014/main" id="{1A9C85F8-558F-41AA-B234-DBF0B968A1EF}"/>
              </a:ext>
            </a:extLst>
          </p:cNvPr>
          <p:cNvSpPr>
            <a:spLocks noChangeArrowheads="1"/>
          </p:cNvSpPr>
          <p:nvPr/>
        </p:nvSpPr>
        <p:spPr bwMode="auto">
          <a:xfrm>
            <a:off x="635001" y="4291013"/>
            <a:ext cx="38639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(2015) and LGBTQ Protections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Rectangle 115">
            <a:extLst>
              <a:ext uri="{FF2B5EF4-FFF2-40B4-BE49-F238E27FC236}">
                <a16:creationId xmlns:a16="http://schemas.microsoft.com/office/drawing/2014/main" id="{CD1DBB71-83CA-4A1F-99FE-61BEA7DDA9D2}"/>
              </a:ext>
            </a:extLst>
          </p:cNvPr>
          <p:cNvSpPr>
            <a:spLocks noChangeArrowheads="1"/>
          </p:cNvSpPr>
          <p:nvPr/>
        </p:nvSpPr>
        <p:spPr bwMode="auto">
          <a:xfrm>
            <a:off x="635001" y="4594225"/>
            <a:ext cx="8858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4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66" grpId="0"/>
      <p:bldP spid="167" grpId="0"/>
      <p:bldP spid="168" grpId="0"/>
      <p:bldP spid="169" grpId="0"/>
      <p:bldP spid="170" grpId="0"/>
      <p:bldP spid="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029AB-2AB2-4CF4-BCBC-8FC726FED65F}"/>
              </a:ext>
            </a:extLst>
          </p:cNvPr>
          <p:cNvSpPr txBox="1"/>
          <p:nvPr/>
        </p:nvSpPr>
        <p:spPr>
          <a:xfrm>
            <a:off x="616323" y="645459"/>
            <a:ext cx="10959353" cy="4401205"/>
          </a:xfrm>
          <a:prstGeom prst="rect">
            <a:avLst/>
          </a:prstGeom>
          <a:noFill/>
        </p:spPr>
        <p:txBody>
          <a:bodyPr wrap="square" rtlCol="0">
            <a:spAutoFit/>
          </a:bodyPr>
          <a:lstStyle/>
          <a:p>
            <a:pPr marL="571500" indent="-571500">
              <a:buFont typeface="Wingdings" panose="05000000000000000000" pitchFamily="2" charset="2"/>
              <a:buChar char="ü"/>
            </a:pPr>
            <a:r>
              <a:rPr lang="en-US" sz="4000" dirty="0">
                <a:solidFill>
                  <a:schemeClr val="tx1"/>
                </a:solidFill>
              </a:rPr>
              <a:t>Empathy is not pity.</a:t>
            </a:r>
          </a:p>
          <a:p>
            <a:pPr marL="571500" indent="-571500">
              <a:buFont typeface="Wingdings" panose="05000000000000000000" pitchFamily="2" charset="2"/>
              <a:buChar char="ü"/>
            </a:pPr>
            <a:r>
              <a:rPr lang="en-US" sz="4000" dirty="0">
                <a:solidFill>
                  <a:schemeClr val="tx1"/>
                </a:solidFill>
              </a:rPr>
              <a:t>Empathy is not saviorism.</a:t>
            </a:r>
          </a:p>
          <a:p>
            <a:pPr marL="571500" indent="-571500">
              <a:buFont typeface="Wingdings" panose="05000000000000000000" pitchFamily="2" charset="2"/>
              <a:buChar char="ü"/>
            </a:pPr>
            <a:r>
              <a:rPr lang="en-US" sz="4000" dirty="0">
                <a:solidFill>
                  <a:schemeClr val="tx1"/>
                </a:solidFill>
              </a:rPr>
              <a:t>Empathy is compassion for self and others.</a:t>
            </a:r>
          </a:p>
          <a:p>
            <a:pPr marL="571500" indent="-571500">
              <a:buFont typeface="Wingdings" panose="05000000000000000000" pitchFamily="2" charset="2"/>
              <a:buChar char="ü"/>
            </a:pPr>
            <a:r>
              <a:rPr lang="en-US" sz="4000" dirty="0">
                <a:solidFill>
                  <a:schemeClr val="tx1"/>
                </a:solidFill>
              </a:rPr>
              <a:t>Empathy is the ability to share and understand feelings with others.</a:t>
            </a:r>
          </a:p>
          <a:p>
            <a:pPr marL="571500" indent="-571500">
              <a:buFont typeface="Wingdings" panose="05000000000000000000" pitchFamily="2" charset="2"/>
              <a:buChar char="ü"/>
            </a:pPr>
            <a:r>
              <a:rPr lang="en-US" sz="4000" dirty="0">
                <a:solidFill>
                  <a:schemeClr val="tx1"/>
                </a:solidFill>
              </a:rPr>
              <a:t>Empathy does not mean you understand exactly what a person is feeling.</a:t>
            </a:r>
          </a:p>
        </p:txBody>
      </p:sp>
    </p:spTree>
    <p:extLst>
      <p:ext uri="{BB962C8B-B14F-4D97-AF65-F5344CB8AC3E}">
        <p14:creationId xmlns:p14="http://schemas.microsoft.com/office/powerpoint/2010/main" val="150846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aleway Thin"/>
              <a:buNone/>
            </a:pPr>
            <a:r>
              <a:rPr lang="en-US" sz="4400" b="1" i="0" u="none" dirty="0">
                <a:solidFill>
                  <a:schemeClr val="tx1"/>
                </a:solidFill>
                <a:latin typeface="Arial"/>
                <a:ea typeface="Arial"/>
                <a:cs typeface="Arial"/>
                <a:sym typeface="Arial"/>
              </a:rPr>
              <a:t>Bearing Witness in the Kin-</a:t>
            </a:r>
            <a:r>
              <a:rPr lang="en-US" sz="4400" b="1" i="0" u="none" dirty="0" err="1">
                <a:solidFill>
                  <a:schemeClr val="tx1"/>
                </a:solidFill>
                <a:latin typeface="Arial"/>
                <a:ea typeface="Arial"/>
                <a:cs typeface="Arial"/>
                <a:sym typeface="Arial"/>
              </a:rPr>
              <a:t>dom</a:t>
            </a:r>
            <a:endParaRPr dirty="0">
              <a:solidFill>
                <a:schemeClr val="tx1"/>
              </a:solidFill>
            </a:endParaRPr>
          </a:p>
        </p:txBody>
      </p:sp>
      <p:sp>
        <p:nvSpPr>
          <p:cNvPr id="4" name="TextBox 3">
            <a:extLst>
              <a:ext uri="{FF2B5EF4-FFF2-40B4-BE49-F238E27FC236}">
                <a16:creationId xmlns:a16="http://schemas.microsoft.com/office/drawing/2014/main" id="{B00C8593-B004-493C-BA84-F74E058F0C41}"/>
              </a:ext>
            </a:extLst>
          </p:cNvPr>
          <p:cNvSpPr txBox="1"/>
          <p:nvPr/>
        </p:nvSpPr>
        <p:spPr>
          <a:xfrm>
            <a:off x="96983" y="2659559"/>
            <a:ext cx="11984181" cy="1015663"/>
          </a:xfrm>
          <a:prstGeom prst="rect">
            <a:avLst/>
          </a:prstGeom>
          <a:noFill/>
        </p:spPr>
        <p:txBody>
          <a:bodyPr wrap="square">
            <a:spAutoFit/>
          </a:bodyPr>
          <a:lstStyle/>
          <a:p>
            <a:pPr algn="ctr"/>
            <a:r>
              <a:rPr lang="en-US" sz="6000" b="0" i="0" u="none" dirty="0">
                <a:solidFill>
                  <a:srgbClr val="C00000"/>
                </a:solidFill>
                <a:latin typeface="Arial"/>
                <a:ea typeface="Arial"/>
                <a:cs typeface="Arial"/>
                <a:sym typeface="Arial"/>
              </a:rPr>
              <a:t>Session </a:t>
            </a:r>
            <a:r>
              <a:rPr lang="en-US" sz="6000" dirty="0">
                <a:solidFill>
                  <a:srgbClr val="C00000"/>
                </a:solidFill>
              </a:rPr>
              <a:t>2: Attentive Presence</a:t>
            </a:r>
          </a:p>
        </p:txBody>
      </p:sp>
    </p:spTree>
    <p:extLst>
      <p:ext uri="{BB962C8B-B14F-4D97-AF65-F5344CB8AC3E}">
        <p14:creationId xmlns:p14="http://schemas.microsoft.com/office/powerpoint/2010/main" val="193123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8E68F0-2541-4957-AFBA-D8426EFA0620}"/>
              </a:ext>
            </a:extLst>
          </p:cNvPr>
          <p:cNvSpPr txBox="1"/>
          <p:nvPr/>
        </p:nvSpPr>
        <p:spPr>
          <a:xfrm>
            <a:off x="384517" y="152617"/>
            <a:ext cx="11422966" cy="5755422"/>
          </a:xfrm>
          <a:prstGeom prst="rect">
            <a:avLst/>
          </a:prstGeom>
          <a:noFill/>
        </p:spPr>
        <p:txBody>
          <a:bodyPr wrap="square">
            <a:spAutoFit/>
          </a:bodyPr>
          <a:lstStyle/>
          <a:p>
            <a:pPr marL="0" lvl="0" indent="0" algn="l" rtl="0">
              <a:lnSpc>
                <a:spcPct val="100000"/>
              </a:lnSpc>
              <a:spcBef>
                <a:spcPts val="0"/>
              </a:spcBef>
              <a:spcAft>
                <a:spcPts val="0"/>
              </a:spcAft>
              <a:buClr>
                <a:schemeClr val="dk2"/>
              </a:buClr>
              <a:buSzPts val="3800"/>
              <a:buFont typeface="Arial"/>
              <a:buNone/>
            </a:pPr>
            <a:r>
              <a:rPr lang="en-US" sz="4200" b="1" dirty="0"/>
              <a:t>JOURNALING PROMPTS</a:t>
            </a:r>
            <a:endParaRPr lang="en-US" sz="4200" b="1" i="0" u="none" dirty="0">
              <a:solidFill>
                <a:schemeClr val="dk2"/>
              </a:solidFill>
              <a:latin typeface="Arial"/>
              <a:ea typeface="Arial"/>
              <a:cs typeface="Arial"/>
              <a:sym typeface="Arial"/>
            </a:endParaRPr>
          </a:p>
          <a:p>
            <a:pPr marL="0" lvl="0" indent="0" algn="l" rtl="0">
              <a:lnSpc>
                <a:spcPct val="100000"/>
              </a:lnSpc>
              <a:spcBef>
                <a:spcPts val="0"/>
              </a:spcBef>
              <a:spcAft>
                <a:spcPts val="0"/>
              </a:spcAft>
              <a:buClr>
                <a:schemeClr val="dk2"/>
              </a:buClr>
              <a:buSzPts val="3800"/>
              <a:buFont typeface="Arial"/>
              <a:buNone/>
            </a:pPr>
            <a:br>
              <a:rPr lang="en-US" sz="2000" b="1" i="0" u="none" dirty="0">
                <a:solidFill>
                  <a:schemeClr val="dk2"/>
                </a:solidFill>
                <a:latin typeface="Arial"/>
                <a:ea typeface="Arial"/>
                <a:cs typeface="Arial"/>
                <a:sym typeface="Arial"/>
              </a:rPr>
            </a:br>
            <a:r>
              <a:rPr lang="en-US" sz="4200" dirty="0"/>
              <a:t>What are your obstacles to empathy?</a:t>
            </a:r>
          </a:p>
          <a:p>
            <a:pPr marL="0" lvl="0" indent="0" algn="l" rtl="0">
              <a:lnSpc>
                <a:spcPct val="100000"/>
              </a:lnSpc>
              <a:spcBef>
                <a:spcPts val="0"/>
              </a:spcBef>
              <a:spcAft>
                <a:spcPts val="0"/>
              </a:spcAft>
              <a:buClr>
                <a:schemeClr val="dk2"/>
              </a:buClr>
              <a:buSzPts val="3800"/>
              <a:buFont typeface="Arial"/>
              <a:buNone/>
            </a:pPr>
            <a:endParaRPr lang="en-US" sz="2000" dirty="0"/>
          </a:p>
          <a:p>
            <a:pPr marL="0" lvl="0" indent="0" algn="l" rtl="0">
              <a:lnSpc>
                <a:spcPct val="100000"/>
              </a:lnSpc>
              <a:spcBef>
                <a:spcPts val="0"/>
              </a:spcBef>
              <a:spcAft>
                <a:spcPts val="0"/>
              </a:spcAft>
              <a:buClr>
                <a:schemeClr val="dk2"/>
              </a:buClr>
              <a:buSzPts val="3800"/>
              <a:buFont typeface="Arial"/>
              <a:buNone/>
            </a:pPr>
            <a:r>
              <a:rPr lang="en-US" sz="4200" dirty="0"/>
              <a:t>What anxious thoughts prevent you from being fully present with others?</a:t>
            </a:r>
          </a:p>
          <a:p>
            <a:pPr marL="0" lvl="0" indent="0" algn="l" rtl="0">
              <a:lnSpc>
                <a:spcPct val="100000"/>
              </a:lnSpc>
              <a:spcBef>
                <a:spcPts val="0"/>
              </a:spcBef>
              <a:spcAft>
                <a:spcPts val="0"/>
              </a:spcAft>
              <a:buClr>
                <a:schemeClr val="dk2"/>
              </a:buClr>
              <a:buSzPts val="3800"/>
              <a:buFont typeface="Arial"/>
              <a:buNone/>
            </a:pPr>
            <a:endParaRPr lang="en-US" sz="2000" dirty="0"/>
          </a:p>
          <a:p>
            <a:pPr marL="0" lvl="0" indent="0" algn="l" rtl="0">
              <a:lnSpc>
                <a:spcPct val="100000"/>
              </a:lnSpc>
              <a:spcBef>
                <a:spcPts val="0"/>
              </a:spcBef>
              <a:spcAft>
                <a:spcPts val="0"/>
              </a:spcAft>
              <a:buClr>
                <a:schemeClr val="dk2"/>
              </a:buClr>
              <a:buSzPts val="3800"/>
              <a:buFont typeface="Arial"/>
              <a:buNone/>
            </a:pPr>
            <a:r>
              <a:rPr lang="en-US" sz="4200" dirty="0"/>
              <a:t>Why is it important to take time to be present with your neighbor before rushing to provide</a:t>
            </a:r>
          </a:p>
          <a:p>
            <a:pPr marL="0" lvl="0" indent="0" algn="l" rtl="0">
              <a:lnSpc>
                <a:spcPct val="100000"/>
              </a:lnSpc>
              <a:spcBef>
                <a:spcPts val="0"/>
              </a:spcBef>
              <a:spcAft>
                <a:spcPts val="0"/>
              </a:spcAft>
              <a:buClr>
                <a:schemeClr val="dk2"/>
              </a:buClr>
              <a:buSzPts val="3800"/>
              <a:buFont typeface="Arial"/>
              <a:buNone/>
            </a:pPr>
            <a:r>
              <a:rPr lang="en-US" sz="4200"/>
              <a:t>        answers, </a:t>
            </a:r>
            <a:r>
              <a:rPr lang="en-US" sz="4200" dirty="0"/>
              <a:t>goods, or services?</a:t>
            </a:r>
            <a:br>
              <a:rPr lang="en-US" sz="1600" b="0" i="0" u="none" dirty="0">
                <a:solidFill>
                  <a:schemeClr val="dk2"/>
                </a:solidFill>
                <a:latin typeface="Arial"/>
                <a:ea typeface="Arial"/>
                <a:cs typeface="Arial"/>
                <a:sym typeface="Arial"/>
              </a:rPr>
            </a:br>
            <a:endParaRPr lang="en-US" dirty="0"/>
          </a:p>
        </p:txBody>
      </p:sp>
    </p:spTree>
    <p:extLst>
      <p:ext uri="{BB962C8B-B14F-4D97-AF65-F5344CB8AC3E}">
        <p14:creationId xmlns:p14="http://schemas.microsoft.com/office/powerpoint/2010/main" val="142201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Tree>
    <p:extLst>
      <p:ext uri="{BB962C8B-B14F-4D97-AF65-F5344CB8AC3E}">
        <p14:creationId xmlns:p14="http://schemas.microsoft.com/office/powerpoint/2010/main" val="64137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 name="TextBox 3">
            <a:extLst>
              <a:ext uri="{FF2B5EF4-FFF2-40B4-BE49-F238E27FC236}">
                <a16:creationId xmlns:a16="http://schemas.microsoft.com/office/drawing/2014/main" id="{B75DF386-F326-4563-94F3-81A3ACD17D40}"/>
              </a:ext>
            </a:extLst>
          </p:cNvPr>
          <p:cNvSpPr txBox="1"/>
          <p:nvPr/>
        </p:nvSpPr>
        <p:spPr>
          <a:xfrm>
            <a:off x="2339340" y="2044005"/>
            <a:ext cx="7513320" cy="2769989"/>
          </a:xfrm>
          <a:prstGeom prst="rect">
            <a:avLst/>
          </a:prstGeom>
          <a:noFill/>
        </p:spPr>
        <p:txBody>
          <a:bodyPr wrap="square">
            <a:spAutoFit/>
          </a:bodyPr>
          <a:lstStyle/>
          <a:p>
            <a:pPr marL="0" lvl="0" indent="0" algn="l" rtl="0">
              <a:lnSpc>
                <a:spcPct val="100000"/>
              </a:lnSpc>
              <a:spcBef>
                <a:spcPts val="0"/>
              </a:spcBef>
              <a:spcAft>
                <a:spcPts val="0"/>
              </a:spcAft>
              <a:buClr>
                <a:schemeClr val="dk2"/>
              </a:buClr>
              <a:buSzPts val="4000"/>
              <a:buFont typeface="Arial"/>
              <a:buNone/>
            </a:pPr>
            <a:r>
              <a:rPr lang="en-US" sz="4000" b="0" i="0" u="none" dirty="0">
                <a:solidFill>
                  <a:schemeClr val="tx1"/>
                </a:solidFill>
                <a:latin typeface="Arial"/>
                <a:ea typeface="Arial"/>
                <a:cs typeface="Arial"/>
                <a:sym typeface="Arial"/>
              </a:rPr>
              <a:t>Bearing witness is about my willingness to participate in what God is doing with my neighbor. </a:t>
            </a:r>
          </a:p>
          <a:p>
            <a:pPr marL="0" lvl="0" indent="0" algn="l" rtl="0">
              <a:lnSpc>
                <a:spcPct val="100000"/>
              </a:lnSpc>
              <a:spcBef>
                <a:spcPts val="0"/>
              </a:spcBef>
              <a:spcAft>
                <a:spcPts val="0"/>
              </a:spcAft>
              <a:buClr>
                <a:schemeClr val="dk2"/>
              </a:buClr>
              <a:buSzPts val="4000"/>
              <a:buFont typeface="Arial"/>
              <a:buNone/>
            </a:pPr>
            <a:r>
              <a:rPr lang="en-US" sz="4000" b="0" i="0" u="none" dirty="0">
                <a:solidFill>
                  <a:schemeClr val="tx1"/>
                </a:solidFill>
                <a:latin typeface="Arial"/>
                <a:ea typeface="Arial"/>
                <a:cs typeface="Arial"/>
                <a:sym typeface="Arial"/>
              </a:rPr>
              <a:t>(p. 34)</a:t>
            </a:r>
            <a:br>
              <a:rPr lang="en-US" sz="1400" b="0" i="0" u="none" dirty="0">
                <a:solidFill>
                  <a:schemeClr val="dk2"/>
                </a:solidFill>
                <a:latin typeface="Arial"/>
                <a:ea typeface="Arial"/>
                <a:cs typeface="Arial"/>
                <a:sym typeface="Arial"/>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9"/>
          <p:cNvSpPr txBox="1">
            <a:spLocks noGrp="1"/>
          </p:cNvSpPr>
          <p:nvPr>
            <p:ph type="body" idx="1"/>
          </p:nvPr>
        </p:nvSpPr>
        <p:spPr>
          <a:xfrm>
            <a:off x="838200" y="1746893"/>
            <a:ext cx="10515600" cy="3364213"/>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3600"/>
              <a:buFont typeface="Arial"/>
              <a:buNone/>
            </a:pPr>
            <a:r>
              <a:rPr lang="en-US" sz="4000" b="0" i="0" u="none" dirty="0">
                <a:solidFill>
                  <a:schemeClr val="tx1"/>
                </a:solidFill>
                <a:latin typeface="Arial"/>
                <a:ea typeface="Arial"/>
                <a:cs typeface="Arial"/>
                <a:sym typeface="Arial"/>
              </a:rPr>
              <a:t>To bear witness is to unburden our neighbors from the agony of an untold story. We are called to be present and attentive, to hear one another’s stories. And then, to care for that story as if it were our own (p. 35). </a:t>
            </a:r>
            <a:br>
              <a:rPr lang="en-US" sz="3600" b="0" i="0" u="none" dirty="0">
                <a:solidFill>
                  <a:schemeClr val="dk2"/>
                </a:solidFill>
                <a:latin typeface="Arial"/>
                <a:ea typeface="Arial"/>
                <a:cs typeface="Arial"/>
                <a:sym typeface="Arial"/>
              </a:rPr>
            </a:b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DD058-407F-4486-924D-B6B36969316E}"/>
              </a:ext>
            </a:extLst>
          </p:cNvPr>
          <p:cNvSpPr txBox="1"/>
          <p:nvPr/>
        </p:nvSpPr>
        <p:spPr>
          <a:xfrm>
            <a:off x="694006" y="357233"/>
            <a:ext cx="10803987" cy="6001643"/>
          </a:xfrm>
          <a:prstGeom prst="rect">
            <a:avLst/>
          </a:prstGeom>
          <a:noFill/>
        </p:spPr>
        <p:txBody>
          <a:bodyPr wrap="square">
            <a:spAutoFit/>
          </a:bodyPr>
          <a:lstStyle/>
          <a:p>
            <a:r>
              <a:rPr lang="en-US" sz="4000" b="1" i="0" u="none" dirty="0">
                <a:solidFill>
                  <a:schemeClr val="tx1"/>
                </a:solidFill>
                <a:latin typeface="Arial"/>
                <a:ea typeface="Arial"/>
                <a:cs typeface="Arial"/>
                <a:sym typeface="Arial"/>
              </a:rPr>
              <a:t>Philippians 2:1–4 </a:t>
            </a:r>
          </a:p>
          <a:p>
            <a:br>
              <a:rPr lang="en-US" sz="2000" b="0" i="0" u="none" dirty="0">
                <a:solidFill>
                  <a:schemeClr val="tx1"/>
                </a:solidFill>
                <a:latin typeface="Arial"/>
                <a:ea typeface="Arial"/>
                <a:cs typeface="Arial"/>
                <a:sym typeface="Arial"/>
              </a:rPr>
            </a:br>
            <a:r>
              <a:rPr lang="en-US" sz="3600" b="0" i="0" u="none" dirty="0">
                <a:solidFill>
                  <a:schemeClr val="tx1"/>
                </a:solidFill>
                <a:latin typeface="Arial"/>
                <a:ea typeface="Arial"/>
                <a:cs typeface="Arial"/>
                <a:sym typeface="Arial"/>
              </a:rPr>
              <a:t>If then there is any encouragement in Christ, any consolation from love, any sharing in the Spirit, any compassion and sympathy, make my joy complete: be of the same mind, having the same love, being in full accord and of one mind. Do nothing from selfish ambition or conceit, but in humility regard others as</a:t>
            </a:r>
          </a:p>
          <a:p>
            <a:pPr marL="914400"/>
            <a:r>
              <a:rPr lang="en-US" sz="3600" b="0" i="0" u="none" dirty="0">
                <a:solidFill>
                  <a:schemeClr val="tx1"/>
                </a:solidFill>
                <a:latin typeface="Arial"/>
                <a:ea typeface="Arial"/>
                <a:cs typeface="Arial"/>
                <a:sym typeface="Arial"/>
              </a:rPr>
              <a:t>better than yourselves. Let each of you look not to your own interests, but to the interests of others. </a:t>
            </a:r>
            <a:endParaRPr lang="en-US" sz="3600" dirty="0">
              <a:solidFill>
                <a:schemeClr val="tx1"/>
              </a:solidFill>
            </a:endParaRPr>
          </a:p>
        </p:txBody>
      </p:sp>
    </p:spTree>
    <p:extLst>
      <p:ext uri="{BB962C8B-B14F-4D97-AF65-F5344CB8AC3E}">
        <p14:creationId xmlns:p14="http://schemas.microsoft.com/office/powerpoint/2010/main" val="99726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Google Shape;38;p8"/>
          <p:cNvSpPr txBox="1">
            <a:spLocks noGrp="1"/>
          </p:cNvSpPr>
          <p:nvPr>
            <p:ph type="subTitle" idx="1"/>
          </p:nvPr>
        </p:nvSpPr>
        <p:spPr>
          <a:xfrm>
            <a:off x="1524000" y="2313566"/>
            <a:ext cx="9144000" cy="11154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6600" dirty="0">
                <a:latin typeface="+mn-lt"/>
              </a:rPr>
              <a:t>6 Word Faith Stories</a:t>
            </a:r>
            <a:endParaRPr sz="6600" dirty="0">
              <a:latin typeface="+mn-lt"/>
            </a:endParaRPr>
          </a:p>
        </p:txBody>
      </p:sp>
      <p:sp>
        <p:nvSpPr>
          <p:cNvPr id="2" name="TextBox 1">
            <a:extLst>
              <a:ext uri="{FF2B5EF4-FFF2-40B4-BE49-F238E27FC236}">
                <a16:creationId xmlns:a16="http://schemas.microsoft.com/office/drawing/2014/main" id="{BFF6BBDF-68EB-4807-8169-8160FF225431}"/>
              </a:ext>
            </a:extLst>
          </p:cNvPr>
          <p:cNvSpPr txBox="1"/>
          <p:nvPr/>
        </p:nvSpPr>
        <p:spPr>
          <a:xfrm>
            <a:off x="720010" y="838172"/>
            <a:ext cx="5555673" cy="830997"/>
          </a:xfrm>
          <a:prstGeom prst="rect">
            <a:avLst/>
          </a:prstGeom>
          <a:noFill/>
        </p:spPr>
        <p:txBody>
          <a:bodyPr wrap="square" rtlCol="0">
            <a:spAutoFit/>
          </a:bodyPr>
          <a:lstStyle/>
          <a:p>
            <a:r>
              <a:rPr lang="en-US" sz="2800" b="1" dirty="0">
                <a:solidFill>
                  <a:srgbClr val="0070C0"/>
                </a:solidFill>
              </a:rPr>
              <a:t>Nothing but the blood of Jesus.</a:t>
            </a:r>
          </a:p>
          <a:p>
            <a:pPr algn="r"/>
            <a:r>
              <a:rPr lang="en-US" sz="2000" dirty="0"/>
              <a:t> @PensivePoet97</a:t>
            </a:r>
          </a:p>
        </p:txBody>
      </p:sp>
      <p:sp>
        <p:nvSpPr>
          <p:cNvPr id="3" name="TextBox 2">
            <a:extLst>
              <a:ext uri="{FF2B5EF4-FFF2-40B4-BE49-F238E27FC236}">
                <a16:creationId xmlns:a16="http://schemas.microsoft.com/office/drawing/2014/main" id="{7259D5F4-0AD0-4427-86F5-696DE3332C1F}"/>
              </a:ext>
            </a:extLst>
          </p:cNvPr>
          <p:cNvSpPr txBox="1"/>
          <p:nvPr/>
        </p:nvSpPr>
        <p:spPr>
          <a:xfrm>
            <a:off x="9341374" y="553735"/>
            <a:ext cx="1925782" cy="830997"/>
          </a:xfrm>
          <a:prstGeom prst="rect">
            <a:avLst/>
          </a:prstGeom>
          <a:noFill/>
        </p:spPr>
        <p:txBody>
          <a:bodyPr wrap="square" rtlCol="0">
            <a:spAutoFit/>
          </a:bodyPr>
          <a:lstStyle/>
          <a:p>
            <a:pPr algn="ctr"/>
            <a:r>
              <a:rPr lang="en-US" sz="2800" b="1" dirty="0">
                <a:solidFill>
                  <a:srgbClr val="00B050"/>
                </a:solidFill>
              </a:rPr>
              <a:t>OMG IDK</a:t>
            </a:r>
          </a:p>
          <a:p>
            <a:pPr algn="r"/>
            <a:r>
              <a:rPr lang="en-US" sz="2000" dirty="0"/>
              <a:t>@keegzzz</a:t>
            </a:r>
          </a:p>
        </p:txBody>
      </p:sp>
      <p:sp>
        <p:nvSpPr>
          <p:cNvPr id="4" name="TextBox 3">
            <a:extLst>
              <a:ext uri="{FF2B5EF4-FFF2-40B4-BE49-F238E27FC236}">
                <a16:creationId xmlns:a16="http://schemas.microsoft.com/office/drawing/2014/main" id="{D3BBA981-8E6E-4362-995A-61F711074C34}"/>
              </a:ext>
            </a:extLst>
          </p:cNvPr>
          <p:cNvSpPr txBox="1"/>
          <p:nvPr/>
        </p:nvSpPr>
        <p:spPr>
          <a:xfrm>
            <a:off x="1025237" y="4357834"/>
            <a:ext cx="4668982" cy="830997"/>
          </a:xfrm>
          <a:prstGeom prst="rect">
            <a:avLst/>
          </a:prstGeom>
          <a:noFill/>
        </p:spPr>
        <p:txBody>
          <a:bodyPr wrap="square" rtlCol="0">
            <a:spAutoFit/>
          </a:bodyPr>
          <a:lstStyle/>
          <a:p>
            <a:r>
              <a:rPr lang="en-US" sz="2800" b="1" dirty="0">
                <a:solidFill>
                  <a:srgbClr val="FF0000"/>
                </a:solidFill>
              </a:rPr>
              <a:t>I love Jesus, not his fans.</a:t>
            </a:r>
          </a:p>
          <a:p>
            <a:pPr algn="r"/>
            <a:r>
              <a:rPr lang="en-US" sz="2000" dirty="0"/>
              <a:t>@skafuller</a:t>
            </a:r>
          </a:p>
        </p:txBody>
      </p:sp>
      <p:sp>
        <p:nvSpPr>
          <p:cNvPr id="5" name="TextBox 4">
            <a:extLst>
              <a:ext uri="{FF2B5EF4-FFF2-40B4-BE49-F238E27FC236}">
                <a16:creationId xmlns:a16="http://schemas.microsoft.com/office/drawing/2014/main" id="{6642D0D5-B70C-4DA7-ACA8-28CC9B23C462}"/>
              </a:ext>
            </a:extLst>
          </p:cNvPr>
          <p:cNvSpPr txBox="1"/>
          <p:nvPr/>
        </p:nvSpPr>
        <p:spPr>
          <a:xfrm>
            <a:off x="6608618" y="3962400"/>
            <a:ext cx="4987637" cy="830997"/>
          </a:xfrm>
          <a:prstGeom prst="rect">
            <a:avLst/>
          </a:prstGeom>
          <a:noFill/>
        </p:spPr>
        <p:txBody>
          <a:bodyPr wrap="square" rtlCol="0">
            <a:spAutoFit/>
          </a:bodyPr>
          <a:lstStyle/>
          <a:p>
            <a:r>
              <a:rPr lang="en-US" sz="2800" b="1" dirty="0">
                <a:solidFill>
                  <a:srgbClr val="7030A0"/>
                </a:solidFill>
              </a:rPr>
              <a:t>Held by Love, I unlearn fear.</a:t>
            </a:r>
          </a:p>
          <a:p>
            <a:pPr algn="r"/>
            <a:r>
              <a:rPr lang="en-US" sz="2000" dirty="0"/>
              <a:t>@revsean</a:t>
            </a:r>
          </a:p>
        </p:txBody>
      </p:sp>
      <p:sp>
        <p:nvSpPr>
          <p:cNvPr id="6" name="TextBox 5">
            <a:extLst>
              <a:ext uri="{FF2B5EF4-FFF2-40B4-BE49-F238E27FC236}">
                <a16:creationId xmlns:a16="http://schemas.microsoft.com/office/drawing/2014/main" id="{5C303330-9751-4ACA-91C3-A6AB3B43A0B9}"/>
              </a:ext>
            </a:extLst>
          </p:cNvPr>
          <p:cNvSpPr txBox="1"/>
          <p:nvPr/>
        </p:nvSpPr>
        <p:spPr>
          <a:xfrm>
            <a:off x="6608618" y="5816946"/>
            <a:ext cx="3479279" cy="738664"/>
          </a:xfrm>
          <a:prstGeom prst="rect">
            <a:avLst/>
          </a:prstGeom>
          <a:noFill/>
        </p:spPr>
        <p:txBody>
          <a:bodyPr wrap="square" rtlCol="0">
            <a:spAutoFit/>
          </a:bodyPr>
          <a:lstStyle/>
          <a:p>
            <a:r>
              <a:rPr lang="en-US" dirty="0">
                <a:hlinkClick r:id="rId3"/>
              </a:rPr>
              <a:t>https://open.spotify.com/playlist/3HAQRGmc8DuL6GHEzn5T2a?si=6e1b38e8f0754605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F2C47B-3DEF-43EE-820E-C8A9EF89B1E7}"/>
              </a:ext>
            </a:extLst>
          </p:cNvPr>
          <p:cNvSpPr txBox="1"/>
          <p:nvPr/>
        </p:nvSpPr>
        <p:spPr>
          <a:xfrm>
            <a:off x="825306" y="295422"/>
            <a:ext cx="10963420" cy="5693866"/>
          </a:xfrm>
          <a:prstGeom prst="rect">
            <a:avLst/>
          </a:prstGeom>
          <a:noFill/>
        </p:spPr>
        <p:txBody>
          <a:bodyPr wrap="square">
            <a:spAutoFit/>
          </a:bodyPr>
          <a:lstStyle/>
          <a:p>
            <a:pPr marL="0" lvl="0" indent="0" algn="l" rtl="0">
              <a:lnSpc>
                <a:spcPct val="100000"/>
              </a:lnSpc>
              <a:spcBef>
                <a:spcPts val="0"/>
              </a:spcBef>
              <a:spcAft>
                <a:spcPts val="0"/>
              </a:spcAft>
              <a:buNone/>
            </a:pPr>
            <a:r>
              <a:rPr lang="en-US" sz="4000" b="1" i="0" u="none" dirty="0">
                <a:solidFill>
                  <a:schemeClr val="tx1"/>
                </a:solidFill>
                <a:latin typeface="Arial"/>
                <a:ea typeface="Arial"/>
                <a:cs typeface="Arial"/>
                <a:sym typeface="Arial"/>
              </a:rPr>
              <a:t>ZOOM LISTENING ST</a:t>
            </a:r>
            <a:r>
              <a:rPr lang="en-US" sz="4000" b="1" dirty="0">
                <a:solidFill>
                  <a:schemeClr val="tx1"/>
                </a:solidFill>
              </a:rPr>
              <a:t>RATEGIES</a:t>
            </a:r>
          </a:p>
          <a:p>
            <a:pPr marL="457200" lvl="0" indent="-330200" algn="l" rtl="0">
              <a:lnSpc>
                <a:spcPct val="100000"/>
              </a:lnSpc>
              <a:spcBef>
                <a:spcPts val="0"/>
              </a:spcBef>
              <a:spcAft>
                <a:spcPts val="0"/>
              </a:spcAft>
              <a:buSzPts val="1600"/>
              <a:buChar char="●"/>
            </a:pPr>
            <a:r>
              <a:rPr lang="en-US" sz="3600" b="0" i="0" u="none" dirty="0">
                <a:solidFill>
                  <a:schemeClr val="tx1"/>
                </a:solidFill>
                <a:latin typeface="Arial"/>
                <a:ea typeface="Arial"/>
                <a:cs typeface="Arial"/>
                <a:sym typeface="Arial"/>
              </a:rPr>
              <a:t>Mute yourself when you are not speaking. </a:t>
            </a:r>
            <a:endParaRPr lang="en-US" sz="3600" dirty="0">
              <a:solidFill>
                <a:schemeClr val="tx1"/>
              </a:solidFill>
            </a:endParaRPr>
          </a:p>
          <a:p>
            <a:pPr marL="457200" lvl="0" indent="-330200" algn="l" rtl="0">
              <a:lnSpc>
                <a:spcPct val="100000"/>
              </a:lnSpc>
              <a:spcBef>
                <a:spcPts val="0"/>
              </a:spcBef>
              <a:spcAft>
                <a:spcPts val="0"/>
              </a:spcAft>
              <a:buSzPts val="1600"/>
              <a:buChar char="●"/>
            </a:pPr>
            <a:r>
              <a:rPr lang="en-US" sz="3600" b="0" i="0" u="none" dirty="0">
                <a:solidFill>
                  <a:schemeClr val="tx1"/>
                </a:solidFill>
                <a:latin typeface="Arial"/>
                <a:ea typeface="Arial"/>
                <a:cs typeface="Arial"/>
                <a:sym typeface="Arial"/>
              </a:rPr>
              <a:t>Face your screen and watch the person speaking. </a:t>
            </a:r>
            <a:endParaRPr lang="en-US" sz="3600" dirty="0">
              <a:solidFill>
                <a:schemeClr val="tx1"/>
              </a:solidFill>
            </a:endParaRPr>
          </a:p>
          <a:p>
            <a:pPr marL="457200" lvl="0" indent="-330200" algn="l" rtl="0">
              <a:lnSpc>
                <a:spcPct val="100000"/>
              </a:lnSpc>
              <a:spcBef>
                <a:spcPts val="0"/>
              </a:spcBef>
              <a:spcAft>
                <a:spcPts val="0"/>
              </a:spcAft>
              <a:buSzPts val="1600"/>
              <a:buChar char="●"/>
            </a:pPr>
            <a:r>
              <a:rPr lang="en-US" sz="3600" b="0" i="0" u="none" dirty="0">
                <a:solidFill>
                  <a:schemeClr val="tx1"/>
                </a:solidFill>
                <a:latin typeface="Arial"/>
                <a:ea typeface="Arial"/>
                <a:cs typeface="Arial"/>
                <a:sym typeface="Arial"/>
              </a:rPr>
              <a:t>Be aware of your facial expressions and the feedback that you are giving silently. </a:t>
            </a:r>
            <a:endParaRPr lang="en-US" sz="3600" dirty="0">
              <a:solidFill>
                <a:schemeClr val="tx1"/>
              </a:solidFill>
            </a:endParaRPr>
          </a:p>
          <a:p>
            <a:pPr marL="457200" lvl="0" indent="-330200" algn="l" rtl="0">
              <a:lnSpc>
                <a:spcPct val="100000"/>
              </a:lnSpc>
              <a:spcBef>
                <a:spcPts val="0"/>
              </a:spcBef>
              <a:spcAft>
                <a:spcPts val="0"/>
              </a:spcAft>
              <a:buSzPts val="1600"/>
              <a:buChar char="●"/>
            </a:pPr>
            <a:r>
              <a:rPr lang="en-US" sz="3600" b="0" i="0" u="none" dirty="0">
                <a:solidFill>
                  <a:schemeClr val="tx1"/>
                </a:solidFill>
                <a:latin typeface="Arial"/>
                <a:ea typeface="Arial"/>
                <a:cs typeface="Arial"/>
                <a:sym typeface="Arial"/>
              </a:rPr>
              <a:t>Use the digital hand-raising function and be proactive about </a:t>
            </a:r>
            <a:r>
              <a:rPr lang="en-US" sz="3600" dirty="0">
                <a:solidFill>
                  <a:schemeClr val="tx1"/>
                </a:solidFill>
              </a:rPr>
              <a:t>s</a:t>
            </a:r>
            <a:r>
              <a:rPr lang="en-US" sz="3600" b="0" i="0" u="none" dirty="0">
                <a:solidFill>
                  <a:schemeClr val="tx1"/>
                </a:solidFill>
                <a:latin typeface="Arial"/>
                <a:ea typeface="Arial"/>
                <a:cs typeface="Arial"/>
                <a:sym typeface="Arial"/>
              </a:rPr>
              <a:t>peaking if you have something to say. </a:t>
            </a:r>
            <a:endParaRPr lang="en-US" sz="3600" dirty="0">
              <a:solidFill>
                <a:schemeClr val="tx1"/>
              </a:solidFill>
            </a:endParaRPr>
          </a:p>
          <a:p>
            <a:pPr marL="457200" lvl="0" indent="-330200" algn="l" rtl="0">
              <a:lnSpc>
                <a:spcPct val="100000"/>
              </a:lnSpc>
              <a:spcBef>
                <a:spcPts val="0"/>
              </a:spcBef>
              <a:spcAft>
                <a:spcPts val="0"/>
              </a:spcAft>
              <a:buSzPts val="1600"/>
              <a:buChar char="●"/>
            </a:pPr>
            <a:r>
              <a:rPr lang="en-US" sz="3600" b="0" i="0" u="none" dirty="0">
                <a:solidFill>
                  <a:schemeClr val="tx1"/>
                </a:solidFill>
                <a:latin typeface="Arial"/>
                <a:ea typeface="Arial"/>
                <a:cs typeface="Arial"/>
                <a:sym typeface="Arial"/>
              </a:rPr>
              <a:t>Sometimes we all freeze up when we are using</a:t>
            </a:r>
          </a:p>
          <a:p>
            <a:pPr marL="127000" lvl="0" algn="l" rtl="0">
              <a:lnSpc>
                <a:spcPct val="100000"/>
              </a:lnSpc>
              <a:spcBef>
                <a:spcPts val="0"/>
              </a:spcBef>
              <a:spcAft>
                <a:spcPts val="0"/>
              </a:spcAft>
              <a:buSzPts val="1600"/>
            </a:pPr>
            <a:r>
              <a:rPr lang="en-US" sz="3600" dirty="0">
                <a:solidFill>
                  <a:schemeClr val="tx1"/>
                </a:solidFill>
              </a:rPr>
              <a:t>        </a:t>
            </a:r>
            <a:r>
              <a:rPr lang="en-US" sz="3600" b="0" i="0" u="none" dirty="0">
                <a:solidFill>
                  <a:schemeClr val="tx1"/>
                </a:solidFill>
                <a:latin typeface="Arial"/>
                <a:ea typeface="Arial"/>
                <a:cs typeface="Arial"/>
                <a:sym typeface="Arial"/>
              </a:rPr>
              <a:t>digital platforms.</a:t>
            </a:r>
            <a:endParaRPr lang="en-US" sz="3600" dirty="0">
              <a:solidFill>
                <a:schemeClr val="tx1"/>
              </a:solidFill>
            </a:endParaRPr>
          </a:p>
        </p:txBody>
      </p:sp>
    </p:spTree>
    <p:extLst>
      <p:ext uri="{BB962C8B-B14F-4D97-AF65-F5344CB8AC3E}">
        <p14:creationId xmlns:p14="http://schemas.microsoft.com/office/powerpoint/2010/main" val="293555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AE9BDC-BD32-453C-8490-4814E90F00BC}"/>
              </a:ext>
            </a:extLst>
          </p:cNvPr>
          <p:cNvSpPr txBox="1"/>
          <p:nvPr/>
        </p:nvSpPr>
        <p:spPr>
          <a:xfrm>
            <a:off x="2394857" y="5555179"/>
            <a:ext cx="7402286" cy="707886"/>
          </a:xfrm>
          <a:prstGeom prst="rect">
            <a:avLst/>
          </a:prstGeom>
          <a:noFill/>
        </p:spPr>
        <p:txBody>
          <a:bodyPr wrap="square" rtlCol="0">
            <a:spAutoFit/>
          </a:bodyPr>
          <a:lstStyle/>
          <a:p>
            <a:pPr algn="ctr"/>
            <a:r>
              <a:rPr lang="en-US" sz="4000" dirty="0">
                <a:hlinkClick r:id="rId2"/>
              </a:rPr>
              <a:t>https://youtu.be/R1vskiVDwl4</a:t>
            </a:r>
            <a:endParaRPr lang="en-US" sz="4000" dirty="0"/>
          </a:p>
        </p:txBody>
      </p:sp>
      <p:pic>
        <p:nvPicPr>
          <p:cNvPr id="5" name="Picture 4" descr="Graphical user interface, website&#10;&#10;Description automatically generated">
            <a:hlinkClick r:id="rId2"/>
            <a:extLst>
              <a:ext uri="{FF2B5EF4-FFF2-40B4-BE49-F238E27FC236}">
                <a16:creationId xmlns:a16="http://schemas.microsoft.com/office/drawing/2014/main" id="{8D3E15A0-8664-4004-8D6E-2FBA5A31C970}"/>
              </a:ext>
            </a:extLst>
          </p:cNvPr>
          <p:cNvPicPr>
            <a:picLocks noChangeAspect="1"/>
          </p:cNvPicPr>
          <p:nvPr/>
        </p:nvPicPr>
        <p:blipFill>
          <a:blip r:embed="rId3"/>
          <a:stretch>
            <a:fillRect/>
          </a:stretch>
        </p:blipFill>
        <p:spPr>
          <a:xfrm>
            <a:off x="2373005" y="242510"/>
            <a:ext cx="7445990" cy="5226944"/>
          </a:xfrm>
          <a:prstGeom prst="rect">
            <a:avLst/>
          </a:prstGeom>
        </p:spPr>
      </p:pic>
    </p:spTree>
    <p:extLst>
      <p:ext uri="{BB962C8B-B14F-4D97-AF65-F5344CB8AC3E}">
        <p14:creationId xmlns:p14="http://schemas.microsoft.com/office/powerpoint/2010/main" val="246146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7CE5-4CE5-4077-B957-CAF33D931D40}"/>
              </a:ext>
            </a:extLst>
          </p:cNvPr>
          <p:cNvSpPr txBox="1"/>
          <p:nvPr/>
        </p:nvSpPr>
        <p:spPr>
          <a:xfrm>
            <a:off x="1059766" y="271532"/>
            <a:ext cx="10072468" cy="6463308"/>
          </a:xfrm>
          <a:prstGeom prst="rect">
            <a:avLst/>
          </a:prstGeom>
          <a:noFill/>
        </p:spPr>
        <p:txBody>
          <a:bodyPr wrap="square">
            <a:spAutoFit/>
          </a:bodyPr>
          <a:lstStyle/>
          <a:p>
            <a:r>
              <a:rPr lang="en-US" sz="3600" b="0" i="0" u="none" dirty="0">
                <a:solidFill>
                  <a:schemeClr val="tx1"/>
                </a:solidFill>
                <a:latin typeface="Arial"/>
                <a:ea typeface="Arial"/>
                <a:cs typeface="Arial"/>
                <a:sym typeface="Arial"/>
              </a:rPr>
              <a:t>~How did active, attentive listening affect your experience?</a:t>
            </a:r>
            <a:br>
              <a:rPr lang="en-US" sz="3600" b="0" i="0" u="none" dirty="0">
                <a:solidFill>
                  <a:schemeClr val="tx1"/>
                </a:solidFill>
                <a:latin typeface="Arial"/>
                <a:ea typeface="Arial"/>
                <a:cs typeface="Arial"/>
                <a:sym typeface="Arial"/>
              </a:rPr>
            </a:br>
            <a:br>
              <a:rPr lang="en-US" sz="2000" b="0" i="0" u="none" dirty="0">
                <a:solidFill>
                  <a:schemeClr val="tx1"/>
                </a:solidFill>
                <a:latin typeface="Arial"/>
                <a:ea typeface="Arial"/>
                <a:cs typeface="Arial"/>
                <a:sym typeface="Arial"/>
              </a:rPr>
            </a:br>
            <a:r>
              <a:rPr lang="en-US" sz="3600" b="0" i="0" u="none" dirty="0">
                <a:solidFill>
                  <a:schemeClr val="tx1"/>
                </a:solidFill>
                <a:latin typeface="Arial"/>
                <a:ea typeface="Arial"/>
                <a:cs typeface="Arial"/>
                <a:sym typeface="Arial"/>
              </a:rPr>
              <a:t>~What did you hear that you might have missed otherwise?</a:t>
            </a:r>
            <a:br>
              <a:rPr lang="en-US" sz="3600" b="0" i="0" u="none" dirty="0">
                <a:solidFill>
                  <a:schemeClr val="tx1"/>
                </a:solidFill>
                <a:latin typeface="Arial"/>
                <a:ea typeface="Arial"/>
                <a:cs typeface="Arial"/>
                <a:sym typeface="Arial"/>
              </a:rPr>
            </a:br>
            <a:br>
              <a:rPr lang="en-US" sz="2000" b="0" i="0" u="none" dirty="0">
                <a:solidFill>
                  <a:schemeClr val="tx1"/>
                </a:solidFill>
                <a:latin typeface="Arial"/>
                <a:ea typeface="Arial"/>
                <a:cs typeface="Arial"/>
                <a:sym typeface="Arial"/>
              </a:rPr>
            </a:br>
            <a:r>
              <a:rPr lang="en-US" sz="3600" b="0" i="0" u="none" dirty="0">
                <a:solidFill>
                  <a:schemeClr val="tx1"/>
                </a:solidFill>
                <a:latin typeface="Arial"/>
                <a:ea typeface="Arial"/>
                <a:cs typeface="Arial"/>
                <a:sym typeface="Arial"/>
              </a:rPr>
              <a:t>~In what ways could you incorporate attentive listening into your daily life? ~What changes might that bring about?</a:t>
            </a:r>
            <a:br>
              <a:rPr lang="en-US" sz="3600" b="0" i="0" u="none" dirty="0">
                <a:solidFill>
                  <a:schemeClr val="tx1"/>
                </a:solidFill>
                <a:latin typeface="Arial"/>
                <a:ea typeface="Arial"/>
                <a:cs typeface="Arial"/>
                <a:sym typeface="Arial"/>
              </a:rPr>
            </a:br>
            <a:br>
              <a:rPr lang="en-US" sz="2000" b="0" i="0" u="none" dirty="0">
                <a:solidFill>
                  <a:schemeClr val="tx1"/>
                </a:solidFill>
                <a:latin typeface="Arial"/>
                <a:ea typeface="Arial"/>
                <a:cs typeface="Arial"/>
                <a:sym typeface="Arial"/>
              </a:rPr>
            </a:br>
            <a:r>
              <a:rPr lang="en-US" sz="2000" b="0" i="0" u="none" dirty="0">
                <a:solidFill>
                  <a:schemeClr val="tx1"/>
                </a:solidFill>
                <a:latin typeface="Arial"/>
                <a:ea typeface="Arial"/>
                <a:cs typeface="Arial"/>
                <a:sym typeface="Arial"/>
              </a:rPr>
              <a:t>        </a:t>
            </a:r>
            <a:r>
              <a:rPr lang="en-US" sz="3600" b="0" i="0" u="none" dirty="0">
                <a:solidFill>
                  <a:schemeClr val="tx1"/>
                </a:solidFill>
                <a:latin typeface="Arial"/>
                <a:ea typeface="Arial"/>
                <a:cs typeface="Arial"/>
                <a:sym typeface="Arial"/>
              </a:rPr>
              <a:t>~What is the relationship between active</a:t>
            </a:r>
          </a:p>
          <a:p>
            <a:r>
              <a:rPr lang="en-US" sz="3600" b="0" i="0" u="none" dirty="0">
                <a:solidFill>
                  <a:schemeClr val="tx1"/>
                </a:solidFill>
                <a:latin typeface="Arial"/>
                <a:ea typeface="Arial"/>
                <a:cs typeface="Arial"/>
                <a:sym typeface="Arial"/>
              </a:rPr>
              <a:t>    listening and empathy? </a:t>
            </a:r>
            <a:br>
              <a:rPr lang="en-US" sz="1400" b="0" i="0" u="none" dirty="0">
                <a:solidFill>
                  <a:schemeClr val="dk2"/>
                </a:solidFill>
                <a:latin typeface="Arial"/>
                <a:ea typeface="Arial"/>
                <a:cs typeface="Arial"/>
                <a:sym typeface="Arial"/>
              </a:rPr>
            </a:br>
            <a:endParaRPr lang="en-US" dirty="0"/>
          </a:p>
        </p:txBody>
      </p:sp>
    </p:spTree>
    <p:extLst>
      <p:ext uri="{BB962C8B-B14F-4D97-AF65-F5344CB8AC3E}">
        <p14:creationId xmlns:p14="http://schemas.microsoft.com/office/powerpoint/2010/main" val="925881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82049413-2d3e-4083-a592-ac23f9157539" origin="userSelected">
  <element uid="ee71e43c-6952-4aa0-ba93-1c3981439a05"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MQWxleGFuZGVyPC9Vc2VyTmFtZT48RGF0ZVRpbWU+NS8xOC8yMDIxIDU6NDE6MDcgQU08L0RhdGVUaW1lPjxMYWJlbFN0cmluZz5VTlJFU1RSSUNURUQ8L0xhYmVsU3RyaW5nPjwvaXRlbT48L2xhYmVsSGlzdG9yeT4=</Value>
</WrappedLabelHistory>
</file>

<file path=customXml/itemProps1.xml><?xml version="1.0" encoding="utf-8"?>
<ds:datastoreItem xmlns:ds="http://schemas.openxmlformats.org/officeDocument/2006/customXml" ds:itemID="{09937B21-BF3E-4A62-9C39-30D7A2E832BB}">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08E2896B-A545-4E4C-87DF-23178FBD0B79}">
  <ds:schemaRefs>
    <ds:schemaRef ds:uri="http://www.w3.org/2001/XMLSchema"/>
    <ds:schemaRef ds:uri="http://www.boldonjames.com/2016/02/Classifier/internal/wrappedLabelHistory"/>
  </ds:schemaRefs>
</ds:datastoreItem>
</file>

<file path=docProps/app.xml><?xml version="1.0" encoding="utf-8"?>
<Properties xmlns="http://schemas.openxmlformats.org/officeDocument/2006/extended-properties" xmlns:vt="http://schemas.openxmlformats.org/officeDocument/2006/docPropsVTypes">
  <TotalTime>620</TotalTime>
  <Words>1022</Words>
  <Application>Microsoft Office PowerPoint</Application>
  <PresentationFormat>Widescreen</PresentationFormat>
  <Paragraphs>120</Paragraphs>
  <Slides>21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Calibri</vt:lpstr>
      <vt:lpstr>Raleway</vt:lpstr>
      <vt:lpstr>Arial</vt:lpstr>
      <vt:lpstr>Raleway Thin</vt:lpstr>
      <vt:lpstr>Calibri Light</vt:lpstr>
      <vt:lpstr>Wingdings</vt:lpstr>
      <vt:lpstr>Office Theme</vt:lpstr>
      <vt:lpstr>1_Office Theme</vt:lpstr>
      <vt:lpstr>PowerPoint Presentation</vt:lpstr>
      <vt:lpstr>Bearing Witness in the Kin-dom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Alexander</dc:creator>
  <cp:lastModifiedBy>Lynne Gilbert</cp:lastModifiedBy>
  <cp:revision>21</cp:revision>
  <dcterms:modified xsi:type="dcterms:W3CDTF">2021-07-17T09:11:25Z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49387381-611d-477a-a7a3-1c230ac270fb</vt:lpwstr>
  </property>
  <property fmtid="{D5CDD505-2E9C-101B-9397-08002B2CF9AE}" pid="3" name="bjClsUserRVM">
    <vt:lpwstr>[]</vt:lpwstr>
  </property>
  <property fmtid="{D5CDD505-2E9C-101B-9397-08002B2CF9AE}" pid="4" name="bjSaver">
    <vt:lpwstr>zbcAiTO8AoUesZKLy6qK2Ego16xETVzg</vt:lpwstr>
  </property>
  <property fmtid="{D5CDD505-2E9C-101B-9397-08002B2CF9AE}" pid="5" name="bjDocumentLabelXML">
    <vt:lpwstr>&lt;?xml version="1.0" encoding="us-ascii"?&gt;&lt;sisl xmlns:xsi="http://www.w3.org/2001/XMLSchema-instance" xmlns:xsd="http://www.w3.org/2001/XMLSchema" sislVersion="0" policy="82049413-2d3e-4083-a592-ac23f9157539" origin="userSelected" xmlns="http://www.boldonj</vt:lpwstr>
  </property>
  <property fmtid="{D5CDD505-2E9C-101B-9397-08002B2CF9AE}" pid="6" name="bjDocumentLabelXML-0">
    <vt:lpwstr>ames.com/2008/01/sie/internal/label"&gt;&lt;element uid="ee71e43c-6952-4aa0-ba93-1c3981439a05" value="" /&gt;&lt;/sisl&gt;</vt:lpwstr>
  </property>
  <property fmtid="{D5CDD505-2E9C-101B-9397-08002B2CF9AE}" pid="7" name="bjDocumentSecurityLabel">
    <vt:lpwstr>UNRESTRICTED</vt:lpwstr>
  </property>
  <property fmtid="{D5CDD505-2E9C-101B-9397-08002B2CF9AE}" pid="8" name="bjLabelHistoryID">
    <vt:lpwstr>{08E2896B-A545-4E4C-87DF-23178FBD0B79}</vt:lpwstr>
  </property>
</Properties>
</file>