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54" r:id="rId3"/>
    <p:sldMasterId id="2147483667" r:id="rId4"/>
  </p:sldMasterIdLst>
  <p:notesMasterIdLst>
    <p:notesMasterId r:id="rId28"/>
  </p:notesMasterIdLst>
  <p:handoutMasterIdLst>
    <p:handoutMasterId r:id="rId29"/>
  </p:handoutMasterIdLst>
  <p:sldIdLst>
    <p:sldId id="447" r:id="rId5"/>
    <p:sldId id="260" r:id="rId6"/>
    <p:sldId id="257" r:id="rId7"/>
    <p:sldId id="256" r:id="rId8"/>
    <p:sldId id="259" r:id="rId9"/>
    <p:sldId id="266" r:id="rId10"/>
    <p:sldId id="258" r:id="rId11"/>
    <p:sldId id="272" r:id="rId12"/>
    <p:sldId id="264" r:id="rId13"/>
    <p:sldId id="261" r:id="rId14"/>
    <p:sldId id="262" r:id="rId15"/>
    <p:sldId id="263" r:id="rId16"/>
    <p:sldId id="265" r:id="rId17"/>
    <p:sldId id="267" r:id="rId18"/>
    <p:sldId id="268" r:id="rId19"/>
    <p:sldId id="275" r:id="rId20"/>
    <p:sldId id="274" r:id="rId21"/>
    <p:sldId id="277" r:id="rId22"/>
    <p:sldId id="276" r:id="rId23"/>
    <p:sldId id="278" r:id="rId24"/>
    <p:sldId id="273" r:id="rId25"/>
    <p:sldId id="279" r:id="rId26"/>
    <p:sldId id="437"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Raleway" panose="020B0604020202020204" charset="0"/>
      <p:regular r:id="rId36"/>
      <p:bold r:id="rId37"/>
      <p:italic r:id="rId38"/>
      <p:boldItalic r:id="rId39"/>
    </p:embeddedFont>
    <p:embeddedFont>
      <p:font typeface="Raleway Thin"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3" autoAdjust="0"/>
    <p:restoredTop sz="94660"/>
  </p:normalViewPr>
  <p:slideViewPr>
    <p:cSldViewPr snapToGrid="0">
      <p:cViewPr varScale="1">
        <p:scale>
          <a:sx n="66" d="100"/>
          <a:sy n="66" d="100"/>
        </p:scale>
        <p:origin x="1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445EAE-6D5D-4C43-B4B1-3D8AF3CBF1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9C7C09-CBAF-4D54-8E8B-4BD63AA20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009CE4-6E04-496F-9543-216DBC77CA7F}" type="datetimeFigureOut">
              <a:rPr lang="en-US" smtClean="0"/>
              <a:t>7/17/2021</a:t>
            </a:fld>
            <a:endParaRPr lang="en-US"/>
          </a:p>
        </p:txBody>
      </p:sp>
      <p:sp>
        <p:nvSpPr>
          <p:cNvPr id="4" name="Footer Placeholder 3">
            <a:extLst>
              <a:ext uri="{FF2B5EF4-FFF2-40B4-BE49-F238E27FC236}">
                <a16:creationId xmlns:a16="http://schemas.microsoft.com/office/drawing/2014/main" id="{78A5D6A4-5536-4566-B746-3FE1D24CA8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931E06-B059-4750-B0E9-B8533279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44F684-BC9C-4770-8D22-BFF49AD9F983}" type="slidenum">
              <a:rPr lang="en-US" smtClean="0"/>
              <a:t>‹#›</a:t>
            </a:fld>
            <a:endParaRPr lang="en-US"/>
          </a:p>
        </p:txBody>
      </p:sp>
    </p:spTree>
    <p:extLst>
      <p:ext uri="{BB962C8B-B14F-4D97-AF65-F5344CB8AC3E}">
        <p14:creationId xmlns:p14="http://schemas.microsoft.com/office/powerpoint/2010/main" val="3482326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 name="Google Shape;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Raleway Thin"/>
              <a:buNone/>
              <a:defRPr sz="6000" b="0"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800"/>
              <a:buNone/>
              <a:defRPr sz="2800">
                <a:latin typeface="Raleway"/>
                <a:ea typeface="Raleway"/>
                <a:cs typeface="Raleway"/>
                <a:sym typeface="Raleway"/>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 name="Google Shape;1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4D190-01E4-4163-B657-587A383C3B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2CA2D4-A55F-42C4-B06F-79D5EF68D47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AB1D22-E8B6-4620-962D-7768BA52E46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782BE2-D6B7-462E-AA60-DA8EA08FE2F1}"/>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6" name="Footer Placeholder 5">
            <a:extLst>
              <a:ext uri="{FF2B5EF4-FFF2-40B4-BE49-F238E27FC236}">
                <a16:creationId xmlns:a16="http://schemas.microsoft.com/office/drawing/2014/main" id="{8E0B2FA0-60C2-40E9-B935-10D3FF56A3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363B4A7-8489-46EC-A972-FD7AA9A00629}"/>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05215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D065-9BDD-474F-ABFF-B0F8020976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26E45B-A24E-40FE-BDF3-931AA8AE91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B68FC-A5A7-43FB-B4AC-33A741F411F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4DF36E-F061-44AB-9F49-790574E6564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F9BF28-78FE-4443-B1DE-C495386079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53A936-E73D-44BD-A7F1-39EB93DE8050}"/>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8" name="Footer Placeholder 7">
            <a:extLst>
              <a:ext uri="{FF2B5EF4-FFF2-40B4-BE49-F238E27FC236}">
                <a16:creationId xmlns:a16="http://schemas.microsoft.com/office/drawing/2014/main" id="{847CF743-297A-4270-9EA0-51C475EC78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75B40E2-46EE-4B8D-8ED3-C23CDD2F68B4}"/>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067570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DD2-7249-4B3F-8703-B5C9D74B00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08AC39C-4A44-4D69-93F3-8CCCBB1459B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4" name="Footer Placeholder 3">
            <a:extLst>
              <a:ext uri="{FF2B5EF4-FFF2-40B4-BE49-F238E27FC236}">
                <a16:creationId xmlns:a16="http://schemas.microsoft.com/office/drawing/2014/main" id="{05541112-78E8-4BD8-B7CC-CFB10FED72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D216AD-B2C1-4BCF-A4D1-2D0553860ED0}"/>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741245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96A421-E3B6-41D7-A135-70E5B2B501F4}"/>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3" name="Footer Placeholder 2">
            <a:extLst>
              <a:ext uri="{FF2B5EF4-FFF2-40B4-BE49-F238E27FC236}">
                <a16:creationId xmlns:a16="http://schemas.microsoft.com/office/drawing/2014/main" id="{3C30DF73-35B8-42A2-824C-E718D4A2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948AE68-392B-4FD1-BCCD-BB4632E212BB}"/>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
        <p:nvSpPr>
          <p:cNvPr id="5" name="Rectangle 4">
            <a:extLst>
              <a:ext uri="{FF2B5EF4-FFF2-40B4-BE49-F238E27FC236}">
                <a16:creationId xmlns:a16="http://schemas.microsoft.com/office/drawing/2014/main" id="{7937C871-31DE-4187-B679-64C80F9BEBC1}"/>
              </a:ext>
            </a:extLst>
          </p:cNvPr>
          <p:cNvSpPr/>
          <p:nvPr userDrawn="1"/>
        </p:nvSpPr>
        <p:spPr>
          <a:xfrm>
            <a:off x="0" y="0"/>
            <a:ext cx="12192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079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7787C-9054-4CC2-A1F9-6309EC55FAE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409A28-8033-4692-9CE1-E2BCA0928C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D77D35-1D15-45FD-8D6D-F0E2B1F0F3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528F40-9CF6-40A0-A7C8-8C561DCBC84C}"/>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6" name="Footer Placeholder 5">
            <a:extLst>
              <a:ext uri="{FF2B5EF4-FFF2-40B4-BE49-F238E27FC236}">
                <a16:creationId xmlns:a16="http://schemas.microsoft.com/office/drawing/2014/main" id="{21A11F4F-BB03-4706-8398-D0AFFF393E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3C7717-1C13-4C7D-BE61-5ABC759C8D6F}"/>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388313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71AF5-1D25-47E3-8725-A4DADAE401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115152-F295-4170-96B1-2C46B84BE76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175823-5EFE-4EA2-87BB-327725E2022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B9763A-333A-406C-8CAA-DAE5E06CE7A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6" name="Footer Placeholder 5">
            <a:extLst>
              <a:ext uri="{FF2B5EF4-FFF2-40B4-BE49-F238E27FC236}">
                <a16:creationId xmlns:a16="http://schemas.microsoft.com/office/drawing/2014/main" id="{EEF8640B-9286-4358-A128-3357743DAD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8520B7-5C09-4D36-B60B-4520B5AB3E65}"/>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59903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E25E-54A3-42DD-9428-724620E6D4C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03F0DC-D12E-49AF-A5EE-18F638D416A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31FD1-BEFC-4278-AA5F-84FEBA08DA81}"/>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5" name="Footer Placeholder 4">
            <a:extLst>
              <a:ext uri="{FF2B5EF4-FFF2-40B4-BE49-F238E27FC236}">
                <a16:creationId xmlns:a16="http://schemas.microsoft.com/office/drawing/2014/main" id="{D6C4B09F-D7E8-4037-9922-AA91EB9D1D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141830C-654E-4FA8-8E5D-934E29658543}"/>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2234427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5E47C4-5129-41D6-B0C9-5AE3B8E68B6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4E50E6-0360-4A17-B474-395FE6A15D3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FF40A-68ED-47FB-BFD5-28310D5CD73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5" name="Footer Placeholder 4">
            <a:extLst>
              <a:ext uri="{FF2B5EF4-FFF2-40B4-BE49-F238E27FC236}">
                <a16:creationId xmlns:a16="http://schemas.microsoft.com/office/drawing/2014/main" id="{0F143DF2-DAB2-4B57-937C-795AAB7258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323484-50DF-4129-82C6-63D325F20848}"/>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3151848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838200" y="1825625"/>
            <a:ext cx="10515600" cy="3364213"/>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Font typeface="Arial"/>
              <a:buChar char="•"/>
              <a:defRPr sz="3600">
                <a:latin typeface="Raleway"/>
                <a:ea typeface="Raleway"/>
                <a:cs typeface="Raleway"/>
                <a:sym typeface="Raleway"/>
              </a:defRPr>
            </a:lvl1pPr>
            <a:lvl2pPr marL="914400" lvl="1" indent="-431800" algn="l">
              <a:lnSpc>
                <a:spcPct val="90000"/>
              </a:lnSpc>
              <a:spcBef>
                <a:spcPts val="500"/>
              </a:spcBef>
              <a:spcAft>
                <a:spcPts val="0"/>
              </a:spcAft>
              <a:buClr>
                <a:schemeClr val="dk1"/>
              </a:buClr>
              <a:buSzPts val="3200"/>
              <a:buFont typeface="Arial"/>
              <a:buChar char="•"/>
              <a:defRPr sz="3200">
                <a:latin typeface="Raleway"/>
                <a:ea typeface="Raleway"/>
                <a:cs typeface="Raleway"/>
                <a:sym typeface="Raleway"/>
              </a:defRPr>
            </a:lvl2pPr>
            <a:lvl3pPr marL="1371600" lvl="2" indent="-406400" algn="l">
              <a:lnSpc>
                <a:spcPct val="90000"/>
              </a:lnSpc>
              <a:spcBef>
                <a:spcPts val="500"/>
              </a:spcBef>
              <a:spcAft>
                <a:spcPts val="0"/>
              </a:spcAft>
              <a:buClr>
                <a:schemeClr val="dk1"/>
              </a:buClr>
              <a:buSzPts val="2800"/>
              <a:buFont typeface="Arial"/>
              <a:buChar char="•"/>
              <a:defRPr sz="2800">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65126"/>
            <a:ext cx="10515600" cy="10559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838200" y="1643449"/>
            <a:ext cx="5181600" cy="354638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Raleway"/>
                <a:ea typeface="Raleway"/>
                <a:cs typeface="Raleway"/>
                <a:sym typeface="Raleway"/>
              </a:defRPr>
            </a:lvl1pPr>
            <a:lvl2pPr marL="914400" lvl="1" indent="-406400" algn="l">
              <a:lnSpc>
                <a:spcPct val="90000"/>
              </a:lnSpc>
              <a:spcBef>
                <a:spcPts val="500"/>
              </a:spcBef>
              <a:spcAft>
                <a:spcPts val="0"/>
              </a:spcAft>
              <a:buClr>
                <a:schemeClr val="dk1"/>
              </a:buClr>
              <a:buSzPts val="2800"/>
              <a:buChar char="•"/>
              <a:defRPr sz="28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Char char="•"/>
              <a:defRPr sz="2400">
                <a:latin typeface="Raleway"/>
                <a:ea typeface="Raleway"/>
                <a:cs typeface="Raleway"/>
                <a:sym typeface="Raleway"/>
              </a:defRPr>
            </a:lvl3pPr>
            <a:lvl4pPr marL="1828800" lvl="3"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4pPr>
            <a:lvl5pPr marL="2286000" lvl="4"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
          <p:cNvSpPr txBox="1">
            <a:spLocks noGrp="1"/>
          </p:cNvSpPr>
          <p:nvPr>
            <p:ph type="body" idx="2"/>
          </p:nvPr>
        </p:nvSpPr>
        <p:spPr>
          <a:xfrm>
            <a:off x="6172200" y="1643449"/>
            <a:ext cx="5181600" cy="354638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Raleway"/>
                <a:ea typeface="Raleway"/>
                <a:cs typeface="Raleway"/>
                <a:sym typeface="Raleway"/>
              </a:defRPr>
            </a:lvl1pPr>
            <a:lvl2pPr marL="914400" lvl="1" indent="-406400" algn="l">
              <a:lnSpc>
                <a:spcPct val="90000"/>
              </a:lnSpc>
              <a:spcBef>
                <a:spcPts val="500"/>
              </a:spcBef>
              <a:spcAft>
                <a:spcPts val="0"/>
              </a:spcAft>
              <a:buClr>
                <a:schemeClr val="dk1"/>
              </a:buClr>
              <a:buSzPts val="2800"/>
              <a:buChar char="•"/>
              <a:defRPr sz="28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Char char="•"/>
              <a:defRPr sz="2400">
                <a:latin typeface="Raleway"/>
                <a:ea typeface="Raleway"/>
                <a:cs typeface="Raleway"/>
                <a:sym typeface="Raleway"/>
              </a:defRPr>
            </a:lvl3pPr>
            <a:lvl4pPr marL="1828800" lvl="3"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4pPr>
            <a:lvl5pPr marL="2286000" lvl="4" indent="-355600" algn="l">
              <a:lnSpc>
                <a:spcPct val="90000"/>
              </a:lnSpc>
              <a:spcBef>
                <a:spcPts val="500"/>
              </a:spcBef>
              <a:spcAft>
                <a:spcPts val="0"/>
              </a:spcAft>
              <a:buClr>
                <a:schemeClr val="dk1"/>
              </a:buClr>
              <a:buSzPts val="2000"/>
              <a:buChar char="•"/>
              <a:defRPr sz="20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839788" y="365125"/>
            <a:ext cx="10515600" cy="10435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Raleway Thin"/>
              <a:buNone/>
              <a:defRPr b="1" i="0">
                <a:latin typeface="Raleway Thin"/>
                <a:ea typeface="Raleway Thin"/>
                <a:cs typeface="Raleway Thin"/>
                <a:sym typeface="Raleway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839788" y="154556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i="0">
                <a:latin typeface="Raleway Thin"/>
                <a:ea typeface="Raleway Thin"/>
                <a:cs typeface="Raleway Thin"/>
                <a:sym typeface="Raleway Thi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6"/>
          <p:cNvSpPr txBox="1">
            <a:spLocks noGrp="1"/>
          </p:cNvSpPr>
          <p:nvPr>
            <p:ph type="body" idx="2"/>
          </p:nvPr>
        </p:nvSpPr>
        <p:spPr>
          <a:xfrm>
            <a:off x="839788" y="2369472"/>
            <a:ext cx="5157787" cy="2807365"/>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a:latin typeface="Raleway"/>
                <a:ea typeface="Raleway"/>
                <a:cs typeface="Raleway"/>
                <a:sym typeface="Raleway"/>
              </a:defRPr>
            </a:lvl1pPr>
            <a:lvl2pPr marL="914400" lvl="1" indent="-431800" algn="l">
              <a:lnSpc>
                <a:spcPct val="90000"/>
              </a:lnSpc>
              <a:spcBef>
                <a:spcPts val="500"/>
              </a:spcBef>
              <a:spcAft>
                <a:spcPts val="0"/>
              </a:spcAft>
              <a:buClr>
                <a:schemeClr val="dk1"/>
              </a:buClr>
              <a:buSzPts val="3200"/>
              <a:buChar char="•"/>
              <a:defRPr>
                <a:latin typeface="Raleway"/>
                <a:ea typeface="Raleway"/>
                <a:cs typeface="Raleway"/>
                <a:sym typeface="Raleway"/>
              </a:defRPr>
            </a:lvl2pPr>
            <a:lvl3pPr marL="1371600" lvl="2" indent="-406400" algn="l">
              <a:lnSpc>
                <a:spcPct val="90000"/>
              </a:lnSpc>
              <a:spcBef>
                <a:spcPts val="500"/>
              </a:spcBef>
              <a:spcAft>
                <a:spcPts val="0"/>
              </a:spcAft>
              <a:buClr>
                <a:schemeClr val="dk1"/>
              </a:buClr>
              <a:buSzPts val="2800"/>
              <a:buChar char="•"/>
              <a:defRPr>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Char char="•"/>
              <a:defRPr>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Char char="•"/>
              <a:defRPr>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3"/>
          </p:nvPr>
        </p:nvSpPr>
        <p:spPr>
          <a:xfrm>
            <a:off x="6172200" y="154556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i="0">
                <a:latin typeface="Raleway Thin"/>
                <a:ea typeface="Raleway Thin"/>
                <a:cs typeface="Raleway Thin"/>
                <a:sym typeface="Raleway Thin"/>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6"/>
          <p:cNvSpPr txBox="1">
            <a:spLocks noGrp="1"/>
          </p:cNvSpPr>
          <p:nvPr>
            <p:ph type="body" idx="4"/>
          </p:nvPr>
        </p:nvSpPr>
        <p:spPr>
          <a:xfrm>
            <a:off x="6172200" y="2369472"/>
            <a:ext cx="5183188" cy="2807365"/>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dk1"/>
              </a:buClr>
              <a:buSzPts val="3600"/>
              <a:buChar char="•"/>
              <a:defRPr>
                <a:latin typeface="Raleway"/>
                <a:ea typeface="Raleway"/>
                <a:cs typeface="Raleway"/>
                <a:sym typeface="Raleway"/>
              </a:defRPr>
            </a:lvl1pPr>
            <a:lvl2pPr marL="914400" lvl="1" indent="-431800" algn="l">
              <a:lnSpc>
                <a:spcPct val="90000"/>
              </a:lnSpc>
              <a:spcBef>
                <a:spcPts val="500"/>
              </a:spcBef>
              <a:spcAft>
                <a:spcPts val="0"/>
              </a:spcAft>
              <a:buClr>
                <a:schemeClr val="dk1"/>
              </a:buClr>
              <a:buSzPts val="3200"/>
              <a:buChar char="•"/>
              <a:defRPr>
                <a:latin typeface="Raleway"/>
                <a:ea typeface="Raleway"/>
                <a:cs typeface="Raleway"/>
                <a:sym typeface="Raleway"/>
              </a:defRPr>
            </a:lvl2pPr>
            <a:lvl3pPr marL="1371600" lvl="2" indent="-406400" algn="l">
              <a:lnSpc>
                <a:spcPct val="90000"/>
              </a:lnSpc>
              <a:spcBef>
                <a:spcPts val="500"/>
              </a:spcBef>
              <a:spcAft>
                <a:spcPts val="0"/>
              </a:spcAft>
              <a:buClr>
                <a:schemeClr val="dk1"/>
              </a:buClr>
              <a:buSzPts val="2800"/>
              <a:buChar char="•"/>
              <a:defRPr>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Char char="•"/>
              <a:defRPr>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Char char="•"/>
              <a:defRPr>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40F5-9F00-4C3D-B2F1-1C58BF8E08B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2584DF-6666-4F73-B9A0-7EDE629D90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5A9B6F-E4B4-4608-995E-FA6CB40C3EA0}"/>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5" name="Footer Placeholder 4">
            <a:extLst>
              <a:ext uri="{FF2B5EF4-FFF2-40B4-BE49-F238E27FC236}">
                <a16:creationId xmlns:a16="http://schemas.microsoft.com/office/drawing/2014/main" id="{455FF2BF-9171-4778-BD85-CBE9A4B6D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6430E-67B0-49CC-B280-D3BEFDB567BD}"/>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286318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3D109-9C9F-4C66-A1FD-8931826B08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A065C49-1BA4-4EFB-ABF4-A138A138022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9F287-6D48-49B1-B3CF-3AA3D9611552}"/>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5" name="Footer Placeholder 4">
            <a:extLst>
              <a:ext uri="{FF2B5EF4-FFF2-40B4-BE49-F238E27FC236}">
                <a16:creationId xmlns:a16="http://schemas.microsoft.com/office/drawing/2014/main" id="{502683D7-D1C6-48C5-80E8-EF92A331D0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83D606-88F2-4636-9E96-F08DB5119C56}"/>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118720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A79B-78C0-4CA1-A057-DF076EF53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D7EA96-F709-48F5-868E-103235A388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C37F90-22B8-4A67-A26E-8A90FE8B24A9}"/>
              </a:ext>
            </a:extLst>
          </p:cNvPr>
          <p:cNvSpPr>
            <a:spLocks noGrp="1"/>
          </p:cNvSpPr>
          <p:nvPr>
            <p:ph type="dt" sz="half" idx="10"/>
          </p:nvPr>
        </p:nvSpPr>
        <p:spPr>
          <a:xfrm>
            <a:off x="838200" y="6356350"/>
            <a:ext cx="2743200" cy="365125"/>
          </a:xfrm>
          <a:prstGeom prst="rect">
            <a:avLst/>
          </a:prstGeom>
        </p:spPr>
        <p:txBody>
          <a:bodyPr/>
          <a:lstStyle/>
          <a:p>
            <a:fld id="{8C58926A-CCA3-4DE6-9FC6-41820E338296}" type="datetimeFigureOut">
              <a:rPr lang="en-US" smtClean="0"/>
              <a:t>7/17/2021</a:t>
            </a:fld>
            <a:endParaRPr lang="en-US"/>
          </a:p>
        </p:txBody>
      </p:sp>
      <p:sp>
        <p:nvSpPr>
          <p:cNvPr id="5" name="Footer Placeholder 4">
            <a:extLst>
              <a:ext uri="{FF2B5EF4-FFF2-40B4-BE49-F238E27FC236}">
                <a16:creationId xmlns:a16="http://schemas.microsoft.com/office/drawing/2014/main" id="{6EA42164-D328-46B0-B3E3-1A8934AC39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23FEAB-3AB6-4073-8FA2-4F829841EFDF}"/>
              </a:ext>
            </a:extLst>
          </p:cNvPr>
          <p:cNvSpPr>
            <a:spLocks noGrp="1"/>
          </p:cNvSpPr>
          <p:nvPr>
            <p:ph type="sldNum" sz="quarter" idx="12"/>
          </p:nvPr>
        </p:nvSpPr>
        <p:spPr>
          <a:xfrm>
            <a:off x="8610600" y="6356350"/>
            <a:ext cx="2743200" cy="365125"/>
          </a:xfrm>
          <a:prstGeom prst="rect">
            <a:avLst/>
          </a:prstGeom>
        </p:spPr>
        <p:txBody>
          <a:bodyPr/>
          <a:lstStyle/>
          <a:p>
            <a:fld id="{8964952E-0EE1-464F-ACD4-2DBE9DAEFAAA}" type="slidenum">
              <a:rPr lang="en-US" smtClean="0"/>
              <a:t>‹#›</a:t>
            </a:fld>
            <a:endParaRPr lang="en-US"/>
          </a:p>
        </p:txBody>
      </p:sp>
    </p:spTree>
    <p:extLst>
      <p:ext uri="{BB962C8B-B14F-4D97-AF65-F5344CB8AC3E}">
        <p14:creationId xmlns:p14="http://schemas.microsoft.com/office/powerpoint/2010/main" val="18592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aleway Thin"/>
              <a:buNone/>
              <a:defRPr sz="4400" b="1" i="0" u="none" strike="noStrike" cap="none">
                <a:solidFill>
                  <a:schemeClr val="dk1"/>
                </a:solidFill>
                <a:latin typeface="Raleway Thin"/>
                <a:ea typeface="Raleway Thin"/>
                <a:cs typeface="Raleway Thin"/>
                <a:sym typeface="Raleway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3364213"/>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aleway"/>
                <a:ea typeface="Raleway"/>
                <a:cs typeface="Raleway"/>
                <a:sym typeface="Raleway"/>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Raleway"/>
                <a:ea typeface="Raleway"/>
                <a:cs typeface="Raleway"/>
                <a:sym typeface="Raleway"/>
              </a:defRPr>
            </a:lvl2pPr>
            <a:lvl3pPr marL="1371600" marR="0" lvl="2"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Raleway"/>
                <a:ea typeface="Raleway"/>
                <a:cs typeface="Raleway"/>
                <a:sym typeface="Raleway"/>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aleway"/>
                <a:ea typeface="Raleway"/>
                <a:cs typeface="Raleway"/>
                <a:sym typeface="Ralewa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Text&#10;&#10;Description automatically generated">
            <a:extLst>
              <a:ext uri="{FF2B5EF4-FFF2-40B4-BE49-F238E27FC236}">
                <a16:creationId xmlns:a16="http://schemas.microsoft.com/office/drawing/2014/main" id="{25E26028-BC6A-40CE-A9B5-33D23CCF65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7474" y="5950009"/>
            <a:ext cx="1324677" cy="721949"/>
          </a:xfrm>
          <a:prstGeom prst="rect">
            <a:avLst/>
          </a:prstGeom>
        </p:spPr>
      </p:pic>
      <p:sp>
        <p:nvSpPr>
          <p:cNvPr id="12" name="Rectangle 11">
            <a:extLst>
              <a:ext uri="{FF2B5EF4-FFF2-40B4-BE49-F238E27FC236}">
                <a16:creationId xmlns:a16="http://schemas.microsoft.com/office/drawing/2014/main" id="{E66C073D-D308-42EB-96DD-6308FBA546A0}"/>
              </a:ext>
            </a:extLst>
          </p:cNvPr>
          <p:cNvSpPr/>
          <p:nvPr userDrawn="1"/>
        </p:nvSpPr>
        <p:spPr>
          <a:xfrm>
            <a:off x="0" y="0"/>
            <a:ext cx="12191999" cy="6857999"/>
          </a:xfrm>
          <a:prstGeom prst="rect">
            <a:avLst/>
          </a:prstGeom>
          <a:noFill/>
          <a:ln w="76200">
            <a:solidFill>
              <a:srgbClr val="2DA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9F8402-7DAE-4176-9F99-687D810B0E91}"/>
              </a:ext>
            </a:extLst>
          </p:cNvPr>
          <p:cNvPicPr>
            <a:picLocks noChangeAspect="1"/>
          </p:cNvPicPr>
          <p:nvPr userDrawn="1"/>
        </p:nvPicPr>
        <p:blipFill>
          <a:blip r:embed="rId14"/>
          <a:stretch>
            <a:fillRect/>
          </a:stretch>
        </p:blipFill>
        <p:spPr>
          <a:xfrm>
            <a:off x="11158064" y="5950009"/>
            <a:ext cx="901665" cy="901665"/>
          </a:xfrm>
          <a:prstGeom prst="rect">
            <a:avLst/>
          </a:prstGeom>
        </p:spPr>
      </p:pic>
    </p:spTree>
    <p:extLst>
      <p:ext uri="{BB962C8B-B14F-4D97-AF65-F5344CB8AC3E}">
        <p14:creationId xmlns:p14="http://schemas.microsoft.com/office/powerpoint/2010/main" val="27753946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3" name="Freeform: Shape 7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 name="Subtitle 2">
            <a:extLst>
              <a:ext uri="{FF2B5EF4-FFF2-40B4-BE49-F238E27FC236}">
                <a16:creationId xmlns:a16="http://schemas.microsoft.com/office/drawing/2014/main" id="{70E87A29-8932-417F-BA2E-8D73728710AF}"/>
              </a:ext>
            </a:extLst>
          </p:cNvPr>
          <p:cNvSpPr>
            <a:spLocks noGrp="1"/>
          </p:cNvSpPr>
          <p:nvPr>
            <p:ph type="subTitle" idx="1"/>
          </p:nvPr>
        </p:nvSpPr>
        <p:spPr>
          <a:xfrm>
            <a:off x="671100" y="2813847"/>
            <a:ext cx="6336185" cy="690306"/>
          </a:xfrm>
        </p:spPr>
        <p:txBody>
          <a:bodyPr>
            <a:noAutofit/>
          </a:bodyPr>
          <a:lstStyle/>
          <a:p>
            <a:pPr algn="l"/>
            <a:r>
              <a:rPr lang="en-US" sz="3600" b="1" dirty="0">
                <a:solidFill>
                  <a:srgbClr val="DB473D"/>
                </a:solidFill>
                <a:effectLst>
                  <a:outerShdw blurRad="38100" dist="38100" dir="2700000" algn="tl">
                    <a:srgbClr val="000000">
                      <a:alpha val="43137"/>
                    </a:srgbClr>
                  </a:outerShdw>
                </a:effectLst>
              </a:rPr>
              <a:t>Bearing Witness in the Kin-</a:t>
            </a:r>
            <a:r>
              <a:rPr lang="en-US" sz="3600" b="1" dirty="0" err="1">
                <a:solidFill>
                  <a:srgbClr val="DB473D"/>
                </a:solidFill>
                <a:effectLst>
                  <a:outerShdw blurRad="38100" dist="38100" dir="2700000" algn="tl">
                    <a:srgbClr val="000000">
                      <a:alpha val="43137"/>
                    </a:srgbClr>
                  </a:outerShdw>
                </a:effectLst>
              </a:rPr>
              <a:t>dom</a:t>
            </a:r>
            <a:endParaRPr lang="en-US" sz="3600" b="1" dirty="0">
              <a:solidFill>
                <a:srgbClr val="DB473D"/>
              </a:solidFill>
              <a:effectLst>
                <a:outerShdw blurRad="38100" dist="38100" dir="2700000" algn="tl">
                  <a:srgbClr val="000000">
                    <a:alpha val="43137"/>
                  </a:srgbClr>
                </a:outerShdw>
              </a:effectLst>
            </a:endParaRPr>
          </a:p>
        </p:txBody>
      </p:sp>
      <p:pic>
        <p:nvPicPr>
          <p:cNvPr id="7" name="Picture 6" descr="Text&#10;&#10;Description automatically generated">
            <a:extLst>
              <a:ext uri="{FF2B5EF4-FFF2-40B4-BE49-F238E27FC236}">
                <a16:creationId xmlns:a16="http://schemas.microsoft.com/office/drawing/2014/main" id="{C3477A46-953C-42DB-B066-DDCD87CF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88" y="604793"/>
            <a:ext cx="2230253" cy="1215488"/>
          </a:xfrm>
          <a:prstGeom prst="rect">
            <a:avLst/>
          </a:prstGeom>
        </p:spPr>
      </p:pic>
      <p:sp>
        <p:nvSpPr>
          <p:cNvPr id="27" name="Subtitle 2">
            <a:extLst>
              <a:ext uri="{FF2B5EF4-FFF2-40B4-BE49-F238E27FC236}">
                <a16:creationId xmlns:a16="http://schemas.microsoft.com/office/drawing/2014/main" id="{2FF56586-5AD3-4DEB-9156-6C27033EA4D3}"/>
              </a:ext>
            </a:extLst>
          </p:cNvPr>
          <p:cNvSpPr txBox="1">
            <a:spLocks/>
          </p:cNvSpPr>
          <p:nvPr/>
        </p:nvSpPr>
        <p:spPr>
          <a:xfrm>
            <a:off x="671100" y="1994798"/>
            <a:ext cx="4620584" cy="600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United Methodist Women</a:t>
            </a:r>
            <a:b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b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Western North Carolina Conference</a:t>
            </a:r>
          </a:p>
        </p:txBody>
      </p:sp>
      <p:sp>
        <p:nvSpPr>
          <p:cNvPr id="8" name="Rectangle 7">
            <a:extLst>
              <a:ext uri="{FF2B5EF4-FFF2-40B4-BE49-F238E27FC236}">
                <a16:creationId xmlns:a16="http://schemas.microsoft.com/office/drawing/2014/main" id="{FAA5E188-0049-43E0-BBF1-E7A2C2CF10FF}"/>
              </a:ext>
            </a:extLst>
          </p:cNvPr>
          <p:cNvSpPr/>
          <p:nvPr/>
        </p:nvSpPr>
        <p:spPr>
          <a:xfrm>
            <a:off x="0" y="0"/>
            <a:ext cx="12192000" cy="6858000"/>
          </a:xfrm>
          <a:prstGeom prst="rect">
            <a:avLst/>
          </a:prstGeom>
          <a:noFill/>
          <a:ln w="76200">
            <a:solidFill>
              <a:srgbClr val="DB47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descr="A picture containing diagram&#10;&#10;Description automatically generated">
            <a:extLst>
              <a:ext uri="{FF2B5EF4-FFF2-40B4-BE49-F238E27FC236}">
                <a16:creationId xmlns:a16="http://schemas.microsoft.com/office/drawing/2014/main" id="{6EC3EF87-7823-479F-B0ED-F94228452A2E}"/>
              </a:ext>
            </a:extLst>
          </p:cNvPr>
          <p:cNvPicPr>
            <a:picLocks noChangeAspect="1"/>
          </p:cNvPicPr>
          <p:nvPr/>
        </p:nvPicPr>
        <p:blipFill>
          <a:blip r:embed="rId3"/>
          <a:stretch>
            <a:fillRect/>
          </a:stretch>
        </p:blipFill>
        <p:spPr>
          <a:xfrm>
            <a:off x="6788688" y="841287"/>
            <a:ext cx="5163606" cy="5163606"/>
          </a:xfrm>
          <a:prstGeom prst="rect">
            <a:avLst/>
          </a:prstGeom>
        </p:spPr>
      </p:pic>
      <p:sp>
        <p:nvSpPr>
          <p:cNvPr id="10" name="Subtitle 2">
            <a:extLst>
              <a:ext uri="{FF2B5EF4-FFF2-40B4-BE49-F238E27FC236}">
                <a16:creationId xmlns:a16="http://schemas.microsoft.com/office/drawing/2014/main" id="{54E0CB5F-7B52-47E7-A433-BE94FB7F9599}"/>
              </a:ext>
            </a:extLst>
          </p:cNvPr>
          <p:cNvSpPr txBox="1">
            <a:spLocks/>
          </p:cNvSpPr>
          <p:nvPr/>
        </p:nvSpPr>
        <p:spPr>
          <a:xfrm>
            <a:off x="692688" y="4278745"/>
            <a:ext cx="5403312" cy="211282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Schedule: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highlight>
                  <a:srgbClr val="00FF00"/>
                </a:highlight>
                <a:uLnTx/>
                <a:uFillTx/>
                <a:latin typeface="Calibri" panose="020F0502020204030204"/>
                <a:ea typeface="+mn-ea"/>
                <a:cs typeface="+mn-cs"/>
                <a:sym typeface="Arial"/>
              </a:rPr>
              <a:t>Thursday, July 15th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Friday, July 16th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Saturday, July 17th – 10:00am to 1:00pm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Sunday, July 18th – 3:00pm to 5:00pm</a:t>
            </a:r>
          </a:p>
        </p:txBody>
      </p:sp>
      <p:sp>
        <p:nvSpPr>
          <p:cNvPr id="13" name="Subtitle 2">
            <a:extLst>
              <a:ext uri="{FF2B5EF4-FFF2-40B4-BE49-F238E27FC236}">
                <a16:creationId xmlns:a16="http://schemas.microsoft.com/office/drawing/2014/main" id="{E29D4265-A331-4FEA-927E-468FB5B13A87}"/>
              </a:ext>
            </a:extLst>
          </p:cNvPr>
          <p:cNvSpPr txBox="1">
            <a:spLocks/>
          </p:cNvSpPr>
          <p:nvPr/>
        </p:nvSpPr>
        <p:spPr>
          <a:xfrm>
            <a:off x="668052" y="3423090"/>
            <a:ext cx="4620584" cy="5300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Study Leader:  Rev. Amy Coles</a:t>
            </a:r>
          </a:p>
        </p:txBody>
      </p:sp>
      <p:sp>
        <p:nvSpPr>
          <p:cNvPr id="2" name="Rectangle 1">
            <a:extLst>
              <a:ext uri="{FF2B5EF4-FFF2-40B4-BE49-F238E27FC236}">
                <a16:creationId xmlns:a16="http://schemas.microsoft.com/office/drawing/2014/main" id="{6F635157-8883-4EA3-8887-563B1DB7434B}"/>
              </a:ext>
            </a:extLst>
          </p:cNvPr>
          <p:cNvSpPr/>
          <p:nvPr/>
        </p:nvSpPr>
        <p:spPr>
          <a:xfrm>
            <a:off x="2922941" y="209386"/>
            <a:ext cx="6396550" cy="488461"/>
          </a:xfrm>
          <a:prstGeom prst="rect">
            <a:avLst/>
          </a:prstGeom>
          <a:solidFill>
            <a:srgbClr val="CEBF4C"/>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1" name="Subtitle 2">
            <a:extLst>
              <a:ext uri="{FF2B5EF4-FFF2-40B4-BE49-F238E27FC236}">
                <a16:creationId xmlns:a16="http://schemas.microsoft.com/office/drawing/2014/main" id="{0B6DFA2F-A88E-41D5-8C0B-D4C192D1AF90}"/>
              </a:ext>
            </a:extLst>
          </p:cNvPr>
          <p:cNvSpPr txBox="1">
            <a:spLocks/>
          </p:cNvSpPr>
          <p:nvPr/>
        </p:nvSpPr>
        <p:spPr>
          <a:xfrm>
            <a:off x="3417414" y="284054"/>
            <a:ext cx="5431022" cy="44561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This session is being recorded.</a:t>
            </a:r>
          </a:p>
        </p:txBody>
      </p:sp>
    </p:spTree>
    <p:extLst>
      <p:ext uri="{BB962C8B-B14F-4D97-AF65-F5344CB8AC3E}">
        <p14:creationId xmlns:p14="http://schemas.microsoft.com/office/powerpoint/2010/main" val="425907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5FAB26-A57F-4FF8-9A21-C36EE2426A48}"/>
              </a:ext>
            </a:extLst>
          </p:cNvPr>
          <p:cNvSpPr txBox="1"/>
          <p:nvPr/>
        </p:nvSpPr>
        <p:spPr>
          <a:xfrm>
            <a:off x="249382" y="249382"/>
            <a:ext cx="11637818" cy="5306261"/>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3200" b="1" dirty="0">
                <a:solidFill>
                  <a:schemeClr val="dk1"/>
                </a:solidFill>
              </a:rPr>
              <a:t>God’s Grace and Activity</a:t>
            </a:r>
            <a:r>
              <a:rPr lang="en-US" sz="3200" dirty="0">
                <a:solidFill>
                  <a:schemeClr val="dk1"/>
                </a:solidFill>
              </a:rPr>
              <a:t> (</a:t>
            </a:r>
            <a:r>
              <a:rPr lang="en-US" sz="3200" i="1" dirty="0">
                <a:solidFill>
                  <a:schemeClr val="dk1"/>
                </a:solidFill>
              </a:rPr>
              <a:t>God’s initiative and empowering</a:t>
            </a:r>
            <a:r>
              <a:rPr lang="en-US" sz="3200" dirty="0">
                <a:solidFill>
                  <a:schemeClr val="dk1"/>
                </a:solidFill>
              </a:rPr>
              <a:t>)--</a:t>
            </a:r>
          </a:p>
          <a:p>
            <a:pPr marL="0" lvl="0" indent="0" algn="l" rtl="0">
              <a:lnSpc>
                <a:spcPct val="115000"/>
              </a:lnSpc>
              <a:spcBef>
                <a:spcPts val="0"/>
              </a:spcBef>
              <a:spcAft>
                <a:spcPts val="0"/>
              </a:spcAft>
              <a:buClr>
                <a:schemeClr val="dk1"/>
              </a:buClr>
              <a:buSzPts val="1100"/>
              <a:buFont typeface="Arial"/>
              <a:buNone/>
            </a:pPr>
            <a:r>
              <a:rPr lang="en-US" sz="3200" b="1" dirty="0">
                <a:solidFill>
                  <a:schemeClr val="dk1"/>
                </a:solidFill>
              </a:rPr>
              <a:t>Prevenient Grace and Bestowed Worth</a:t>
            </a:r>
          </a:p>
          <a:p>
            <a:pPr marL="0" lvl="0" indent="0" algn="l" rtl="0">
              <a:lnSpc>
                <a:spcPct val="115000"/>
              </a:lnSpc>
              <a:spcBef>
                <a:spcPts val="0"/>
              </a:spcBef>
              <a:spcAft>
                <a:spcPts val="0"/>
              </a:spcAft>
              <a:buClr>
                <a:schemeClr val="dk1"/>
              </a:buClr>
              <a:buSzPts val="1100"/>
              <a:buFont typeface="Arial"/>
              <a:buNone/>
            </a:pPr>
            <a:endParaRPr lang="en-US" sz="5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US" sz="2800" dirty="0">
                <a:solidFill>
                  <a:schemeClr val="dk1"/>
                </a:solidFill>
              </a:rPr>
              <a:t>The moral witness begins with Wesleyan beliefs in prevenient grace, which is the power and presence of the Holy Spirit acting in our lives before we are even aware of God. </a:t>
            </a:r>
          </a:p>
          <a:p>
            <a:pPr marL="95250" lvl="0" algn="l" rtl="0">
              <a:lnSpc>
                <a:spcPct val="115000"/>
              </a:lnSpc>
              <a:spcBef>
                <a:spcPts val="0"/>
              </a:spcBef>
              <a:spcAft>
                <a:spcPts val="0"/>
              </a:spcAft>
              <a:buClr>
                <a:schemeClr val="dk1"/>
              </a:buClr>
              <a:buSzPts val="2100"/>
            </a:pPr>
            <a:endParaRPr lang="en-US" sz="16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US" sz="2800" dirty="0">
                <a:solidFill>
                  <a:schemeClr val="dk1"/>
                </a:solidFill>
              </a:rPr>
              <a:t>God’s love for us bestows worth, we are important because God loves us and each one of us bears the image of the divine. </a:t>
            </a:r>
          </a:p>
          <a:p>
            <a:pPr marL="457200" lvl="0" indent="-361950" algn="l" rtl="0">
              <a:lnSpc>
                <a:spcPct val="115000"/>
              </a:lnSpc>
              <a:spcBef>
                <a:spcPts val="0"/>
              </a:spcBef>
              <a:spcAft>
                <a:spcPts val="0"/>
              </a:spcAft>
              <a:buClr>
                <a:schemeClr val="dk1"/>
              </a:buClr>
              <a:buSzPts val="2100"/>
              <a:buChar char="●"/>
            </a:pPr>
            <a:endParaRPr lang="en-US" sz="1600" dirty="0">
              <a:solidFill>
                <a:schemeClr val="dk1"/>
              </a:solidFill>
            </a:endParaRPr>
          </a:p>
          <a:p>
            <a:pPr marL="457200" lvl="0" indent="-361950" algn="l" rtl="0">
              <a:lnSpc>
                <a:spcPct val="115000"/>
              </a:lnSpc>
              <a:spcBef>
                <a:spcPts val="0"/>
              </a:spcBef>
              <a:spcAft>
                <a:spcPts val="0"/>
              </a:spcAft>
              <a:buClr>
                <a:schemeClr val="dk1"/>
              </a:buClr>
              <a:buSzPts val="2100"/>
              <a:buChar char="●"/>
            </a:pPr>
            <a:r>
              <a:rPr lang="en-US" sz="2800" dirty="0">
                <a:solidFill>
                  <a:schemeClr val="dk1"/>
                </a:solidFill>
              </a:rPr>
              <a:t>After the fall, Jesus renewed our relationship with God and restored </a:t>
            </a:r>
          </a:p>
          <a:p>
            <a:pPr marL="95250" lvl="0" algn="l" rtl="0">
              <a:lnSpc>
                <a:spcPct val="115000"/>
              </a:lnSpc>
              <a:spcBef>
                <a:spcPts val="0"/>
              </a:spcBef>
              <a:spcAft>
                <a:spcPts val="0"/>
              </a:spcAft>
              <a:buClr>
                <a:schemeClr val="dk1"/>
              </a:buClr>
              <a:buSzPts val="2100"/>
            </a:pPr>
            <a:r>
              <a:rPr lang="en-US" sz="2800" dirty="0">
                <a:solidFill>
                  <a:schemeClr val="dk1"/>
                </a:solidFill>
              </a:rPr>
              <a:t>               the image of God in us.</a:t>
            </a:r>
            <a:endParaRPr lang="en-US" sz="2800" dirty="0"/>
          </a:p>
        </p:txBody>
      </p:sp>
    </p:spTree>
    <p:extLst>
      <p:ext uri="{BB962C8B-B14F-4D97-AF65-F5344CB8AC3E}">
        <p14:creationId xmlns:p14="http://schemas.microsoft.com/office/powerpoint/2010/main" val="61992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2A59A6-EB37-4FE1-9632-60F845828C51}"/>
              </a:ext>
            </a:extLst>
          </p:cNvPr>
          <p:cNvSpPr txBox="1"/>
          <p:nvPr/>
        </p:nvSpPr>
        <p:spPr>
          <a:xfrm>
            <a:off x="394854" y="235528"/>
            <a:ext cx="11402291" cy="4928593"/>
          </a:xfrm>
          <a:prstGeom prst="rect">
            <a:avLst/>
          </a:prstGeom>
          <a:noFill/>
        </p:spPr>
        <p:txBody>
          <a:bodyPr wrap="square">
            <a:spAutoFit/>
          </a:bodyPr>
          <a:lstStyle/>
          <a:p>
            <a:pPr marL="0" lvl="0" indent="0" algn="l" rtl="0">
              <a:lnSpc>
                <a:spcPct val="115000"/>
              </a:lnSpc>
              <a:spcBef>
                <a:spcPts val="0"/>
              </a:spcBef>
              <a:spcAft>
                <a:spcPts val="0"/>
              </a:spcAft>
              <a:buNone/>
            </a:pPr>
            <a:r>
              <a:rPr lang="en-US" sz="3200" b="1" dirty="0">
                <a:solidFill>
                  <a:schemeClr val="dk1"/>
                </a:solidFill>
              </a:rPr>
              <a:t>Our Moral Activity </a:t>
            </a:r>
            <a:r>
              <a:rPr lang="en-US" sz="3200" dirty="0">
                <a:solidFill>
                  <a:schemeClr val="dk1"/>
                </a:solidFill>
              </a:rPr>
              <a:t>(</a:t>
            </a:r>
            <a:r>
              <a:rPr lang="en-US" sz="3200" i="1" dirty="0">
                <a:solidFill>
                  <a:schemeClr val="dk1"/>
                </a:solidFill>
              </a:rPr>
              <a:t>Light bulb moment</a:t>
            </a:r>
            <a:r>
              <a:rPr lang="en-US" sz="3200" dirty="0">
                <a:solidFill>
                  <a:schemeClr val="dk1"/>
                </a:solidFill>
              </a:rPr>
              <a:t>)--</a:t>
            </a:r>
            <a:r>
              <a:rPr lang="en-US" sz="3200" b="1" dirty="0">
                <a:solidFill>
                  <a:schemeClr val="dk1"/>
                </a:solidFill>
              </a:rPr>
              <a:t>Recognition</a:t>
            </a:r>
          </a:p>
          <a:p>
            <a:pPr marL="0" lvl="0" indent="0" algn="l" rtl="0">
              <a:lnSpc>
                <a:spcPct val="115000"/>
              </a:lnSpc>
              <a:spcBef>
                <a:spcPts val="0"/>
              </a:spcBef>
              <a:spcAft>
                <a:spcPts val="0"/>
              </a:spcAft>
              <a:buNone/>
            </a:pPr>
            <a:endParaRPr lang="en-US" sz="3200" b="1" dirty="0">
              <a:solidFill>
                <a:schemeClr val="dk1"/>
              </a:solidFill>
            </a:endParaRPr>
          </a:p>
          <a:p>
            <a:pPr marL="457200" lvl="0" indent="-374650" algn="l" rtl="0">
              <a:lnSpc>
                <a:spcPct val="115000"/>
              </a:lnSpc>
              <a:spcBef>
                <a:spcPts val="0"/>
              </a:spcBef>
              <a:spcAft>
                <a:spcPts val="0"/>
              </a:spcAft>
              <a:buClr>
                <a:schemeClr val="dk1"/>
              </a:buClr>
              <a:buSzPts val="2300"/>
              <a:buChar char="●"/>
            </a:pPr>
            <a:r>
              <a:rPr lang="en-US" sz="3200" dirty="0">
                <a:solidFill>
                  <a:schemeClr val="dk1"/>
                </a:solidFill>
              </a:rPr>
              <a:t>Begins with the recognition that God loves all humankind. We recognize each person’s fundamental identity—all people are important because they are created by God and loved by Jesus. </a:t>
            </a:r>
          </a:p>
          <a:p>
            <a:pPr marL="457200" lvl="0" indent="-374650" algn="l" rtl="0">
              <a:lnSpc>
                <a:spcPct val="115000"/>
              </a:lnSpc>
              <a:spcBef>
                <a:spcPts val="0"/>
              </a:spcBef>
              <a:spcAft>
                <a:spcPts val="0"/>
              </a:spcAft>
              <a:buClr>
                <a:schemeClr val="dk1"/>
              </a:buClr>
              <a:buSzPts val="2300"/>
              <a:buChar char="●"/>
            </a:pPr>
            <a:endParaRPr lang="en-US" sz="2000" dirty="0">
              <a:solidFill>
                <a:schemeClr val="dk1"/>
              </a:solidFill>
            </a:endParaRPr>
          </a:p>
          <a:p>
            <a:pPr marL="457200" lvl="0" indent="-374650" algn="l" rtl="0">
              <a:lnSpc>
                <a:spcPct val="115000"/>
              </a:lnSpc>
              <a:spcBef>
                <a:spcPts val="0"/>
              </a:spcBef>
              <a:spcAft>
                <a:spcPts val="0"/>
              </a:spcAft>
              <a:buClr>
                <a:schemeClr val="dk1"/>
              </a:buClr>
              <a:buSzPts val="2300"/>
              <a:buChar char="●"/>
            </a:pPr>
            <a:r>
              <a:rPr lang="en-US" sz="3200" dirty="0">
                <a:solidFill>
                  <a:schemeClr val="dk1"/>
                </a:solidFill>
              </a:rPr>
              <a:t>When we see the image of God in each other, we recognize that we are all equal.</a:t>
            </a:r>
            <a:endParaRPr lang="en-US" sz="3200" dirty="0"/>
          </a:p>
        </p:txBody>
      </p:sp>
    </p:spTree>
    <p:extLst>
      <p:ext uri="{BB962C8B-B14F-4D97-AF65-F5344CB8AC3E}">
        <p14:creationId xmlns:p14="http://schemas.microsoft.com/office/powerpoint/2010/main" val="3993100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D38CB2-8E05-49D2-989E-08A4572AE2D2}"/>
              </a:ext>
            </a:extLst>
          </p:cNvPr>
          <p:cNvSpPr txBox="1"/>
          <p:nvPr/>
        </p:nvSpPr>
        <p:spPr>
          <a:xfrm>
            <a:off x="1918854" y="1707983"/>
            <a:ext cx="8354291" cy="3442033"/>
          </a:xfrm>
          <a:prstGeom prst="rect">
            <a:avLst/>
          </a:prstGeom>
          <a:noFill/>
        </p:spPr>
        <p:txBody>
          <a:bodyPr wrap="square">
            <a:spAutoFit/>
          </a:bodyPr>
          <a:lstStyle/>
          <a:p>
            <a:pPr marL="0" lvl="0" indent="0" algn="l" rtl="0">
              <a:lnSpc>
                <a:spcPct val="115000"/>
              </a:lnSpc>
              <a:spcBef>
                <a:spcPts val="0"/>
              </a:spcBef>
              <a:spcAft>
                <a:spcPts val="0"/>
              </a:spcAft>
              <a:buNone/>
            </a:pPr>
            <a:r>
              <a:rPr lang="en-US" sz="3200" b="1" dirty="0">
                <a:solidFill>
                  <a:schemeClr val="dk1"/>
                </a:solidFill>
              </a:rPr>
              <a:t>Relational Context </a:t>
            </a:r>
            <a:r>
              <a:rPr lang="en-US" sz="3200" dirty="0">
                <a:solidFill>
                  <a:schemeClr val="dk1"/>
                </a:solidFill>
              </a:rPr>
              <a:t>(</a:t>
            </a:r>
            <a:r>
              <a:rPr lang="en-US" sz="3200" i="1" dirty="0">
                <a:solidFill>
                  <a:schemeClr val="dk1"/>
                </a:solidFill>
              </a:rPr>
              <a:t>how we relate with one another</a:t>
            </a:r>
            <a:r>
              <a:rPr lang="en-US" sz="3200" dirty="0">
                <a:solidFill>
                  <a:schemeClr val="dk1"/>
                </a:solidFill>
              </a:rPr>
              <a:t>)—</a:t>
            </a:r>
            <a:r>
              <a:rPr lang="en-US" sz="3200" b="1" dirty="0">
                <a:solidFill>
                  <a:schemeClr val="dk1"/>
                </a:solidFill>
              </a:rPr>
              <a:t>Dignity</a:t>
            </a:r>
          </a:p>
          <a:p>
            <a:pPr marL="0" lvl="0" indent="0" algn="l" rtl="0">
              <a:lnSpc>
                <a:spcPct val="115000"/>
              </a:lnSpc>
              <a:spcBef>
                <a:spcPts val="0"/>
              </a:spcBef>
              <a:spcAft>
                <a:spcPts val="0"/>
              </a:spcAft>
              <a:buClr>
                <a:schemeClr val="dk1"/>
              </a:buClr>
              <a:buSzPts val="1100"/>
              <a:buFont typeface="Arial"/>
              <a:buNone/>
            </a:pPr>
            <a:endParaRPr lang="en-US" sz="32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dirty="0">
                <a:solidFill>
                  <a:schemeClr val="dk1"/>
                </a:solidFill>
              </a:rPr>
              <a:t>The way we relate, speak up, give witness, take a stand in the face of disagreements and uncertainty.</a:t>
            </a:r>
            <a:endParaRPr lang="en-US" sz="3200" dirty="0"/>
          </a:p>
        </p:txBody>
      </p:sp>
    </p:spTree>
    <p:extLst>
      <p:ext uri="{BB962C8B-B14F-4D97-AF65-F5344CB8AC3E}">
        <p14:creationId xmlns:p14="http://schemas.microsoft.com/office/powerpoint/2010/main" val="1960038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CD600E-5D06-438C-BD99-3B113AF272C7}"/>
              </a:ext>
            </a:extLst>
          </p:cNvPr>
          <p:cNvSpPr txBox="1"/>
          <p:nvPr/>
        </p:nvSpPr>
        <p:spPr>
          <a:xfrm>
            <a:off x="2355273" y="1141675"/>
            <a:ext cx="7481454" cy="4574650"/>
          </a:xfrm>
          <a:prstGeom prst="rect">
            <a:avLst/>
          </a:prstGeom>
          <a:noFill/>
        </p:spPr>
        <p:txBody>
          <a:bodyPr wrap="square">
            <a:spAutoFit/>
          </a:bodyPr>
          <a:lstStyle/>
          <a:p>
            <a:pPr marL="0" lvl="0" indent="0" algn="l" rtl="0">
              <a:lnSpc>
                <a:spcPct val="115000"/>
              </a:lnSpc>
              <a:spcBef>
                <a:spcPts val="0"/>
              </a:spcBef>
              <a:spcAft>
                <a:spcPts val="0"/>
              </a:spcAft>
              <a:buNone/>
            </a:pPr>
            <a:r>
              <a:rPr lang="en-US" sz="3200" b="1" dirty="0">
                <a:solidFill>
                  <a:schemeClr val="dk1"/>
                </a:solidFill>
              </a:rPr>
              <a:t>Moral Emphasis</a:t>
            </a:r>
            <a:r>
              <a:rPr lang="en-US" sz="3200" dirty="0">
                <a:solidFill>
                  <a:schemeClr val="dk1"/>
                </a:solidFill>
              </a:rPr>
              <a:t> (</a:t>
            </a:r>
            <a:r>
              <a:rPr lang="en-US" sz="3200" i="1" dirty="0">
                <a:solidFill>
                  <a:schemeClr val="dk1"/>
                </a:solidFill>
              </a:rPr>
              <a:t>our response</a:t>
            </a:r>
            <a:r>
              <a:rPr lang="en-US" sz="3200" dirty="0">
                <a:solidFill>
                  <a:schemeClr val="dk1"/>
                </a:solidFill>
              </a:rPr>
              <a:t>)--</a:t>
            </a:r>
            <a:r>
              <a:rPr lang="en-US" sz="3200" b="1" dirty="0">
                <a:solidFill>
                  <a:schemeClr val="dk1"/>
                </a:solidFill>
              </a:rPr>
              <a:t>Equality and Human Rights</a:t>
            </a:r>
          </a:p>
          <a:p>
            <a:pPr marL="0" lvl="0" indent="0" algn="l" rtl="0">
              <a:lnSpc>
                <a:spcPct val="115000"/>
              </a:lnSpc>
              <a:spcBef>
                <a:spcPts val="0"/>
              </a:spcBef>
              <a:spcAft>
                <a:spcPts val="0"/>
              </a:spcAft>
              <a:buClr>
                <a:schemeClr val="dk1"/>
              </a:buClr>
              <a:buSzPts val="1100"/>
              <a:buFont typeface="Arial"/>
              <a:buNone/>
            </a:pPr>
            <a:endParaRPr lang="en-US" sz="3200" b="1"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dirty="0">
                <a:solidFill>
                  <a:schemeClr val="dk1"/>
                </a:solidFill>
              </a:rPr>
              <a:t>God’s love is the basis for making a commitment to human rights/ justice through ethical discernment and discovering the will of God—advocating for the future that God intends for us.</a:t>
            </a:r>
            <a:endParaRPr lang="en-US" sz="3200" dirty="0"/>
          </a:p>
        </p:txBody>
      </p:sp>
    </p:spTree>
    <p:extLst>
      <p:ext uri="{BB962C8B-B14F-4D97-AF65-F5344CB8AC3E}">
        <p14:creationId xmlns:p14="http://schemas.microsoft.com/office/powerpoint/2010/main" val="61920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90BB5F-310D-4F12-A9B5-8DC025E9F514}"/>
              </a:ext>
            </a:extLst>
          </p:cNvPr>
          <p:cNvSpPr txBox="1"/>
          <p:nvPr/>
        </p:nvSpPr>
        <p:spPr>
          <a:xfrm>
            <a:off x="671945" y="498764"/>
            <a:ext cx="10848109" cy="4524315"/>
          </a:xfrm>
          <a:prstGeom prst="rect">
            <a:avLst/>
          </a:prstGeom>
          <a:noFill/>
        </p:spPr>
        <p:txBody>
          <a:bodyPr wrap="square">
            <a:spAutoFit/>
          </a:bodyPr>
          <a:lstStyle/>
          <a:p>
            <a:pPr marL="0" lvl="0" indent="0" algn="l" rtl="0">
              <a:lnSpc>
                <a:spcPct val="100000"/>
              </a:lnSpc>
              <a:spcBef>
                <a:spcPts val="0"/>
              </a:spcBef>
              <a:spcAft>
                <a:spcPts val="0"/>
              </a:spcAft>
              <a:buClr>
                <a:schemeClr val="dk1"/>
              </a:buClr>
              <a:buSzPts val="1100"/>
              <a:buFont typeface="Arial"/>
              <a:buNone/>
            </a:pPr>
            <a:r>
              <a:rPr lang="en-US" sz="3200" b="1" dirty="0"/>
              <a:t>Etiquette</a:t>
            </a:r>
            <a:r>
              <a:rPr lang="en-US" sz="3200" dirty="0"/>
              <a:t> is how things are normally done here. Etiquette is highly contextual and culturally dependent. </a:t>
            </a:r>
          </a:p>
          <a:p>
            <a:pPr marL="0" lvl="0" indent="0" algn="l" rtl="0">
              <a:lnSpc>
                <a:spcPct val="100000"/>
              </a:lnSpc>
              <a:spcBef>
                <a:spcPts val="0"/>
              </a:spcBef>
              <a:spcAft>
                <a:spcPts val="0"/>
              </a:spcAft>
              <a:buClr>
                <a:schemeClr val="dk1"/>
              </a:buClr>
              <a:buSzPts val="1100"/>
              <a:buFont typeface="Arial"/>
              <a:buNone/>
            </a:pPr>
            <a:endParaRPr lang="en-US" sz="3200" dirty="0"/>
          </a:p>
          <a:p>
            <a:pPr marL="0" lvl="0" indent="0" algn="l" rtl="0">
              <a:lnSpc>
                <a:spcPct val="100000"/>
              </a:lnSpc>
              <a:spcBef>
                <a:spcPts val="0"/>
              </a:spcBef>
              <a:spcAft>
                <a:spcPts val="0"/>
              </a:spcAft>
              <a:buClr>
                <a:schemeClr val="dk1"/>
              </a:buClr>
              <a:buSzPts val="1100"/>
              <a:buFont typeface="Arial"/>
              <a:buNone/>
            </a:pPr>
            <a:r>
              <a:rPr lang="en-US" sz="3200" b="1" dirty="0"/>
              <a:t>Morals</a:t>
            </a:r>
            <a:r>
              <a:rPr lang="en-US" sz="3200" dirty="0"/>
              <a:t> are statements or rules about right and wrong behavior. Morals are often asserted with no reason given. </a:t>
            </a:r>
          </a:p>
          <a:p>
            <a:pPr marL="0" lvl="0" indent="0" algn="l" rtl="0">
              <a:lnSpc>
                <a:spcPct val="100000"/>
              </a:lnSpc>
              <a:spcBef>
                <a:spcPts val="0"/>
              </a:spcBef>
              <a:spcAft>
                <a:spcPts val="0"/>
              </a:spcAft>
              <a:buClr>
                <a:schemeClr val="dk1"/>
              </a:buClr>
              <a:buSzPts val="1100"/>
              <a:buFont typeface="Arial"/>
              <a:buNone/>
            </a:pPr>
            <a:endParaRPr lang="en-US" sz="3200" dirty="0"/>
          </a:p>
          <a:p>
            <a:pPr marL="0" lvl="0" indent="0" algn="l" rtl="0">
              <a:lnSpc>
                <a:spcPct val="100000"/>
              </a:lnSpc>
              <a:spcBef>
                <a:spcPts val="0"/>
              </a:spcBef>
              <a:spcAft>
                <a:spcPts val="0"/>
              </a:spcAft>
              <a:buClr>
                <a:schemeClr val="dk1"/>
              </a:buClr>
              <a:buSzPts val="1100"/>
              <a:buFont typeface="Arial"/>
              <a:buNone/>
            </a:pPr>
            <a:r>
              <a:rPr lang="en-US" sz="3200" b="1" dirty="0"/>
              <a:t>Ethics</a:t>
            </a:r>
            <a:r>
              <a:rPr lang="en-US" sz="3200" dirty="0"/>
              <a:t> is thoughtful deliberation of what is right or wrong, good or bad. Ethics requires reasons and intentional discernment. </a:t>
            </a:r>
          </a:p>
        </p:txBody>
      </p:sp>
    </p:spTree>
    <p:extLst>
      <p:ext uri="{BB962C8B-B14F-4D97-AF65-F5344CB8AC3E}">
        <p14:creationId xmlns:p14="http://schemas.microsoft.com/office/powerpoint/2010/main" val="319312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9426D2-8CDF-4CEC-82F1-3765DC8FF05F}"/>
              </a:ext>
            </a:extLst>
          </p:cNvPr>
          <p:cNvSpPr txBox="1"/>
          <p:nvPr/>
        </p:nvSpPr>
        <p:spPr>
          <a:xfrm>
            <a:off x="2535382" y="2875002"/>
            <a:ext cx="7121236" cy="1107996"/>
          </a:xfrm>
          <a:prstGeom prst="rect">
            <a:avLst/>
          </a:prstGeom>
          <a:noFill/>
        </p:spPr>
        <p:txBody>
          <a:bodyPr wrap="square" rtlCol="0">
            <a:spAutoFit/>
          </a:bodyPr>
          <a:lstStyle/>
          <a:p>
            <a:pPr algn="ctr"/>
            <a:r>
              <a:rPr lang="en-US" sz="6600" dirty="0"/>
              <a:t>Do not steal.</a:t>
            </a:r>
          </a:p>
        </p:txBody>
      </p:sp>
    </p:spTree>
    <p:extLst>
      <p:ext uri="{BB962C8B-B14F-4D97-AF65-F5344CB8AC3E}">
        <p14:creationId xmlns:p14="http://schemas.microsoft.com/office/powerpoint/2010/main" val="800241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9426D2-8CDF-4CEC-82F1-3765DC8FF05F}"/>
              </a:ext>
            </a:extLst>
          </p:cNvPr>
          <p:cNvSpPr txBox="1"/>
          <p:nvPr/>
        </p:nvSpPr>
        <p:spPr>
          <a:xfrm>
            <a:off x="1503218" y="2367171"/>
            <a:ext cx="9185563" cy="2123658"/>
          </a:xfrm>
          <a:prstGeom prst="rect">
            <a:avLst/>
          </a:prstGeom>
          <a:noFill/>
        </p:spPr>
        <p:txBody>
          <a:bodyPr wrap="square" rtlCol="0">
            <a:spAutoFit/>
          </a:bodyPr>
          <a:lstStyle/>
          <a:p>
            <a:r>
              <a:rPr lang="en-US" sz="6600" dirty="0"/>
              <a:t>Do not murmur during a wedding.</a:t>
            </a:r>
          </a:p>
        </p:txBody>
      </p:sp>
    </p:spTree>
    <p:extLst>
      <p:ext uri="{BB962C8B-B14F-4D97-AF65-F5344CB8AC3E}">
        <p14:creationId xmlns:p14="http://schemas.microsoft.com/office/powerpoint/2010/main" val="325170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9426D2-8CDF-4CEC-82F1-3765DC8FF05F}"/>
              </a:ext>
            </a:extLst>
          </p:cNvPr>
          <p:cNvSpPr txBox="1"/>
          <p:nvPr/>
        </p:nvSpPr>
        <p:spPr>
          <a:xfrm>
            <a:off x="1946563" y="1859339"/>
            <a:ext cx="8298873" cy="3139321"/>
          </a:xfrm>
          <a:prstGeom prst="rect">
            <a:avLst/>
          </a:prstGeom>
          <a:noFill/>
        </p:spPr>
        <p:txBody>
          <a:bodyPr wrap="square" rtlCol="0">
            <a:spAutoFit/>
          </a:bodyPr>
          <a:lstStyle/>
          <a:p>
            <a:r>
              <a:rPr lang="en-US" sz="6600" dirty="0"/>
              <a:t>Say “thank you” when someone gives you a gift.</a:t>
            </a:r>
          </a:p>
        </p:txBody>
      </p:sp>
    </p:spTree>
    <p:extLst>
      <p:ext uri="{BB962C8B-B14F-4D97-AF65-F5344CB8AC3E}">
        <p14:creationId xmlns:p14="http://schemas.microsoft.com/office/powerpoint/2010/main" val="1268889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9426D2-8CDF-4CEC-82F1-3765DC8FF05F}"/>
              </a:ext>
            </a:extLst>
          </p:cNvPr>
          <p:cNvSpPr txBox="1"/>
          <p:nvPr/>
        </p:nvSpPr>
        <p:spPr>
          <a:xfrm>
            <a:off x="1946563" y="843677"/>
            <a:ext cx="8298873" cy="5170646"/>
          </a:xfrm>
          <a:prstGeom prst="rect">
            <a:avLst/>
          </a:prstGeom>
          <a:noFill/>
        </p:spPr>
        <p:txBody>
          <a:bodyPr wrap="square" rtlCol="0">
            <a:spAutoFit/>
          </a:bodyPr>
          <a:lstStyle/>
          <a:p>
            <a:r>
              <a:rPr lang="en-US" sz="6600" dirty="0"/>
              <a:t>If children are unable to consent to sex, then sex with underage people is rape.</a:t>
            </a:r>
          </a:p>
        </p:txBody>
      </p:sp>
    </p:spTree>
    <p:extLst>
      <p:ext uri="{BB962C8B-B14F-4D97-AF65-F5344CB8AC3E}">
        <p14:creationId xmlns:p14="http://schemas.microsoft.com/office/powerpoint/2010/main" val="369781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9426D2-8CDF-4CEC-82F1-3765DC8FF05F}"/>
              </a:ext>
            </a:extLst>
          </p:cNvPr>
          <p:cNvSpPr txBox="1"/>
          <p:nvPr/>
        </p:nvSpPr>
        <p:spPr>
          <a:xfrm>
            <a:off x="1513609" y="2875002"/>
            <a:ext cx="9164781" cy="1107996"/>
          </a:xfrm>
          <a:prstGeom prst="rect">
            <a:avLst/>
          </a:prstGeom>
          <a:noFill/>
        </p:spPr>
        <p:txBody>
          <a:bodyPr wrap="square" rtlCol="0">
            <a:spAutoFit/>
          </a:bodyPr>
          <a:lstStyle/>
          <a:p>
            <a:r>
              <a:rPr lang="en-US" sz="6600" dirty="0"/>
              <a:t>Sneeze into your elbow.</a:t>
            </a:r>
          </a:p>
        </p:txBody>
      </p:sp>
    </p:spTree>
    <p:extLst>
      <p:ext uri="{BB962C8B-B14F-4D97-AF65-F5344CB8AC3E}">
        <p14:creationId xmlns:p14="http://schemas.microsoft.com/office/powerpoint/2010/main" val="88137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nk to purchase opens in a new window.">
            <a:extLst>
              <a:ext uri="{FF2B5EF4-FFF2-40B4-BE49-F238E27FC236}">
                <a16:creationId xmlns:a16="http://schemas.microsoft.com/office/drawing/2014/main" id="{8C813456-7A4F-4A0B-93A8-61229F5D4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745" y="257417"/>
            <a:ext cx="4904509" cy="634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58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9426D2-8CDF-4CEC-82F1-3765DC8FF05F}"/>
              </a:ext>
            </a:extLst>
          </p:cNvPr>
          <p:cNvSpPr txBox="1"/>
          <p:nvPr/>
        </p:nvSpPr>
        <p:spPr>
          <a:xfrm>
            <a:off x="1946563" y="1351508"/>
            <a:ext cx="8298873" cy="4154984"/>
          </a:xfrm>
          <a:prstGeom prst="rect">
            <a:avLst/>
          </a:prstGeom>
          <a:noFill/>
        </p:spPr>
        <p:txBody>
          <a:bodyPr wrap="square" rtlCol="0">
            <a:spAutoFit/>
          </a:bodyPr>
          <a:lstStyle/>
          <a:p>
            <a:r>
              <a:rPr lang="en-US" sz="6600" dirty="0"/>
              <a:t>Limit your consumption of reality television and video games.</a:t>
            </a:r>
          </a:p>
        </p:txBody>
      </p:sp>
    </p:spTree>
    <p:extLst>
      <p:ext uri="{BB962C8B-B14F-4D97-AF65-F5344CB8AC3E}">
        <p14:creationId xmlns:p14="http://schemas.microsoft.com/office/powerpoint/2010/main" val="2425636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BE745D-A4C5-4902-ABB9-0F7917347D8B}"/>
              </a:ext>
            </a:extLst>
          </p:cNvPr>
          <p:cNvSpPr txBox="1"/>
          <p:nvPr/>
        </p:nvSpPr>
        <p:spPr>
          <a:xfrm>
            <a:off x="1427018" y="1859339"/>
            <a:ext cx="9337964" cy="3139321"/>
          </a:xfrm>
          <a:prstGeom prst="rect">
            <a:avLst/>
          </a:prstGeom>
          <a:noFill/>
        </p:spPr>
        <p:txBody>
          <a:bodyPr wrap="square" rtlCol="0">
            <a:spAutoFit/>
          </a:bodyPr>
          <a:lstStyle/>
          <a:p>
            <a:r>
              <a:rPr lang="en-US" sz="6600" dirty="0"/>
              <a:t>If physical violence is wrong and ineffective, then spanking is wrong.</a:t>
            </a:r>
          </a:p>
        </p:txBody>
      </p:sp>
    </p:spTree>
    <p:extLst>
      <p:ext uri="{BB962C8B-B14F-4D97-AF65-F5344CB8AC3E}">
        <p14:creationId xmlns:p14="http://schemas.microsoft.com/office/powerpoint/2010/main" val="3279492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2F79C4-C4D2-43C2-B0C5-C48B73A16ADC}"/>
              </a:ext>
            </a:extLst>
          </p:cNvPr>
          <p:cNvSpPr txBox="1"/>
          <p:nvPr/>
        </p:nvSpPr>
        <p:spPr>
          <a:xfrm>
            <a:off x="484909" y="166255"/>
            <a:ext cx="11222182" cy="5216813"/>
          </a:xfrm>
          <a:prstGeom prst="rect">
            <a:avLst/>
          </a:prstGeom>
          <a:noFill/>
        </p:spPr>
        <p:txBody>
          <a:bodyPr wrap="square">
            <a:spAutoFit/>
          </a:bodyPr>
          <a:lstStyle/>
          <a:p>
            <a:pPr marL="0" lvl="0" indent="0" algn="l" rtl="0">
              <a:lnSpc>
                <a:spcPct val="100000"/>
              </a:lnSpc>
              <a:spcBef>
                <a:spcPts val="0"/>
              </a:spcBef>
              <a:spcAft>
                <a:spcPts val="0"/>
              </a:spcAft>
              <a:buClr>
                <a:schemeClr val="dk2"/>
              </a:buClr>
              <a:buSzPts val="2400"/>
              <a:buFont typeface="Arial"/>
              <a:buNone/>
            </a:pPr>
            <a:r>
              <a:rPr lang="en-US" sz="4000" b="1" i="0" u="none" dirty="0">
                <a:solidFill>
                  <a:schemeClr val="tx1"/>
                </a:solidFill>
                <a:latin typeface="Arial"/>
                <a:ea typeface="Arial"/>
                <a:cs typeface="Arial"/>
                <a:sym typeface="Arial"/>
              </a:rPr>
              <a:t>JOURNALING PROMPTS</a:t>
            </a:r>
          </a:p>
          <a:p>
            <a:pPr marL="0" lvl="0" indent="0" algn="l" rtl="0">
              <a:lnSpc>
                <a:spcPct val="100000"/>
              </a:lnSpc>
              <a:spcBef>
                <a:spcPts val="0"/>
              </a:spcBef>
              <a:spcAft>
                <a:spcPts val="0"/>
              </a:spcAft>
              <a:buClr>
                <a:schemeClr val="dk2"/>
              </a:buClr>
              <a:buSzPts val="2400"/>
              <a:buFont typeface="Arial"/>
              <a:buNone/>
            </a:pPr>
            <a:br>
              <a:rPr lang="en-US" sz="1500" b="0" i="0" u="none" dirty="0">
                <a:solidFill>
                  <a:schemeClr val="tx1"/>
                </a:solidFill>
                <a:latin typeface="Arial"/>
                <a:ea typeface="Arial"/>
                <a:cs typeface="Arial"/>
                <a:sym typeface="Arial"/>
              </a:rPr>
            </a:br>
            <a:r>
              <a:rPr lang="en-US" sz="3800" b="0" i="0" u="none" dirty="0">
                <a:solidFill>
                  <a:schemeClr val="tx1"/>
                </a:solidFill>
                <a:latin typeface="Arial"/>
                <a:ea typeface="Arial"/>
                <a:cs typeface="Arial"/>
                <a:sym typeface="Arial"/>
              </a:rPr>
              <a:t>What is a way that your faith community forms your moral witness?</a:t>
            </a:r>
            <a:br>
              <a:rPr lang="en-US" sz="4000" b="0" i="0" u="none" dirty="0">
                <a:solidFill>
                  <a:schemeClr val="tx1"/>
                </a:solidFill>
                <a:latin typeface="Arial"/>
                <a:ea typeface="Arial"/>
                <a:cs typeface="Arial"/>
                <a:sym typeface="Arial"/>
              </a:rPr>
            </a:br>
            <a:br>
              <a:rPr lang="en-US" sz="2500" b="0" i="0" u="none" dirty="0">
                <a:solidFill>
                  <a:schemeClr val="tx1"/>
                </a:solidFill>
                <a:latin typeface="Arial"/>
                <a:ea typeface="Arial"/>
                <a:cs typeface="Arial"/>
                <a:sym typeface="Arial"/>
              </a:rPr>
            </a:br>
            <a:r>
              <a:rPr lang="en-US" sz="3800" b="0" i="0" u="none" dirty="0">
                <a:solidFill>
                  <a:schemeClr val="tx1"/>
                </a:solidFill>
                <a:latin typeface="Arial"/>
                <a:ea typeface="Arial"/>
                <a:cs typeface="Arial"/>
                <a:sym typeface="Arial"/>
              </a:rPr>
              <a:t>What is a way that scripture forms your moral witness?</a:t>
            </a:r>
            <a:br>
              <a:rPr lang="en-US" sz="4000" b="0" i="0" u="none" dirty="0">
                <a:solidFill>
                  <a:schemeClr val="tx1"/>
                </a:solidFill>
                <a:latin typeface="Arial"/>
                <a:ea typeface="Arial"/>
                <a:cs typeface="Arial"/>
                <a:sym typeface="Arial"/>
              </a:rPr>
            </a:br>
            <a:br>
              <a:rPr lang="en-US" sz="2500" b="0" i="0" u="none" dirty="0">
                <a:solidFill>
                  <a:schemeClr val="tx1"/>
                </a:solidFill>
                <a:latin typeface="Arial"/>
                <a:ea typeface="Arial"/>
                <a:cs typeface="Arial"/>
                <a:sym typeface="Arial"/>
              </a:rPr>
            </a:br>
            <a:r>
              <a:rPr lang="en-US" sz="3800" b="0" i="0" u="none" dirty="0">
                <a:solidFill>
                  <a:schemeClr val="tx1"/>
                </a:solidFill>
                <a:latin typeface="Arial"/>
                <a:ea typeface="Arial"/>
                <a:cs typeface="Arial"/>
                <a:sym typeface="Arial"/>
              </a:rPr>
              <a:t>What change will you seek to integrate into your life so that you are living out your moral witness? </a:t>
            </a:r>
            <a:endParaRPr lang="en-US" sz="3800" dirty="0">
              <a:solidFill>
                <a:schemeClr val="tx1"/>
              </a:solidFill>
            </a:endParaRPr>
          </a:p>
        </p:txBody>
      </p:sp>
    </p:spTree>
    <p:extLst>
      <p:ext uri="{BB962C8B-B14F-4D97-AF65-F5344CB8AC3E}">
        <p14:creationId xmlns:p14="http://schemas.microsoft.com/office/powerpoint/2010/main" val="1025970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5" name="Rectangle 7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73" name="Freeform: Shape 7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3" name="Subtitle 2">
            <a:extLst>
              <a:ext uri="{FF2B5EF4-FFF2-40B4-BE49-F238E27FC236}">
                <a16:creationId xmlns:a16="http://schemas.microsoft.com/office/drawing/2014/main" id="{70E87A29-8932-417F-BA2E-8D73728710AF}"/>
              </a:ext>
            </a:extLst>
          </p:cNvPr>
          <p:cNvSpPr>
            <a:spLocks noGrp="1"/>
          </p:cNvSpPr>
          <p:nvPr>
            <p:ph type="subTitle" idx="1"/>
          </p:nvPr>
        </p:nvSpPr>
        <p:spPr>
          <a:xfrm>
            <a:off x="671100" y="2813847"/>
            <a:ext cx="6336185" cy="690306"/>
          </a:xfrm>
        </p:spPr>
        <p:txBody>
          <a:bodyPr>
            <a:noAutofit/>
          </a:bodyPr>
          <a:lstStyle/>
          <a:p>
            <a:pPr algn="l"/>
            <a:r>
              <a:rPr lang="en-US" sz="3600" b="1" dirty="0">
                <a:solidFill>
                  <a:srgbClr val="DB473D"/>
                </a:solidFill>
                <a:effectLst>
                  <a:outerShdw blurRad="38100" dist="38100" dir="2700000" algn="tl">
                    <a:srgbClr val="000000">
                      <a:alpha val="43137"/>
                    </a:srgbClr>
                  </a:outerShdw>
                </a:effectLst>
              </a:rPr>
              <a:t>Bearing Witness in the Kin-</a:t>
            </a:r>
            <a:r>
              <a:rPr lang="en-US" sz="3600" b="1" dirty="0" err="1">
                <a:solidFill>
                  <a:srgbClr val="DB473D"/>
                </a:solidFill>
                <a:effectLst>
                  <a:outerShdw blurRad="38100" dist="38100" dir="2700000" algn="tl">
                    <a:srgbClr val="000000">
                      <a:alpha val="43137"/>
                    </a:srgbClr>
                  </a:outerShdw>
                </a:effectLst>
              </a:rPr>
              <a:t>dom</a:t>
            </a:r>
            <a:endParaRPr lang="en-US" sz="3600" b="1" dirty="0">
              <a:solidFill>
                <a:srgbClr val="DB473D"/>
              </a:solidFill>
              <a:effectLst>
                <a:outerShdw blurRad="38100" dist="38100" dir="2700000" algn="tl">
                  <a:srgbClr val="000000">
                    <a:alpha val="43137"/>
                  </a:srgbClr>
                </a:outerShdw>
              </a:effectLst>
            </a:endParaRPr>
          </a:p>
        </p:txBody>
      </p:sp>
      <p:pic>
        <p:nvPicPr>
          <p:cNvPr id="7" name="Picture 6" descr="Text&#10;&#10;Description automatically generated">
            <a:extLst>
              <a:ext uri="{FF2B5EF4-FFF2-40B4-BE49-F238E27FC236}">
                <a16:creationId xmlns:a16="http://schemas.microsoft.com/office/drawing/2014/main" id="{C3477A46-953C-42DB-B066-DDCD87CFB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688" y="604793"/>
            <a:ext cx="2230253" cy="1215488"/>
          </a:xfrm>
          <a:prstGeom prst="rect">
            <a:avLst/>
          </a:prstGeom>
        </p:spPr>
      </p:pic>
      <p:sp>
        <p:nvSpPr>
          <p:cNvPr id="27" name="Subtitle 2">
            <a:extLst>
              <a:ext uri="{FF2B5EF4-FFF2-40B4-BE49-F238E27FC236}">
                <a16:creationId xmlns:a16="http://schemas.microsoft.com/office/drawing/2014/main" id="{2FF56586-5AD3-4DEB-9156-6C27033EA4D3}"/>
              </a:ext>
            </a:extLst>
          </p:cNvPr>
          <p:cNvSpPr txBox="1">
            <a:spLocks/>
          </p:cNvSpPr>
          <p:nvPr/>
        </p:nvSpPr>
        <p:spPr>
          <a:xfrm>
            <a:off x="671100" y="1994798"/>
            <a:ext cx="4620584" cy="6000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United Methodist Women</a:t>
            </a:r>
            <a:b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b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Western North Carolina Conference</a:t>
            </a:r>
          </a:p>
        </p:txBody>
      </p:sp>
      <p:sp>
        <p:nvSpPr>
          <p:cNvPr id="8" name="Rectangle 7">
            <a:extLst>
              <a:ext uri="{FF2B5EF4-FFF2-40B4-BE49-F238E27FC236}">
                <a16:creationId xmlns:a16="http://schemas.microsoft.com/office/drawing/2014/main" id="{FAA5E188-0049-43E0-BBF1-E7A2C2CF10FF}"/>
              </a:ext>
            </a:extLst>
          </p:cNvPr>
          <p:cNvSpPr/>
          <p:nvPr/>
        </p:nvSpPr>
        <p:spPr>
          <a:xfrm>
            <a:off x="0" y="0"/>
            <a:ext cx="12192000" cy="6858000"/>
          </a:xfrm>
          <a:prstGeom prst="rect">
            <a:avLst/>
          </a:prstGeom>
          <a:noFill/>
          <a:ln w="76200">
            <a:solidFill>
              <a:srgbClr val="DB47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5" name="Picture 4" descr="A picture containing diagram&#10;&#10;Description automatically generated">
            <a:extLst>
              <a:ext uri="{FF2B5EF4-FFF2-40B4-BE49-F238E27FC236}">
                <a16:creationId xmlns:a16="http://schemas.microsoft.com/office/drawing/2014/main" id="{6EC3EF87-7823-479F-B0ED-F94228452A2E}"/>
              </a:ext>
            </a:extLst>
          </p:cNvPr>
          <p:cNvPicPr>
            <a:picLocks noChangeAspect="1"/>
          </p:cNvPicPr>
          <p:nvPr/>
        </p:nvPicPr>
        <p:blipFill>
          <a:blip r:embed="rId3"/>
          <a:stretch>
            <a:fillRect/>
          </a:stretch>
        </p:blipFill>
        <p:spPr>
          <a:xfrm>
            <a:off x="6788688" y="841287"/>
            <a:ext cx="5163606" cy="5163606"/>
          </a:xfrm>
          <a:prstGeom prst="rect">
            <a:avLst/>
          </a:prstGeom>
        </p:spPr>
      </p:pic>
      <p:sp>
        <p:nvSpPr>
          <p:cNvPr id="10" name="Subtitle 2">
            <a:extLst>
              <a:ext uri="{FF2B5EF4-FFF2-40B4-BE49-F238E27FC236}">
                <a16:creationId xmlns:a16="http://schemas.microsoft.com/office/drawing/2014/main" id="{54E0CB5F-7B52-47E7-A433-BE94FB7F9599}"/>
              </a:ext>
            </a:extLst>
          </p:cNvPr>
          <p:cNvSpPr txBox="1">
            <a:spLocks/>
          </p:cNvSpPr>
          <p:nvPr/>
        </p:nvSpPr>
        <p:spPr>
          <a:xfrm>
            <a:off x="692688" y="4278745"/>
            <a:ext cx="5403312" cy="211282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Schedule: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Thursday, July 15th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Friday, July 16th – 6:00pm to 8:00pm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Saturday, July 17th – 10:00am to 1:00pm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Sunday, July 18th – 3:00pm to 5:00pm</a:t>
            </a:r>
          </a:p>
        </p:txBody>
      </p:sp>
      <p:sp>
        <p:nvSpPr>
          <p:cNvPr id="13" name="Subtitle 2">
            <a:extLst>
              <a:ext uri="{FF2B5EF4-FFF2-40B4-BE49-F238E27FC236}">
                <a16:creationId xmlns:a16="http://schemas.microsoft.com/office/drawing/2014/main" id="{E29D4265-A331-4FEA-927E-468FB5B13A87}"/>
              </a:ext>
            </a:extLst>
          </p:cNvPr>
          <p:cNvSpPr txBox="1">
            <a:spLocks/>
          </p:cNvSpPr>
          <p:nvPr/>
        </p:nvSpPr>
        <p:spPr>
          <a:xfrm>
            <a:off x="668052" y="3423090"/>
            <a:ext cx="4620584" cy="5300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sym typeface="Arial"/>
              </a:rPr>
              <a:t>Study Leader:  Rev. Amy Coles</a:t>
            </a:r>
          </a:p>
        </p:txBody>
      </p:sp>
    </p:spTree>
    <p:extLst>
      <p:ext uri="{BB962C8B-B14F-4D97-AF65-F5344CB8AC3E}">
        <p14:creationId xmlns:p14="http://schemas.microsoft.com/office/powerpoint/2010/main" val="64137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5" name="TextBox 4">
            <a:extLst>
              <a:ext uri="{FF2B5EF4-FFF2-40B4-BE49-F238E27FC236}">
                <a16:creationId xmlns:a16="http://schemas.microsoft.com/office/drawing/2014/main" id="{CAAD6676-DA98-496E-A536-686FFE520395}"/>
              </a:ext>
            </a:extLst>
          </p:cNvPr>
          <p:cNvSpPr txBox="1"/>
          <p:nvPr/>
        </p:nvSpPr>
        <p:spPr>
          <a:xfrm>
            <a:off x="450273" y="602904"/>
            <a:ext cx="11291454" cy="4401205"/>
          </a:xfrm>
          <a:prstGeom prst="rect">
            <a:avLst/>
          </a:prstGeom>
          <a:noFill/>
        </p:spPr>
        <p:txBody>
          <a:bodyPr wrap="square">
            <a:spAutoFit/>
          </a:bodyPr>
          <a:lstStyle/>
          <a:p>
            <a:r>
              <a:rPr lang="en-US" sz="4000" b="0" i="0" u="none" dirty="0">
                <a:solidFill>
                  <a:schemeClr val="tx1"/>
                </a:solidFill>
                <a:latin typeface="Arial"/>
                <a:ea typeface="Arial"/>
                <a:cs typeface="Arial"/>
                <a:sym typeface="Arial"/>
              </a:rPr>
              <a:t>This book is about living into the kin-</a:t>
            </a:r>
            <a:r>
              <a:rPr lang="en-US" sz="4000" b="0" i="0" u="none" dirty="0" err="1">
                <a:solidFill>
                  <a:schemeClr val="tx1"/>
                </a:solidFill>
                <a:latin typeface="Arial"/>
                <a:ea typeface="Arial"/>
                <a:cs typeface="Arial"/>
                <a:sym typeface="Arial"/>
              </a:rPr>
              <a:t>dom</a:t>
            </a:r>
            <a:r>
              <a:rPr lang="en-US" sz="4000" b="0" i="0" u="none" dirty="0">
                <a:solidFill>
                  <a:schemeClr val="tx1"/>
                </a:solidFill>
                <a:latin typeface="Arial"/>
                <a:ea typeface="Arial"/>
                <a:cs typeface="Arial"/>
                <a:sym typeface="Arial"/>
              </a:rPr>
              <a:t> of God through the moral witness of the church. The moral witness of the church encompasses our participation as Christians in God’s response to suffering and injustice in light of what we believe about God and God’s intention to reconcile all creation (p. 3). </a:t>
            </a:r>
            <a:endParaRPr lang="en-US" sz="40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5" name="TextBox 4">
            <a:extLst>
              <a:ext uri="{FF2B5EF4-FFF2-40B4-BE49-F238E27FC236}">
                <a16:creationId xmlns:a16="http://schemas.microsoft.com/office/drawing/2014/main" id="{CF924709-4893-4952-B7C0-B9EA1AC8E67B}"/>
              </a:ext>
            </a:extLst>
          </p:cNvPr>
          <p:cNvSpPr txBox="1"/>
          <p:nvPr/>
        </p:nvSpPr>
        <p:spPr>
          <a:xfrm>
            <a:off x="353291" y="558224"/>
            <a:ext cx="11485418" cy="4401205"/>
          </a:xfrm>
          <a:prstGeom prst="rect">
            <a:avLst/>
          </a:prstGeom>
          <a:noFill/>
        </p:spPr>
        <p:txBody>
          <a:bodyPr wrap="square">
            <a:spAutoFit/>
          </a:bodyPr>
          <a:lstStyle/>
          <a:p>
            <a:r>
              <a:rPr lang="en-US" sz="4000" b="0" i="0" u="none" dirty="0">
                <a:solidFill>
                  <a:schemeClr val="tx1"/>
                </a:solidFill>
                <a:latin typeface="Arial"/>
                <a:ea typeface="Arial"/>
                <a:cs typeface="Arial"/>
                <a:sym typeface="Arial"/>
              </a:rPr>
              <a:t>In this study, we will also examine how to practice the good news of resurrection through the body of Christ, the church. Beginning with the sacrament of baptism, this book focuses upon what it means to follow Christ in a broken world and to join in God’s mission. Moral witness is a ministry of all of the baptized (p. 4). </a:t>
            </a:r>
            <a:endParaRPr lang="en-US" sz="40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076146-0594-4FF7-AFC5-C110B594C916}"/>
              </a:ext>
            </a:extLst>
          </p:cNvPr>
          <p:cNvSpPr txBox="1"/>
          <p:nvPr/>
        </p:nvSpPr>
        <p:spPr>
          <a:xfrm>
            <a:off x="547254" y="302359"/>
            <a:ext cx="11097491" cy="6124754"/>
          </a:xfrm>
          <a:prstGeom prst="rect">
            <a:avLst/>
          </a:prstGeom>
          <a:noFill/>
        </p:spPr>
        <p:txBody>
          <a:bodyPr wrap="square">
            <a:spAutoFit/>
          </a:bodyPr>
          <a:lstStyle/>
          <a:p>
            <a:r>
              <a:rPr lang="en-US" sz="2800" b="1" i="0" u="none" dirty="0">
                <a:solidFill>
                  <a:schemeClr val="tx1"/>
                </a:solidFill>
                <a:latin typeface="Arial"/>
                <a:ea typeface="Arial"/>
                <a:cs typeface="Arial"/>
                <a:sym typeface="Arial"/>
              </a:rPr>
              <a:t>Luke 4:16–21 </a:t>
            </a:r>
            <a:br>
              <a:rPr lang="en-US" sz="2800" b="0" i="0" u="none" dirty="0">
                <a:solidFill>
                  <a:schemeClr val="dk2"/>
                </a:solidFill>
                <a:latin typeface="Arial"/>
                <a:ea typeface="Arial"/>
                <a:cs typeface="Arial"/>
                <a:sym typeface="Arial"/>
              </a:rPr>
            </a:br>
            <a:r>
              <a:rPr lang="en-US" sz="2800" b="0" i="0" u="none" dirty="0">
                <a:solidFill>
                  <a:schemeClr val="tx1"/>
                </a:solidFill>
                <a:latin typeface="Arial"/>
                <a:ea typeface="Arial"/>
                <a:cs typeface="Arial"/>
                <a:sym typeface="Arial"/>
              </a:rPr>
              <a:t>When [Jesus] came to Nazareth, where he had been brought up, he went to the synagogue on the sabbath day, as was his custom. He stood up to read, and the scroll of the prophet Isaiah was given to him. He unrolled the scroll and found the place where it was written: </a:t>
            </a:r>
            <a:br>
              <a:rPr lang="en-US" sz="2800" b="0" i="0" u="none" dirty="0">
                <a:solidFill>
                  <a:schemeClr val="tx1"/>
                </a:solidFill>
                <a:latin typeface="Arial"/>
                <a:ea typeface="Arial"/>
                <a:cs typeface="Arial"/>
                <a:sym typeface="Arial"/>
              </a:rPr>
            </a:br>
            <a:r>
              <a:rPr lang="en-US" sz="2800" b="0" i="0" u="none" dirty="0">
                <a:solidFill>
                  <a:schemeClr val="tx1"/>
                </a:solidFill>
                <a:latin typeface="Arial"/>
                <a:ea typeface="Arial"/>
                <a:cs typeface="Arial"/>
                <a:sym typeface="Arial"/>
              </a:rPr>
              <a:t>	“The Spirit of the Lord is upon me, because he has </a:t>
            </a:r>
          </a:p>
          <a:p>
            <a:r>
              <a:rPr lang="en-US" sz="2800" dirty="0">
                <a:solidFill>
                  <a:schemeClr val="tx1"/>
                </a:solidFill>
              </a:rPr>
              <a:t>	</a:t>
            </a:r>
            <a:r>
              <a:rPr lang="en-US" sz="2800" b="0" i="0" u="none" dirty="0">
                <a:solidFill>
                  <a:schemeClr val="tx1"/>
                </a:solidFill>
                <a:latin typeface="Arial"/>
                <a:ea typeface="Arial"/>
                <a:cs typeface="Arial"/>
                <a:sym typeface="Arial"/>
              </a:rPr>
              <a:t>anointed me to bring good news to the poor.</a:t>
            </a:r>
            <a:r>
              <a:rPr lang="en-US" sz="2800" dirty="0">
                <a:solidFill>
                  <a:schemeClr val="tx1"/>
                </a:solidFill>
              </a:rPr>
              <a:t> </a:t>
            </a:r>
            <a:r>
              <a:rPr lang="en-US" sz="2800" b="0" i="0" u="none" dirty="0">
                <a:solidFill>
                  <a:schemeClr val="tx1"/>
                </a:solidFill>
                <a:latin typeface="Arial"/>
                <a:ea typeface="Arial"/>
                <a:cs typeface="Arial"/>
                <a:sym typeface="Arial"/>
              </a:rPr>
              <a:t>He has </a:t>
            </a:r>
          </a:p>
          <a:p>
            <a:r>
              <a:rPr lang="en-US" sz="2800" dirty="0">
                <a:solidFill>
                  <a:schemeClr val="tx1"/>
                </a:solidFill>
              </a:rPr>
              <a:t>	</a:t>
            </a:r>
            <a:r>
              <a:rPr lang="en-US" sz="2800" b="0" i="0" u="none" dirty="0">
                <a:solidFill>
                  <a:schemeClr val="tx1"/>
                </a:solidFill>
                <a:latin typeface="Arial"/>
                <a:ea typeface="Arial"/>
                <a:cs typeface="Arial"/>
                <a:sym typeface="Arial"/>
              </a:rPr>
              <a:t>sent me to proclaim release to the captives and recovery </a:t>
            </a:r>
          </a:p>
          <a:p>
            <a:r>
              <a:rPr lang="en-US" sz="2800" dirty="0">
                <a:solidFill>
                  <a:schemeClr val="tx1"/>
                </a:solidFill>
              </a:rPr>
              <a:t>	</a:t>
            </a:r>
            <a:r>
              <a:rPr lang="en-US" sz="2800" b="0" i="0" u="none" dirty="0">
                <a:solidFill>
                  <a:schemeClr val="tx1"/>
                </a:solidFill>
                <a:latin typeface="Arial"/>
                <a:ea typeface="Arial"/>
                <a:cs typeface="Arial"/>
                <a:sym typeface="Arial"/>
              </a:rPr>
              <a:t>of sight to the blind,</a:t>
            </a:r>
            <a:r>
              <a:rPr lang="en-US" sz="2800" dirty="0">
                <a:solidFill>
                  <a:schemeClr val="tx1"/>
                </a:solidFill>
              </a:rPr>
              <a:t> </a:t>
            </a:r>
            <a:r>
              <a:rPr lang="en-US" sz="2800" b="0" i="0" u="none" dirty="0">
                <a:solidFill>
                  <a:schemeClr val="tx1"/>
                </a:solidFill>
                <a:latin typeface="Arial"/>
                <a:ea typeface="Arial"/>
                <a:cs typeface="Arial"/>
                <a:sym typeface="Arial"/>
              </a:rPr>
              <a:t>to let the oppressed go free, to </a:t>
            </a:r>
          </a:p>
          <a:p>
            <a:r>
              <a:rPr lang="en-US" sz="2800" dirty="0">
                <a:solidFill>
                  <a:schemeClr val="tx1"/>
                </a:solidFill>
              </a:rPr>
              <a:t>	</a:t>
            </a:r>
            <a:r>
              <a:rPr lang="en-US" sz="2800" b="0" i="0" u="none" dirty="0">
                <a:solidFill>
                  <a:schemeClr val="tx1"/>
                </a:solidFill>
                <a:latin typeface="Arial"/>
                <a:ea typeface="Arial"/>
                <a:cs typeface="Arial"/>
                <a:sym typeface="Arial"/>
              </a:rPr>
              <a:t>proclaim the year of the Lord’s favor.” </a:t>
            </a:r>
            <a:br>
              <a:rPr lang="en-US" sz="2800" b="0" i="0" u="none" dirty="0">
                <a:solidFill>
                  <a:schemeClr val="tx1"/>
                </a:solidFill>
                <a:latin typeface="Arial"/>
                <a:ea typeface="Arial"/>
                <a:cs typeface="Arial"/>
                <a:sym typeface="Arial"/>
              </a:rPr>
            </a:br>
            <a:r>
              <a:rPr lang="en-US" sz="2800" b="0" i="0" u="none" dirty="0">
                <a:solidFill>
                  <a:schemeClr val="tx1"/>
                </a:solidFill>
                <a:latin typeface="Arial"/>
                <a:ea typeface="Arial"/>
                <a:cs typeface="Arial"/>
                <a:sym typeface="Arial"/>
              </a:rPr>
              <a:t>And he rolled up the scroll, gave it back to the attendant, and sat</a:t>
            </a:r>
          </a:p>
          <a:p>
            <a:r>
              <a:rPr lang="en-US" sz="2800" dirty="0">
                <a:solidFill>
                  <a:schemeClr val="tx1"/>
                </a:solidFill>
              </a:rPr>
              <a:t> </a:t>
            </a:r>
            <a:r>
              <a:rPr lang="en-US" sz="2800" b="0" i="0" u="none" dirty="0">
                <a:solidFill>
                  <a:schemeClr val="tx1"/>
                </a:solidFill>
                <a:latin typeface="Arial"/>
                <a:ea typeface="Arial"/>
                <a:cs typeface="Arial"/>
                <a:sym typeface="Arial"/>
              </a:rPr>
              <a:t>        down. The eyes of all in the synagogue were fixed on him. </a:t>
            </a:r>
          </a:p>
          <a:p>
            <a:r>
              <a:rPr lang="en-US" sz="2800" dirty="0">
                <a:solidFill>
                  <a:schemeClr val="tx1"/>
                </a:solidFill>
              </a:rPr>
              <a:t>            </a:t>
            </a:r>
            <a:r>
              <a:rPr lang="en-US" sz="2800" b="0" i="0" u="none" dirty="0">
                <a:solidFill>
                  <a:schemeClr val="tx1"/>
                </a:solidFill>
                <a:latin typeface="Arial"/>
                <a:ea typeface="Arial"/>
                <a:cs typeface="Arial"/>
                <a:sym typeface="Arial"/>
              </a:rPr>
              <a:t>Then he began to say to them, “Today this scripture </a:t>
            </a:r>
          </a:p>
          <a:p>
            <a:r>
              <a:rPr lang="en-US" sz="2800" dirty="0">
                <a:solidFill>
                  <a:schemeClr val="tx1"/>
                </a:solidFill>
              </a:rPr>
              <a:t>               </a:t>
            </a:r>
            <a:r>
              <a:rPr lang="en-US" sz="2800" b="0" i="0" u="none" dirty="0">
                <a:solidFill>
                  <a:schemeClr val="tx1"/>
                </a:solidFill>
                <a:latin typeface="Arial"/>
                <a:ea typeface="Arial"/>
                <a:cs typeface="Arial"/>
                <a:sym typeface="Arial"/>
              </a:rPr>
              <a:t>has been fulfilled in your hearing.” </a:t>
            </a:r>
            <a:endParaRPr lang="en-US" sz="2800" dirty="0">
              <a:solidFill>
                <a:schemeClr val="tx1"/>
              </a:solidFill>
            </a:endParaRPr>
          </a:p>
        </p:txBody>
      </p:sp>
    </p:spTree>
    <p:extLst>
      <p:ext uri="{BB962C8B-B14F-4D97-AF65-F5344CB8AC3E}">
        <p14:creationId xmlns:p14="http://schemas.microsoft.com/office/powerpoint/2010/main" val="224005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5D65F2-1F30-4B7D-BE17-CFB3225F35F2}"/>
              </a:ext>
            </a:extLst>
          </p:cNvPr>
          <p:cNvSpPr txBox="1"/>
          <p:nvPr/>
        </p:nvSpPr>
        <p:spPr>
          <a:xfrm>
            <a:off x="1717963" y="476775"/>
            <a:ext cx="8756073" cy="5975034"/>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US" sz="5400" dirty="0"/>
              <a:t>Name</a:t>
            </a:r>
          </a:p>
          <a:p>
            <a:pPr marL="0" lvl="0" indent="0" algn="l" rtl="0">
              <a:lnSpc>
                <a:spcPct val="115000"/>
              </a:lnSpc>
              <a:spcBef>
                <a:spcPts val="0"/>
              </a:spcBef>
              <a:spcAft>
                <a:spcPts val="0"/>
              </a:spcAft>
              <a:buClr>
                <a:schemeClr val="dk1"/>
              </a:buClr>
              <a:buSzPts val="1100"/>
              <a:buFont typeface="Arial"/>
              <a:buNone/>
            </a:pPr>
            <a:endParaRPr lang="en-US" sz="2000" dirty="0"/>
          </a:p>
          <a:p>
            <a:pPr marL="0" lvl="0" indent="0" algn="l" rtl="0">
              <a:lnSpc>
                <a:spcPct val="115000"/>
              </a:lnSpc>
              <a:spcBef>
                <a:spcPts val="0"/>
              </a:spcBef>
              <a:spcAft>
                <a:spcPts val="0"/>
              </a:spcAft>
              <a:buClr>
                <a:schemeClr val="dk1"/>
              </a:buClr>
              <a:buSzPts val="1100"/>
              <a:buFont typeface="Arial"/>
              <a:buNone/>
            </a:pPr>
            <a:r>
              <a:rPr lang="en-US" sz="5400" dirty="0"/>
              <a:t>Where you’re from</a:t>
            </a:r>
          </a:p>
          <a:p>
            <a:pPr marL="0" lvl="0" indent="0" algn="l" rtl="0">
              <a:lnSpc>
                <a:spcPct val="115000"/>
              </a:lnSpc>
              <a:spcBef>
                <a:spcPts val="0"/>
              </a:spcBef>
              <a:spcAft>
                <a:spcPts val="0"/>
              </a:spcAft>
              <a:buClr>
                <a:schemeClr val="dk1"/>
              </a:buClr>
              <a:buSzPts val="1100"/>
              <a:buFont typeface="Arial"/>
              <a:buNone/>
            </a:pPr>
            <a:endParaRPr lang="en-US" sz="2000" dirty="0"/>
          </a:p>
          <a:p>
            <a:pPr marL="0" lvl="0" indent="0" algn="l" rtl="0">
              <a:lnSpc>
                <a:spcPct val="115000"/>
              </a:lnSpc>
              <a:spcBef>
                <a:spcPts val="0"/>
              </a:spcBef>
              <a:spcAft>
                <a:spcPts val="0"/>
              </a:spcAft>
              <a:buClr>
                <a:schemeClr val="dk1"/>
              </a:buClr>
              <a:buSzPts val="1100"/>
              <a:buFont typeface="Arial"/>
              <a:buNone/>
            </a:pPr>
            <a:r>
              <a:rPr lang="en-US" sz="5400" dirty="0"/>
              <a:t>First time at Mission U?</a:t>
            </a:r>
          </a:p>
          <a:p>
            <a:pPr marL="0" lvl="0" indent="0" algn="l" rtl="0">
              <a:lnSpc>
                <a:spcPct val="115000"/>
              </a:lnSpc>
              <a:spcBef>
                <a:spcPts val="0"/>
              </a:spcBef>
              <a:spcAft>
                <a:spcPts val="0"/>
              </a:spcAft>
              <a:buClr>
                <a:schemeClr val="dk1"/>
              </a:buClr>
              <a:buSzPts val="1100"/>
              <a:buFont typeface="Arial"/>
              <a:buNone/>
            </a:pPr>
            <a:endParaRPr lang="en-US" sz="2000" dirty="0"/>
          </a:p>
          <a:p>
            <a:pPr marL="0" lvl="0" indent="0" algn="l" rtl="0">
              <a:lnSpc>
                <a:spcPct val="115000"/>
              </a:lnSpc>
              <a:spcBef>
                <a:spcPts val="0"/>
              </a:spcBef>
              <a:spcAft>
                <a:spcPts val="0"/>
              </a:spcAft>
              <a:buClr>
                <a:schemeClr val="dk1"/>
              </a:buClr>
              <a:buSzPts val="1100"/>
              <a:buFont typeface="Arial"/>
              <a:buNone/>
            </a:pPr>
            <a:r>
              <a:rPr lang="en-US" sz="5400" dirty="0"/>
              <a:t>When I hear the phrase “good morals” I think of …</a:t>
            </a:r>
          </a:p>
        </p:txBody>
      </p:sp>
    </p:spTree>
    <p:extLst>
      <p:ext uri="{BB962C8B-B14F-4D97-AF65-F5344CB8AC3E}">
        <p14:creationId xmlns:p14="http://schemas.microsoft.com/office/powerpoint/2010/main" val="230643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Raleway Thin"/>
              <a:buNone/>
            </a:pPr>
            <a:r>
              <a:rPr lang="en-US" sz="4400" b="1" i="0" u="none" dirty="0">
                <a:solidFill>
                  <a:schemeClr val="tx1"/>
                </a:solidFill>
                <a:latin typeface="Arial"/>
                <a:ea typeface="Arial"/>
                <a:cs typeface="Arial"/>
                <a:sym typeface="Arial"/>
              </a:rPr>
              <a:t>Bearing Witness in the Kin-</a:t>
            </a:r>
            <a:r>
              <a:rPr lang="en-US" sz="4400" b="1" i="0" u="none" dirty="0" err="1">
                <a:solidFill>
                  <a:schemeClr val="tx1"/>
                </a:solidFill>
                <a:latin typeface="Arial"/>
                <a:ea typeface="Arial"/>
                <a:cs typeface="Arial"/>
                <a:sym typeface="Arial"/>
              </a:rPr>
              <a:t>dom</a:t>
            </a:r>
            <a:endParaRPr dirty="0">
              <a:solidFill>
                <a:schemeClr val="tx1"/>
              </a:solidFill>
            </a:endParaRPr>
          </a:p>
        </p:txBody>
      </p:sp>
      <p:sp>
        <p:nvSpPr>
          <p:cNvPr id="4" name="TextBox 3">
            <a:extLst>
              <a:ext uri="{FF2B5EF4-FFF2-40B4-BE49-F238E27FC236}">
                <a16:creationId xmlns:a16="http://schemas.microsoft.com/office/drawing/2014/main" id="{B00C8593-B004-493C-BA84-F74E058F0C41}"/>
              </a:ext>
            </a:extLst>
          </p:cNvPr>
          <p:cNvSpPr txBox="1"/>
          <p:nvPr/>
        </p:nvSpPr>
        <p:spPr>
          <a:xfrm>
            <a:off x="96983" y="2659559"/>
            <a:ext cx="11984181" cy="1015663"/>
          </a:xfrm>
          <a:prstGeom prst="rect">
            <a:avLst/>
          </a:prstGeom>
          <a:noFill/>
        </p:spPr>
        <p:txBody>
          <a:bodyPr wrap="square">
            <a:spAutoFit/>
          </a:bodyPr>
          <a:lstStyle/>
          <a:p>
            <a:pPr algn="ctr"/>
            <a:r>
              <a:rPr lang="en-US" sz="6000" b="0" i="0" u="none" dirty="0">
                <a:solidFill>
                  <a:srgbClr val="C00000"/>
                </a:solidFill>
                <a:latin typeface="Arial"/>
                <a:ea typeface="Arial"/>
                <a:cs typeface="Arial"/>
                <a:sym typeface="Arial"/>
              </a:rPr>
              <a:t>Session 1: Grounded Being</a:t>
            </a:r>
            <a:endParaRPr lang="en-US" sz="6000"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A82195-3A03-47BE-9375-532236F99F31}"/>
              </a:ext>
            </a:extLst>
          </p:cNvPr>
          <p:cNvSpPr txBox="1"/>
          <p:nvPr/>
        </p:nvSpPr>
        <p:spPr>
          <a:xfrm>
            <a:off x="1364673" y="1967345"/>
            <a:ext cx="9462654" cy="2585323"/>
          </a:xfrm>
          <a:prstGeom prst="rect">
            <a:avLst/>
          </a:prstGeom>
          <a:noFill/>
        </p:spPr>
        <p:txBody>
          <a:bodyPr wrap="square" rtlCol="0">
            <a:spAutoFit/>
          </a:bodyPr>
          <a:lstStyle/>
          <a:p>
            <a:r>
              <a:rPr lang="en-US" sz="5400" dirty="0"/>
              <a:t>Why do we believe that every human being has intrinsic worth?</a:t>
            </a:r>
          </a:p>
        </p:txBody>
      </p:sp>
    </p:spTree>
    <p:extLst>
      <p:ext uri="{BB962C8B-B14F-4D97-AF65-F5344CB8AC3E}">
        <p14:creationId xmlns:p14="http://schemas.microsoft.com/office/powerpoint/2010/main" val="1649779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537A10-B370-4E3D-A9E1-1BCDD85BE24C}"/>
              </a:ext>
            </a:extLst>
          </p:cNvPr>
          <p:cNvSpPr txBox="1"/>
          <p:nvPr/>
        </p:nvSpPr>
        <p:spPr>
          <a:xfrm>
            <a:off x="2230582" y="944633"/>
            <a:ext cx="7730836" cy="4968733"/>
          </a:xfrm>
          <a:prstGeom prst="rect">
            <a:avLst/>
          </a:prstGeom>
          <a:noFill/>
        </p:spPr>
        <p:txBody>
          <a:bodyPr wrap="square">
            <a:spAutoFit/>
          </a:bodyPr>
          <a:lstStyle/>
          <a:p>
            <a:pPr marL="0" lvl="0" indent="0" algn="l" rtl="0">
              <a:lnSpc>
                <a:spcPct val="100000"/>
              </a:lnSpc>
              <a:spcBef>
                <a:spcPts val="0"/>
              </a:spcBef>
              <a:spcAft>
                <a:spcPts val="0"/>
              </a:spcAft>
              <a:buClr>
                <a:schemeClr val="dk2"/>
              </a:buClr>
              <a:buSzPts val="3800"/>
              <a:buFont typeface="Arial"/>
              <a:buNone/>
            </a:pPr>
            <a:r>
              <a:rPr lang="en-US" sz="3600" b="1" dirty="0">
                <a:solidFill>
                  <a:schemeClr val="dk1"/>
                </a:solidFill>
              </a:rPr>
              <a:t>Perspective </a:t>
            </a:r>
            <a:r>
              <a:rPr lang="en-US" sz="3600" dirty="0">
                <a:solidFill>
                  <a:schemeClr val="dk1"/>
                </a:solidFill>
              </a:rPr>
              <a:t>(</a:t>
            </a:r>
            <a:r>
              <a:rPr lang="en-US" sz="3600" i="1" dirty="0">
                <a:solidFill>
                  <a:schemeClr val="dk1"/>
                </a:solidFill>
              </a:rPr>
              <a:t>point of view</a:t>
            </a:r>
            <a:r>
              <a:rPr lang="en-US" sz="3600" dirty="0">
                <a:solidFill>
                  <a:schemeClr val="dk1"/>
                </a:solidFill>
              </a:rPr>
              <a:t>)</a:t>
            </a:r>
            <a:r>
              <a:rPr lang="en-US" sz="3600" b="1" dirty="0">
                <a:solidFill>
                  <a:schemeClr val="dk1"/>
                </a:solidFill>
              </a:rPr>
              <a:t>—Created Existence</a:t>
            </a:r>
          </a:p>
          <a:p>
            <a:pPr marL="0" lvl="0" indent="0" algn="l" rtl="0">
              <a:lnSpc>
                <a:spcPct val="115000"/>
              </a:lnSpc>
              <a:spcBef>
                <a:spcPts val="0"/>
              </a:spcBef>
              <a:spcAft>
                <a:spcPts val="0"/>
              </a:spcAft>
              <a:buClr>
                <a:schemeClr val="dk1"/>
              </a:buClr>
              <a:buSzPts val="1100"/>
              <a:buFont typeface="Arial"/>
              <a:buNone/>
            </a:pPr>
            <a:endParaRPr lang="en-US" sz="36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600" dirty="0">
                <a:solidFill>
                  <a:schemeClr val="dk1"/>
                </a:solidFill>
              </a:rPr>
              <a:t>The first moment of bearing witness is reckoning with our created existence, how we see ourselves and each other in the natural world as part of God’s good creation.</a:t>
            </a:r>
            <a:endParaRPr lang="en-US" sz="3600" dirty="0"/>
          </a:p>
        </p:txBody>
      </p:sp>
    </p:spTree>
    <p:extLst>
      <p:ext uri="{BB962C8B-B14F-4D97-AF65-F5344CB8AC3E}">
        <p14:creationId xmlns:p14="http://schemas.microsoft.com/office/powerpoint/2010/main" val="301679598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4MjA0OTQxMy0yZDNlLTQwODMtYTU5Mi1hYzIzZjkxNTc1MzkiIG9yaWdpbj0idXNlclNlbGVjdGVkIj48ZWxlbWVudCB1aWQ9ImVlNzFlNDNjLTY5NTItNGFhMC1iYTkzLTFjMzk4MTQzOWEwNSIgdmFsdWU9IiIgeG1sbnM9Imh0dHA6Ly93d3cuYm9sZG9uamFtZXMuY29tLzIwMDgvMDEvc2llL2ludGVybmFsL2xhYmVsIiAvPjwvc2lzbD48VXNlck5hbWU+Q09SUFxMQWxleGFuZGVyPC9Vc2VyTmFtZT48RGF0ZVRpbWU+NS8xOC8yMDIxIDU6NDE6MDcgQU08L0RhdGVUaW1lPjxMYWJlbFN0cmluZz5VTlJFU1RSSUNURUQ8L0xhYmVsU3RyaW5nPjwvaXRlbT48L2xhYmVsSGlzdG9yeT4=</Value>
</WrappedLabelHistory>
</file>

<file path=customXml/item2.xml><?xml version="1.0" encoding="utf-8"?>
<sisl xmlns:xsi="http://www.w3.org/2001/XMLSchema-instance" xmlns:xsd="http://www.w3.org/2001/XMLSchema" xmlns="http://www.boldonjames.com/2008/01/sie/internal/label" sislVersion="0" policy="82049413-2d3e-4083-a592-ac23f9157539" origin="userSelected">
  <element uid="ee71e43c-6952-4aa0-ba93-1c3981439a05" value=""/>
</sisl>
</file>

<file path=customXml/itemProps1.xml><?xml version="1.0" encoding="utf-8"?>
<ds:datastoreItem xmlns:ds="http://schemas.openxmlformats.org/officeDocument/2006/customXml" ds:itemID="{08E2896B-A545-4E4C-87DF-23178FBD0B79}">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09937B21-BF3E-4A62-9C39-30D7A2E832B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198</TotalTime>
  <Words>911</Words>
  <Application>Microsoft Office PowerPoint</Application>
  <PresentationFormat>Widescreen</PresentationFormat>
  <Paragraphs>74</Paragraphs>
  <Slides>23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Calibri</vt:lpstr>
      <vt:lpstr>Raleway</vt:lpstr>
      <vt:lpstr>Arial</vt:lpstr>
      <vt:lpstr>Raleway Thin</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Bearing Witness in the Kin-dom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Alexander</dc:creator>
  <cp:lastModifiedBy>Lynne Gilbert</cp:lastModifiedBy>
  <cp:revision>14</cp:revision>
  <dcterms:modified xsi:type="dcterms:W3CDTF">2021-07-17T08:58:33Z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49387381-611d-477a-a7a3-1c230ac270fb</vt:lpwstr>
  </property>
  <property fmtid="{D5CDD505-2E9C-101B-9397-08002B2CF9AE}" pid="3" name="bjClsUserRVM">
    <vt:lpwstr>[]</vt:lpwstr>
  </property>
  <property fmtid="{D5CDD505-2E9C-101B-9397-08002B2CF9AE}" pid="4" name="bjSaver">
    <vt:lpwstr>zbcAiTO8AoUesZKLy6qK2Ego16xETVzg</vt:lpwstr>
  </property>
  <property fmtid="{D5CDD505-2E9C-101B-9397-08002B2CF9AE}" pid="5" name="bjDocumentLabelXML">
    <vt:lpwstr>&lt;?xml version="1.0" encoding="us-ascii"?&gt;&lt;sisl xmlns:xsi="http://www.w3.org/2001/XMLSchema-instance" xmlns:xsd="http://www.w3.org/2001/XMLSchema" sislVersion="0" policy="82049413-2d3e-4083-a592-ac23f9157539" origin="userSelected" xmlns="http://www.boldonj</vt:lpwstr>
  </property>
  <property fmtid="{D5CDD505-2E9C-101B-9397-08002B2CF9AE}" pid="6" name="bjDocumentLabelXML-0">
    <vt:lpwstr>ames.com/2008/01/sie/internal/label"&gt;&lt;element uid="ee71e43c-6952-4aa0-ba93-1c3981439a05" value="" /&gt;&lt;/sisl&gt;</vt:lpwstr>
  </property>
  <property fmtid="{D5CDD505-2E9C-101B-9397-08002B2CF9AE}" pid="7" name="bjDocumentSecurityLabel">
    <vt:lpwstr>UNRESTRICTED</vt:lpwstr>
  </property>
  <property fmtid="{D5CDD505-2E9C-101B-9397-08002B2CF9AE}" pid="8" name="bjLabelHistoryID">
    <vt:lpwstr>{08E2896B-A545-4E4C-87DF-23178FBD0B79}</vt:lpwstr>
  </property>
</Properties>
</file>