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0" r:id="rId2"/>
    <p:sldMasterId id="2147483664" r:id="rId3"/>
    <p:sldMasterId id="2147483666" r:id="rId4"/>
    <p:sldMasterId id="2147483648" r:id="rId5"/>
  </p:sldMasterIdLst>
  <p:notesMasterIdLst>
    <p:notesMasterId r:id="rId36"/>
  </p:notesMasterIdLst>
  <p:handoutMasterIdLst>
    <p:handoutMasterId r:id="rId37"/>
  </p:handoutMasterIdLst>
  <p:sldIdLst>
    <p:sldId id="430" r:id="rId6"/>
    <p:sldId id="405" r:id="rId7"/>
    <p:sldId id="435" r:id="rId8"/>
    <p:sldId id="432" r:id="rId9"/>
    <p:sldId id="433" r:id="rId10"/>
    <p:sldId id="434" r:id="rId11"/>
    <p:sldId id="436" r:id="rId12"/>
    <p:sldId id="411" r:id="rId13"/>
    <p:sldId id="412" r:id="rId14"/>
    <p:sldId id="437" r:id="rId15"/>
    <p:sldId id="413" r:id="rId16"/>
    <p:sldId id="429" r:id="rId17"/>
    <p:sldId id="427" r:id="rId18"/>
    <p:sldId id="414" r:id="rId19"/>
    <p:sldId id="439" r:id="rId20"/>
    <p:sldId id="416" r:id="rId21"/>
    <p:sldId id="428" r:id="rId22"/>
    <p:sldId id="419" r:id="rId23"/>
    <p:sldId id="418" r:id="rId24"/>
    <p:sldId id="415" r:id="rId25"/>
    <p:sldId id="417" r:id="rId26"/>
    <p:sldId id="438" r:id="rId27"/>
    <p:sldId id="258" r:id="rId28"/>
    <p:sldId id="423" r:id="rId29"/>
    <p:sldId id="363" r:id="rId30"/>
    <p:sldId id="420" r:id="rId31"/>
    <p:sldId id="422" r:id="rId32"/>
    <p:sldId id="425" r:id="rId33"/>
    <p:sldId id="424" r:id="rId34"/>
    <p:sldId id="431" r:id="rId35"/>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aveena Balasundaram" initials="PB" lastIdx="9" clrIdx="0">
    <p:extLst>
      <p:ext uri="{19B8F6BF-5375-455C-9EA6-DF929625EA0E}">
        <p15:presenceInfo xmlns:p15="http://schemas.microsoft.com/office/powerpoint/2012/main" userId="S::pbalasundaram@unitedmethodistwomen.org::fd923782-1011-4698-be1c-ed3953dcbd95" providerId="AD"/>
      </p:ext>
    </p:extLst>
  </p:cmAuthor>
  <p:cmAuthor id="2" name="Sandrea Williamson" initials="SW" lastIdx="2" clrIdx="1">
    <p:extLst>
      <p:ext uri="{19B8F6BF-5375-455C-9EA6-DF929625EA0E}">
        <p15:presenceInfo xmlns:p15="http://schemas.microsoft.com/office/powerpoint/2012/main" userId="Sandrea William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6168" autoAdjust="0"/>
  </p:normalViewPr>
  <p:slideViewPr>
    <p:cSldViewPr snapToGrid="0">
      <p:cViewPr varScale="1">
        <p:scale>
          <a:sx n="54" d="100"/>
          <a:sy n="54" d="100"/>
        </p:scale>
        <p:origin x="402" y="78"/>
      </p:cViewPr>
      <p:guideLst/>
    </p:cSldViewPr>
  </p:slideViewPr>
  <p:outlineViewPr>
    <p:cViewPr>
      <p:scale>
        <a:sx n="33" d="100"/>
        <a:sy n="33" d="100"/>
      </p:scale>
      <p:origin x="0" y="-6228"/>
    </p:cViewPr>
  </p:outlineViewPr>
  <p:notesTextViewPr>
    <p:cViewPr>
      <p:scale>
        <a:sx n="1" d="1"/>
        <a:sy n="1" d="1"/>
      </p:scale>
      <p:origin x="0" y="0"/>
    </p:cViewPr>
  </p:notesTextViewPr>
  <p:notesViewPr>
    <p:cSldViewPr snapToGrid="0">
      <p:cViewPr varScale="1">
        <p:scale>
          <a:sx n="82" d="100"/>
          <a:sy n="82" d="100"/>
        </p:scale>
        <p:origin x="395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16T16:40:38.596" idx="6">
    <p:pos x="10" y="10"/>
    <p:text>Courtesy of Pat Hoerth</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4-16T16:40:38.596" idx="6">
    <p:pos x="10" y="10"/>
    <p:text>Courtesy of Pat Hoerth</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4-16T16:40:38.596" idx="6">
    <p:pos x="10" y="10"/>
    <p:text>Courtesy of Pat Hoerth</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342AE7-7B0B-41BE-8B76-24A6A73CC752}"/>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a:extLst>
              <a:ext uri="{FF2B5EF4-FFF2-40B4-BE49-F238E27FC236}">
                <a16:creationId xmlns:a16="http://schemas.microsoft.com/office/drawing/2014/main" id="{9BF73D7A-37DB-40B1-B2AB-E600DFB8201F}"/>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026CFC19-E4D8-4CF2-8969-BE2E6A7D386C}" type="datetimeFigureOut">
              <a:rPr lang="en-US" smtClean="0"/>
              <a:t>10/28/2020</a:t>
            </a:fld>
            <a:endParaRPr lang="en-US"/>
          </a:p>
        </p:txBody>
      </p:sp>
      <p:sp>
        <p:nvSpPr>
          <p:cNvPr id="4" name="Footer Placeholder 3">
            <a:extLst>
              <a:ext uri="{FF2B5EF4-FFF2-40B4-BE49-F238E27FC236}">
                <a16:creationId xmlns:a16="http://schemas.microsoft.com/office/drawing/2014/main" id="{E481439B-CF0E-4F52-BF4C-B509A29FDE8C}"/>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D64064-427A-48F0-81CA-460B2C339694}"/>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DD41DD61-4133-471F-8F78-919E4DBE17C4}" type="slidenum">
              <a:rPr lang="en-US" smtClean="0"/>
              <a:t>‹#›</a:t>
            </a:fld>
            <a:endParaRPr lang="en-US"/>
          </a:p>
        </p:txBody>
      </p:sp>
    </p:spTree>
    <p:extLst>
      <p:ext uri="{BB962C8B-B14F-4D97-AF65-F5344CB8AC3E}">
        <p14:creationId xmlns:p14="http://schemas.microsoft.com/office/powerpoint/2010/main" val="3157790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B1F2A114-7A6E-4682-B7EF-8FC105ABDA3A}" type="datetimeFigureOut">
              <a:rPr lang="en-US" smtClean="0"/>
              <a:t>10/28/2020</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DDC3B90A-9B5D-430A-9CF7-883737869142}" type="slidenum">
              <a:rPr lang="en-US" smtClean="0"/>
              <a:t>‹#›</a:t>
            </a:fld>
            <a:endParaRPr lang="en-US"/>
          </a:p>
        </p:txBody>
      </p:sp>
    </p:spTree>
    <p:extLst>
      <p:ext uri="{BB962C8B-B14F-4D97-AF65-F5344CB8AC3E}">
        <p14:creationId xmlns:p14="http://schemas.microsoft.com/office/powerpoint/2010/main" val="4052815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C3B90A-9B5D-430A-9CF7-883737869142}" type="slidenum">
              <a:rPr lang="en-US" smtClean="0"/>
              <a:t>21</a:t>
            </a:fld>
            <a:endParaRPr lang="en-US"/>
          </a:p>
        </p:txBody>
      </p:sp>
    </p:spTree>
    <p:extLst>
      <p:ext uri="{BB962C8B-B14F-4D97-AF65-F5344CB8AC3E}">
        <p14:creationId xmlns:p14="http://schemas.microsoft.com/office/powerpoint/2010/main" val="349922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3B90A-9B5D-430A-9CF7-883737869142}" type="slidenum">
              <a:rPr lang="en-US" smtClean="0"/>
              <a:t>28</a:t>
            </a:fld>
            <a:endParaRPr lang="en-US"/>
          </a:p>
        </p:txBody>
      </p:sp>
    </p:spTree>
    <p:extLst>
      <p:ext uri="{BB962C8B-B14F-4D97-AF65-F5344CB8AC3E}">
        <p14:creationId xmlns:p14="http://schemas.microsoft.com/office/powerpoint/2010/main" val="3233774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B3C1-77F6-44BB-9065-8F0088CF9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0AF9F5-ADC0-4BF1-A59D-1C1AC94C9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C71332-AB65-4FA9-891E-2247802CA0BF}"/>
              </a:ext>
            </a:extLst>
          </p:cNvPr>
          <p:cNvSpPr>
            <a:spLocks noGrp="1"/>
          </p:cNvSpPr>
          <p:nvPr>
            <p:ph type="dt" sz="half" idx="10"/>
          </p:nvPr>
        </p:nvSpPr>
        <p:spPr/>
        <p:txBody>
          <a:bodyPr/>
          <a:lstStyle/>
          <a:p>
            <a:fld id="{1EB1EF0E-C173-4873-A144-A590EDF4DC1B}" type="datetimeFigureOut">
              <a:rPr lang="en-US" smtClean="0"/>
              <a:t>10/28/2020</a:t>
            </a:fld>
            <a:endParaRPr lang="en-US"/>
          </a:p>
        </p:txBody>
      </p:sp>
      <p:sp>
        <p:nvSpPr>
          <p:cNvPr id="5" name="Footer Placeholder 4">
            <a:extLst>
              <a:ext uri="{FF2B5EF4-FFF2-40B4-BE49-F238E27FC236}">
                <a16:creationId xmlns:a16="http://schemas.microsoft.com/office/drawing/2014/main" id="{903BA2F3-9A77-44F6-822F-9F4E2CC16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27429-C3EB-4D62-A539-1E8A21ACD061}"/>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152556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5FFD-0DB7-4897-B416-27E9409E97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51370A-603C-4960-B6B2-5B6CE95B8E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9134E-6BDD-4C91-907E-D8A6469EE905}"/>
              </a:ext>
            </a:extLst>
          </p:cNvPr>
          <p:cNvSpPr>
            <a:spLocks noGrp="1"/>
          </p:cNvSpPr>
          <p:nvPr>
            <p:ph type="dt" sz="half" idx="10"/>
          </p:nvPr>
        </p:nvSpPr>
        <p:spPr/>
        <p:txBody>
          <a:bodyPr/>
          <a:lstStyle/>
          <a:p>
            <a:fld id="{1EB1EF0E-C173-4873-A144-A590EDF4DC1B}" type="datetimeFigureOut">
              <a:rPr lang="en-US" smtClean="0"/>
              <a:t>10/28/2020</a:t>
            </a:fld>
            <a:endParaRPr lang="en-US"/>
          </a:p>
        </p:txBody>
      </p:sp>
      <p:sp>
        <p:nvSpPr>
          <p:cNvPr id="5" name="Footer Placeholder 4">
            <a:extLst>
              <a:ext uri="{FF2B5EF4-FFF2-40B4-BE49-F238E27FC236}">
                <a16:creationId xmlns:a16="http://schemas.microsoft.com/office/drawing/2014/main" id="{95477658-6084-40A0-9B6B-7094764E8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2BC40-D897-4762-9661-705A63C471B7}"/>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70865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2105B-5705-41F3-B33E-7952522AD4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92B456-B45D-44C3-8157-079D772BE6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BEC46-4767-4F7A-A06F-655E816B0EC5}"/>
              </a:ext>
            </a:extLst>
          </p:cNvPr>
          <p:cNvSpPr>
            <a:spLocks noGrp="1"/>
          </p:cNvSpPr>
          <p:nvPr>
            <p:ph type="dt" sz="half" idx="10"/>
          </p:nvPr>
        </p:nvSpPr>
        <p:spPr/>
        <p:txBody>
          <a:bodyPr/>
          <a:lstStyle/>
          <a:p>
            <a:fld id="{1EB1EF0E-C173-4873-A144-A590EDF4DC1B}" type="datetimeFigureOut">
              <a:rPr lang="en-US" smtClean="0"/>
              <a:t>10/28/2020</a:t>
            </a:fld>
            <a:endParaRPr lang="en-US"/>
          </a:p>
        </p:txBody>
      </p:sp>
      <p:sp>
        <p:nvSpPr>
          <p:cNvPr id="5" name="Footer Placeholder 4">
            <a:extLst>
              <a:ext uri="{FF2B5EF4-FFF2-40B4-BE49-F238E27FC236}">
                <a16:creationId xmlns:a16="http://schemas.microsoft.com/office/drawing/2014/main" id="{EBC382E4-FAC7-4160-8243-D64266E57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714DE-0769-465F-9DF6-7A11D57F0062}"/>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2306383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686F-A61F-49B5-B079-93CD72A938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99C237-6578-4486-8415-C9DD5B684B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83720-D5FD-4E6C-8A48-8F34E6729E73}"/>
              </a:ext>
            </a:extLst>
          </p:cNvPr>
          <p:cNvSpPr>
            <a:spLocks noGrp="1"/>
          </p:cNvSpPr>
          <p:nvPr>
            <p:ph type="dt" sz="half" idx="10"/>
          </p:nvPr>
        </p:nvSpPr>
        <p:spPr/>
        <p:txBody>
          <a:bodyPr/>
          <a:lstStyle/>
          <a:p>
            <a:fld id="{B3936D00-2D60-473F-9E63-A233EEA4DDA5}" type="datetimeFigureOut">
              <a:rPr lang="en-US" smtClean="0"/>
              <a:t>10/28/2020</a:t>
            </a:fld>
            <a:endParaRPr lang="en-US"/>
          </a:p>
        </p:txBody>
      </p:sp>
      <p:sp>
        <p:nvSpPr>
          <p:cNvPr id="5" name="Footer Placeholder 4">
            <a:extLst>
              <a:ext uri="{FF2B5EF4-FFF2-40B4-BE49-F238E27FC236}">
                <a16:creationId xmlns:a16="http://schemas.microsoft.com/office/drawing/2014/main" id="{3202F222-C7AD-4500-9DB6-259E642A8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B88E5-86BA-4F64-84E6-84DF07E67FB9}"/>
              </a:ext>
            </a:extLst>
          </p:cNvPr>
          <p:cNvSpPr>
            <a:spLocks noGrp="1"/>
          </p:cNvSpPr>
          <p:nvPr>
            <p:ph type="sldNum" sz="quarter" idx="12"/>
          </p:nvPr>
        </p:nvSpPr>
        <p:spPr/>
        <p:txBody>
          <a:bodyPr/>
          <a:lstStyle/>
          <a:p>
            <a:fld id="{D17DAB45-0073-404E-8DF5-2E6653104F96}" type="slidenum">
              <a:rPr lang="en-US" smtClean="0"/>
              <a:t>‹#›</a:t>
            </a:fld>
            <a:endParaRPr lang="en-US"/>
          </a:p>
        </p:txBody>
      </p:sp>
    </p:spTree>
    <p:extLst>
      <p:ext uri="{BB962C8B-B14F-4D97-AF65-F5344CB8AC3E}">
        <p14:creationId xmlns:p14="http://schemas.microsoft.com/office/powerpoint/2010/main" val="293098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4E3DA-CC05-40B6-9EF7-23F07650F02A}"/>
              </a:ext>
            </a:extLst>
          </p:cNvPr>
          <p:cNvSpPr>
            <a:spLocks noGrp="1"/>
          </p:cNvSpPr>
          <p:nvPr>
            <p:ph type="dt" sz="half" idx="10"/>
          </p:nvPr>
        </p:nvSpPr>
        <p:spPr/>
        <p:txBody>
          <a:bodyPr/>
          <a:lstStyle/>
          <a:p>
            <a:fld id="{E754EFF3-C5C3-4706-A66E-874DE2434EC7}" type="datetimeFigureOut">
              <a:rPr lang="en-US" smtClean="0"/>
              <a:t>10/28/2020</a:t>
            </a:fld>
            <a:endParaRPr lang="en-US"/>
          </a:p>
        </p:txBody>
      </p:sp>
      <p:sp>
        <p:nvSpPr>
          <p:cNvPr id="3" name="Footer Placeholder 2">
            <a:extLst>
              <a:ext uri="{FF2B5EF4-FFF2-40B4-BE49-F238E27FC236}">
                <a16:creationId xmlns:a16="http://schemas.microsoft.com/office/drawing/2014/main" id="{F39DA275-7400-48FA-80C9-8AC0831125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F16676-0F55-4655-9CEF-639DB2AB42F6}"/>
              </a:ext>
            </a:extLst>
          </p:cNvPr>
          <p:cNvSpPr>
            <a:spLocks noGrp="1"/>
          </p:cNvSpPr>
          <p:nvPr>
            <p:ph type="sldNum" sz="quarter" idx="12"/>
          </p:nvPr>
        </p:nvSpPr>
        <p:spPr/>
        <p:txBody>
          <a:bodyPr/>
          <a:lstStyle/>
          <a:p>
            <a:fld id="{9A5C3B8F-8DB1-4341-B689-07907F373A4A}" type="slidenum">
              <a:rPr lang="en-US" smtClean="0"/>
              <a:t>‹#›</a:t>
            </a:fld>
            <a:endParaRPr lang="en-US"/>
          </a:p>
        </p:txBody>
      </p:sp>
    </p:spTree>
    <p:extLst>
      <p:ext uri="{BB962C8B-B14F-4D97-AF65-F5344CB8AC3E}">
        <p14:creationId xmlns:p14="http://schemas.microsoft.com/office/powerpoint/2010/main" val="3283530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F2E77-6E52-4BAA-92E5-7C3675C004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D6B679-2D52-488B-9873-E610366B43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6C57AB-7E49-4C8D-A5DB-C9D66EDA3B9B}"/>
              </a:ext>
            </a:extLst>
          </p:cNvPr>
          <p:cNvSpPr>
            <a:spLocks noGrp="1"/>
          </p:cNvSpPr>
          <p:nvPr>
            <p:ph type="dt" sz="half" idx="10"/>
          </p:nvPr>
        </p:nvSpPr>
        <p:spPr/>
        <p:txBody>
          <a:bodyPr/>
          <a:lstStyle/>
          <a:p>
            <a:fld id="{92E8F902-506E-4677-9DB2-6B7A62A6DFDF}" type="datetimeFigureOut">
              <a:rPr lang="en-US" smtClean="0"/>
              <a:t>10/28/2020</a:t>
            </a:fld>
            <a:endParaRPr lang="en-US"/>
          </a:p>
        </p:txBody>
      </p:sp>
      <p:sp>
        <p:nvSpPr>
          <p:cNvPr id="5" name="Footer Placeholder 4">
            <a:extLst>
              <a:ext uri="{FF2B5EF4-FFF2-40B4-BE49-F238E27FC236}">
                <a16:creationId xmlns:a16="http://schemas.microsoft.com/office/drawing/2014/main" id="{26405C42-CCAF-49DF-840A-E88AC0E61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B658E-CA81-4123-BA81-466BCDB0DC1F}"/>
              </a:ext>
            </a:extLst>
          </p:cNvPr>
          <p:cNvSpPr>
            <a:spLocks noGrp="1"/>
          </p:cNvSpPr>
          <p:nvPr>
            <p:ph type="sldNum" sz="quarter" idx="12"/>
          </p:nvPr>
        </p:nvSpPr>
        <p:spPr/>
        <p:txBody>
          <a:bodyPr/>
          <a:lstStyle/>
          <a:p>
            <a:fld id="{7178B7AC-FBEF-40C5-82A9-9D57F066DA3E}" type="slidenum">
              <a:rPr lang="en-US" smtClean="0"/>
              <a:t>‹#›</a:t>
            </a:fld>
            <a:endParaRPr lang="en-US"/>
          </a:p>
        </p:txBody>
      </p:sp>
    </p:spTree>
    <p:extLst>
      <p:ext uri="{BB962C8B-B14F-4D97-AF65-F5344CB8AC3E}">
        <p14:creationId xmlns:p14="http://schemas.microsoft.com/office/powerpoint/2010/main" val="1568618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3D7041-A87F-4EC5-B1A1-C84D3B7F7742}"/>
              </a:ext>
            </a:extLst>
          </p:cNvPr>
          <p:cNvSpPr>
            <a:spLocks noGrp="1"/>
          </p:cNvSpPr>
          <p:nvPr>
            <p:ph type="dt" sz="half" idx="10"/>
          </p:nvPr>
        </p:nvSpPr>
        <p:spPr/>
        <p:txBody>
          <a:bodyPr/>
          <a:lstStyle/>
          <a:p>
            <a:fld id="{F768A619-657D-41D4-91E6-C9B758432CC0}" type="datetimeFigureOut">
              <a:rPr lang="en-US" smtClean="0"/>
              <a:t>10/28/2020</a:t>
            </a:fld>
            <a:endParaRPr lang="en-US"/>
          </a:p>
        </p:txBody>
      </p:sp>
      <p:sp>
        <p:nvSpPr>
          <p:cNvPr id="3" name="Footer Placeholder 2">
            <a:extLst>
              <a:ext uri="{FF2B5EF4-FFF2-40B4-BE49-F238E27FC236}">
                <a16:creationId xmlns:a16="http://schemas.microsoft.com/office/drawing/2014/main" id="{18C9A148-661F-45CA-978A-D5A895E214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81658D-0743-4510-825C-438CA3A9B322}"/>
              </a:ext>
            </a:extLst>
          </p:cNvPr>
          <p:cNvSpPr>
            <a:spLocks noGrp="1"/>
          </p:cNvSpPr>
          <p:nvPr>
            <p:ph type="sldNum" sz="quarter" idx="12"/>
          </p:nvPr>
        </p:nvSpPr>
        <p:spPr/>
        <p:txBody>
          <a:bodyPr/>
          <a:lstStyle/>
          <a:p>
            <a:fld id="{BF30A5F2-E013-4709-BE5A-4414130DD565}" type="slidenum">
              <a:rPr lang="en-US" smtClean="0"/>
              <a:t>‹#›</a:t>
            </a:fld>
            <a:endParaRPr lang="en-US"/>
          </a:p>
        </p:txBody>
      </p:sp>
    </p:spTree>
    <p:extLst>
      <p:ext uri="{BB962C8B-B14F-4D97-AF65-F5344CB8AC3E}">
        <p14:creationId xmlns:p14="http://schemas.microsoft.com/office/powerpoint/2010/main" val="166849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641A-DDE2-489F-ABC9-B50A8F7A6C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7E0627-C90A-401D-B23F-701AA061BE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1C87CB-58C5-43A2-81FD-B5E5584158BF}"/>
              </a:ext>
            </a:extLst>
          </p:cNvPr>
          <p:cNvSpPr>
            <a:spLocks noGrp="1"/>
          </p:cNvSpPr>
          <p:nvPr>
            <p:ph type="dt" sz="half" idx="10"/>
          </p:nvPr>
        </p:nvSpPr>
        <p:spPr/>
        <p:txBody>
          <a:bodyPr/>
          <a:lstStyle/>
          <a:p>
            <a:fld id="{F768A619-657D-41D4-91E6-C9B758432CC0}" type="datetimeFigureOut">
              <a:rPr lang="en-US" smtClean="0"/>
              <a:t>10/28/2020</a:t>
            </a:fld>
            <a:endParaRPr lang="en-US"/>
          </a:p>
        </p:txBody>
      </p:sp>
      <p:sp>
        <p:nvSpPr>
          <p:cNvPr id="5" name="Footer Placeholder 4">
            <a:extLst>
              <a:ext uri="{FF2B5EF4-FFF2-40B4-BE49-F238E27FC236}">
                <a16:creationId xmlns:a16="http://schemas.microsoft.com/office/drawing/2014/main" id="{0D8DDBC7-E20E-4F31-90AC-B73FC7461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A6760-5451-44C7-9CCF-34E2C604302D}"/>
              </a:ext>
            </a:extLst>
          </p:cNvPr>
          <p:cNvSpPr>
            <a:spLocks noGrp="1"/>
          </p:cNvSpPr>
          <p:nvPr>
            <p:ph type="sldNum" sz="quarter" idx="12"/>
          </p:nvPr>
        </p:nvSpPr>
        <p:spPr/>
        <p:txBody>
          <a:bodyPr/>
          <a:lstStyle/>
          <a:p>
            <a:fld id="{BF30A5F2-E013-4709-BE5A-4414130DD565}" type="slidenum">
              <a:rPr lang="en-US" smtClean="0"/>
              <a:t>‹#›</a:t>
            </a:fld>
            <a:endParaRPr lang="en-US"/>
          </a:p>
        </p:txBody>
      </p:sp>
    </p:spTree>
    <p:extLst>
      <p:ext uri="{BB962C8B-B14F-4D97-AF65-F5344CB8AC3E}">
        <p14:creationId xmlns:p14="http://schemas.microsoft.com/office/powerpoint/2010/main" val="1407285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56F4D-E978-4B7A-9F44-3623C5A867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C7362B-98B7-4041-8331-7D198F1424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CFBC7-8072-4BB3-881C-91992A429D68}"/>
              </a:ext>
            </a:extLst>
          </p:cNvPr>
          <p:cNvSpPr>
            <a:spLocks noGrp="1"/>
          </p:cNvSpPr>
          <p:nvPr>
            <p:ph type="dt" sz="half" idx="10"/>
          </p:nvPr>
        </p:nvSpPr>
        <p:spPr/>
        <p:txBody>
          <a:bodyPr/>
          <a:lstStyle/>
          <a:p>
            <a:fld id="{F768A619-657D-41D4-91E6-C9B758432CC0}" type="datetimeFigureOut">
              <a:rPr lang="en-US" smtClean="0"/>
              <a:t>10/28/2020</a:t>
            </a:fld>
            <a:endParaRPr lang="en-US"/>
          </a:p>
        </p:txBody>
      </p:sp>
      <p:sp>
        <p:nvSpPr>
          <p:cNvPr id="5" name="Footer Placeholder 4">
            <a:extLst>
              <a:ext uri="{FF2B5EF4-FFF2-40B4-BE49-F238E27FC236}">
                <a16:creationId xmlns:a16="http://schemas.microsoft.com/office/drawing/2014/main" id="{471EBC23-FF30-4095-8358-65AA14BE9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8F9E4-2A5E-4AA8-9868-9F855E668066}"/>
              </a:ext>
            </a:extLst>
          </p:cNvPr>
          <p:cNvSpPr>
            <a:spLocks noGrp="1"/>
          </p:cNvSpPr>
          <p:nvPr>
            <p:ph type="sldNum" sz="quarter" idx="12"/>
          </p:nvPr>
        </p:nvSpPr>
        <p:spPr/>
        <p:txBody>
          <a:bodyPr/>
          <a:lstStyle/>
          <a:p>
            <a:fld id="{BF30A5F2-E013-4709-BE5A-4414130DD565}" type="slidenum">
              <a:rPr lang="en-US" smtClean="0"/>
              <a:t>‹#›</a:t>
            </a:fld>
            <a:endParaRPr lang="en-US"/>
          </a:p>
        </p:txBody>
      </p:sp>
    </p:spTree>
    <p:extLst>
      <p:ext uri="{BB962C8B-B14F-4D97-AF65-F5344CB8AC3E}">
        <p14:creationId xmlns:p14="http://schemas.microsoft.com/office/powerpoint/2010/main" val="4073262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9E81-2CEE-456E-AA1D-0290EEB988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3840-D839-4982-B505-F5AA5D8B2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CB8FD-BCE5-41D9-9223-2ED1E13F1C05}"/>
              </a:ext>
            </a:extLst>
          </p:cNvPr>
          <p:cNvSpPr>
            <a:spLocks noGrp="1"/>
          </p:cNvSpPr>
          <p:nvPr>
            <p:ph type="dt" sz="half" idx="10"/>
          </p:nvPr>
        </p:nvSpPr>
        <p:spPr/>
        <p:txBody>
          <a:bodyPr/>
          <a:lstStyle/>
          <a:p>
            <a:fld id="{1EB1EF0E-C173-4873-A144-A590EDF4DC1B}" type="datetimeFigureOut">
              <a:rPr lang="en-US" smtClean="0"/>
              <a:t>10/28/2020</a:t>
            </a:fld>
            <a:endParaRPr lang="en-US"/>
          </a:p>
        </p:txBody>
      </p:sp>
      <p:sp>
        <p:nvSpPr>
          <p:cNvPr id="5" name="Footer Placeholder 4">
            <a:extLst>
              <a:ext uri="{FF2B5EF4-FFF2-40B4-BE49-F238E27FC236}">
                <a16:creationId xmlns:a16="http://schemas.microsoft.com/office/drawing/2014/main" id="{1B9B5FA5-EB67-4664-AFED-35AC810FB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E4481-28B1-409A-A97E-077681DF2ACE}"/>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41422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9684-E355-4C47-A67D-3F1711605F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DC5AD7-D8FB-40B7-891D-850BF680EB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F1126-6D77-4622-B5C1-FDE39E6B76F2}"/>
              </a:ext>
            </a:extLst>
          </p:cNvPr>
          <p:cNvSpPr>
            <a:spLocks noGrp="1"/>
          </p:cNvSpPr>
          <p:nvPr>
            <p:ph type="dt" sz="half" idx="10"/>
          </p:nvPr>
        </p:nvSpPr>
        <p:spPr/>
        <p:txBody>
          <a:bodyPr/>
          <a:lstStyle/>
          <a:p>
            <a:fld id="{1EB1EF0E-C173-4873-A144-A590EDF4DC1B}" type="datetimeFigureOut">
              <a:rPr lang="en-US" smtClean="0"/>
              <a:t>10/28/2020</a:t>
            </a:fld>
            <a:endParaRPr lang="en-US"/>
          </a:p>
        </p:txBody>
      </p:sp>
      <p:sp>
        <p:nvSpPr>
          <p:cNvPr id="5" name="Footer Placeholder 4">
            <a:extLst>
              <a:ext uri="{FF2B5EF4-FFF2-40B4-BE49-F238E27FC236}">
                <a16:creationId xmlns:a16="http://schemas.microsoft.com/office/drawing/2014/main" id="{799BE09D-E790-4710-B3BA-937C578F9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733F4-8592-4D8B-84B7-0C0489A638AB}"/>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302166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ECAF-4BFD-4CE2-BFBD-A9F73278AE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1DCE1-760B-47D3-8C55-269533E26C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859A0-9250-4129-8E3D-DD52CB9A2B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3B06C1-3FD6-4232-A9E4-6DEC6BF5F802}"/>
              </a:ext>
            </a:extLst>
          </p:cNvPr>
          <p:cNvSpPr>
            <a:spLocks noGrp="1"/>
          </p:cNvSpPr>
          <p:nvPr>
            <p:ph type="dt" sz="half" idx="10"/>
          </p:nvPr>
        </p:nvSpPr>
        <p:spPr/>
        <p:txBody>
          <a:bodyPr/>
          <a:lstStyle/>
          <a:p>
            <a:fld id="{1EB1EF0E-C173-4873-A144-A590EDF4DC1B}" type="datetimeFigureOut">
              <a:rPr lang="en-US" smtClean="0"/>
              <a:t>10/28/2020</a:t>
            </a:fld>
            <a:endParaRPr lang="en-US"/>
          </a:p>
        </p:txBody>
      </p:sp>
      <p:sp>
        <p:nvSpPr>
          <p:cNvPr id="6" name="Footer Placeholder 5">
            <a:extLst>
              <a:ext uri="{FF2B5EF4-FFF2-40B4-BE49-F238E27FC236}">
                <a16:creationId xmlns:a16="http://schemas.microsoft.com/office/drawing/2014/main" id="{A340407B-507B-4FD7-8868-E91D1F396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A06AF9-0449-4109-A394-67BDDC6A949F}"/>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114973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D2C4-E419-466B-B651-E8ADA82B01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51232C-03BE-4830-BCFA-FDD5ED4749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2B586-7328-4634-A619-EB873F5FC1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B9D8C5-05FA-4EC3-B287-D39EB2FEBF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D1286F-268E-46FB-81B1-C4FCA715BC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AB3789-EC8F-4B2C-BC44-BB596180003F}"/>
              </a:ext>
            </a:extLst>
          </p:cNvPr>
          <p:cNvSpPr>
            <a:spLocks noGrp="1"/>
          </p:cNvSpPr>
          <p:nvPr>
            <p:ph type="dt" sz="half" idx="10"/>
          </p:nvPr>
        </p:nvSpPr>
        <p:spPr/>
        <p:txBody>
          <a:bodyPr/>
          <a:lstStyle/>
          <a:p>
            <a:fld id="{1EB1EF0E-C173-4873-A144-A590EDF4DC1B}" type="datetimeFigureOut">
              <a:rPr lang="en-US" smtClean="0"/>
              <a:t>10/28/2020</a:t>
            </a:fld>
            <a:endParaRPr lang="en-US"/>
          </a:p>
        </p:txBody>
      </p:sp>
      <p:sp>
        <p:nvSpPr>
          <p:cNvPr id="8" name="Footer Placeholder 7">
            <a:extLst>
              <a:ext uri="{FF2B5EF4-FFF2-40B4-BE49-F238E27FC236}">
                <a16:creationId xmlns:a16="http://schemas.microsoft.com/office/drawing/2014/main" id="{CB7BC942-8B59-4285-A0BF-612A6F7A39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000C7E-046C-48D9-BC4E-4F24FC2195C7}"/>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2821188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26B1-91A7-4B5C-A51B-A24BF16491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42D7B-AF2F-4877-9E7B-50DB5E2A0724}"/>
              </a:ext>
            </a:extLst>
          </p:cNvPr>
          <p:cNvSpPr>
            <a:spLocks noGrp="1"/>
          </p:cNvSpPr>
          <p:nvPr>
            <p:ph type="dt" sz="half" idx="10"/>
          </p:nvPr>
        </p:nvSpPr>
        <p:spPr/>
        <p:txBody>
          <a:bodyPr/>
          <a:lstStyle/>
          <a:p>
            <a:fld id="{1EB1EF0E-C173-4873-A144-A590EDF4DC1B}" type="datetimeFigureOut">
              <a:rPr lang="en-US" smtClean="0"/>
              <a:t>10/28/2020</a:t>
            </a:fld>
            <a:endParaRPr lang="en-US"/>
          </a:p>
        </p:txBody>
      </p:sp>
      <p:sp>
        <p:nvSpPr>
          <p:cNvPr id="4" name="Footer Placeholder 3">
            <a:extLst>
              <a:ext uri="{FF2B5EF4-FFF2-40B4-BE49-F238E27FC236}">
                <a16:creationId xmlns:a16="http://schemas.microsoft.com/office/drawing/2014/main" id="{D2DDAEFD-4437-4D97-8AC3-61624E1AD6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38A7C0-899E-40A3-A133-7DDC54A1B146}"/>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303282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01CD36-317D-42CA-87BB-6E2954573621}"/>
              </a:ext>
            </a:extLst>
          </p:cNvPr>
          <p:cNvSpPr>
            <a:spLocks noGrp="1"/>
          </p:cNvSpPr>
          <p:nvPr>
            <p:ph type="dt" sz="half" idx="10"/>
          </p:nvPr>
        </p:nvSpPr>
        <p:spPr/>
        <p:txBody>
          <a:bodyPr/>
          <a:lstStyle/>
          <a:p>
            <a:fld id="{1EB1EF0E-C173-4873-A144-A590EDF4DC1B}" type="datetimeFigureOut">
              <a:rPr lang="en-US" smtClean="0"/>
              <a:t>10/28/2020</a:t>
            </a:fld>
            <a:endParaRPr lang="en-US"/>
          </a:p>
        </p:txBody>
      </p:sp>
      <p:sp>
        <p:nvSpPr>
          <p:cNvPr id="3" name="Footer Placeholder 2">
            <a:extLst>
              <a:ext uri="{FF2B5EF4-FFF2-40B4-BE49-F238E27FC236}">
                <a16:creationId xmlns:a16="http://schemas.microsoft.com/office/drawing/2014/main" id="{C4C6DE41-F90E-4478-9D44-1AF585DE80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FF357D-4AF9-4843-889B-D6D5474B1F70}"/>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3219823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7B1D-8D02-4E74-B7DD-8626DD58E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9AD2ED-4966-40ED-9889-C258AF0D75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817CDD-D142-4741-BEC9-41730E393A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D07F36-526B-458B-B795-E4A5C896D8A9}"/>
              </a:ext>
            </a:extLst>
          </p:cNvPr>
          <p:cNvSpPr>
            <a:spLocks noGrp="1"/>
          </p:cNvSpPr>
          <p:nvPr>
            <p:ph type="dt" sz="half" idx="10"/>
          </p:nvPr>
        </p:nvSpPr>
        <p:spPr/>
        <p:txBody>
          <a:bodyPr/>
          <a:lstStyle/>
          <a:p>
            <a:fld id="{1EB1EF0E-C173-4873-A144-A590EDF4DC1B}" type="datetimeFigureOut">
              <a:rPr lang="en-US" smtClean="0"/>
              <a:t>10/28/2020</a:t>
            </a:fld>
            <a:endParaRPr lang="en-US"/>
          </a:p>
        </p:txBody>
      </p:sp>
      <p:sp>
        <p:nvSpPr>
          <p:cNvPr id="6" name="Footer Placeholder 5">
            <a:extLst>
              <a:ext uri="{FF2B5EF4-FFF2-40B4-BE49-F238E27FC236}">
                <a16:creationId xmlns:a16="http://schemas.microsoft.com/office/drawing/2014/main" id="{CD0968A7-8120-4187-9CB6-96654C15D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111378-BD47-4117-964D-2361BB37C524}"/>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4194554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ED13-AE72-4830-9171-437345BE7F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6076F0-2676-4562-A989-429B63D3AC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4B4F8B-7D2A-4215-BF9B-88A5697AC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CF7F64-AB38-4BD4-A248-82963ED984EF}"/>
              </a:ext>
            </a:extLst>
          </p:cNvPr>
          <p:cNvSpPr>
            <a:spLocks noGrp="1"/>
          </p:cNvSpPr>
          <p:nvPr>
            <p:ph type="dt" sz="half" idx="10"/>
          </p:nvPr>
        </p:nvSpPr>
        <p:spPr/>
        <p:txBody>
          <a:bodyPr/>
          <a:lstStyle/>
          <a:p>
            <a:fld id="{1EB1EF0E-C173-4873-A144-A590EDF4DC1B}" type="datetimeFigureOut">
              <a:rPr lang="en-US" smtClean="0"/>
              <a:t>10/28/2020</a:t>
            </a:fld>
            <a:endParaRPr lang="en-US"/>
          </a:p>
        </p:txBody>
      </p:sp>
      <p:sp>
        <p:nvSpPr>
          <p:cNvPr id="6" name="Footer Placeholder 5">
            <a:extLst>
              <a:ext uri="{FF2B5EF4-FFF2-40B4-BE49-F238E27FC236}">
                <a16:creationId xmlns:a16="http://schemas.microsoft.com/office/drawing/2014/main" id="{5B8EC4F4-BF8C-4763-8817-2E7B26835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CD840-3CFD-4273-BFB7-B5DF86D14DDB}"/>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1551345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DE28F-2808-445B-8DF6-44E2CC8CF8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767625-984A-4C07-8E88-506E73A3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41D5D-F480-4CCF-B809-5E533D2719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1EF0E-C173-4873-A144-A590EDF4DC1B}" type="datetimeFigureOut">
              <a:rPr lang="en-US" smtClean="0"/>
              <a:t>10/28/2020</a:t>
            </a:fld>
            <a:endParaRPr lang="en-US"/>
          </a:p>
        </p:txBody>
      </p:sp>
      <p:sp>
        <p:nvSpPr>
          <p:cNvPr id="5" name="Footer Placeholder 4">
            <a:extLst>
              <a:ext uri="{FF2B5EF4-FFF2-40B4-BE49-F238E27FC236}">
                <a16:creationId xmlns:a16="http://schemas.microsoft.com/office/drawing/2014/main" id="{DAF1126D-0FE7-48BF-B44E-70772E357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5A624-3DA0-4E4D-AB60-3ADDD3085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54C17-1677-4B91-9EF0-862DAD6BBC16}" type="slidenum">
              <a:rPr lang="en-US" smtClean="0"/>
              <a:t>‹#›</a:t>
            </a:fld>
            <a:endParaRPr lang="en-US"/>
          </a:p>
        </p:txBody>
      </p:sp>
    </p:spTree>
    <p:extLst>
      <p:ext uri="{BB962C8B-B14F-4D97-AF65-F5344CB8AC3E}">
        <p14:creationId xmlns:p14="http://schemas.microsoft.com/office/powerpoint/2010/main" val="2762624029"/>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51" r:id="rId3"/>
    <p:sldLayoutId id="2147483652" r:id="rId4"/>
    <p:sldLayoutId id="2147483653" r:id="rId5"/>
    <p:sldLayoutId id="2147483654" r:id="rId6"/>
    <p:sldLayoutId id="2147483663"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A6CE7C-4216-46F8-B96E-E2F16AD6A7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2D48F2-8B09-45A1-B762-0790CF682D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C3CE0-87E9-485B-BDD2-694697A100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36D00-2D60-473F-9E63-A233EEA4DDA5}" type="datetimeFigureOut">
              <a:rPr lang="en-US" smtClean="0"/>
              <a:t>10/28/2020</a:t>
            </a:fld>
            <a:endParaRPr lang="en-US"/>
          </a:p>
        </p:txBody>
      </p:sp>
      <p:sp>
        <p:nvSpPr>
          <p:cNvPr id="5" name="Footer Placeholder 4">
            <a:extLst>
              <a:ext uri="{FF2B5EF4-FFF2-40B4-BE49-F238E27FC236}">
                <a16:creationId xmlns:a16="http://schemas.microsoft.com/office/drawing/2014/main" id="{7D4689FC-9799-4B76-B7C2-23A1F41684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5F3E-EDDA-4E18-8F43-519E313EF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DAB45-0073-404E-8DF5-2E6653104F96}" type="slidenum">
              <a:rPr lang="en-US" smtClean="0"/>
              <a:t>‹#›</a:t>
            </a:fld>
            <a:endParaRPr lang="en-US"/>
          </a:p>
        </p:txBody>
      </p:sp>
    </p:spTree>
    <p:extLst>
      <p:ext uri="{BB962C8B-B14F-4D97-AF65-F5344CB8AC3E}">
        <p14:creationId xmlns:p14="http://schemas.microsoft.com/office/powerpoint/2010/main" val="233299042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3652AC-5D7A-4D5A-8E6E-55E9B1895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70BC7-3DEB-41AF-B7AF-AC9817E2BB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6CCBB-90DB-43CC-ACEF-F7E0FDD47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4EFF3-C5C3-4706-A66E-874DE2434EC7}" type="datetimeFigureOut">
              <a:rPr lang="en-US" smtClean="0"/>
              <a:t>10/28/2020</a:t>
            </a:fld>
            <a:endParaRPr lang="en-US"/>
          </a:p>
        </p:txBody>
      </p:sp>
      <p:sp>
        <p:nvSpPr>
          <p:cNvPr id="5" name="Footer Placeholder 4">
            <a:extLst>
              <a:ext uri="{FF2B5EF4-FFF2-40B4-BE49-F238E27FC236}">
                <a16:creationId xmlns:a16="http://schemas.microsoft.com/office/drawing/2014/main" id="{1FEE42DF-A6BC-4233-8F81-2FE21EF5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CC27B7-2741-4CB1-9C35-98FA92CA1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C3B8F-8DB1-4341-B689-07907F373A4A}" type="slidenum">
              <a:rPr lang="en-US" smtClean="0"/>
              <a:t>‹#›</a:t>
            </a:fld>
            <a:endParaRPr lang="en-US"/>
          </a:p>
        </p:txBody>
      </p:sp>
    </p:spTree>
    <p:extLst>
      <p:ext uri="{BB962C8B-B14F-4D97-AF65-F5344CB8AC3E}">
        <p14:creationId xmlns:p14="http://schemas.microsoft.com/office/powerpoint/2010/main" val="412644248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88BBDB-5A6A-4A0C-92FB-6DB7E059E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62B22B-73F4-434D-94E7-8E3F7C09D1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6AFFF-CD0E-4E74-B152-CC7941CC67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8F902-506E-4677-9DB2-6B7A62A6DFDF}" type="datetimeFigureOut">
              <a:rPr lang="en-US" smtClean="0"/>
              <a:t>10/28/2020</a:t>
            </a:fld>
            <a:endParaRPr lang="en-US"/>
          </a:p>
        </p:txBody>
      </p:sp>
      <p:sp>
        <p:nvSpPr>
          <p:cNvPr id="5" name="Footer Placeholder 4">
            <a:extLst>
              <a:ext uri="{FF2B5EF4-FFF2-40B4-BE49-F238E27FC236}">
                <a16:creationId xmlns:a16="http://schemas.microsoft.com/office/drawing/2014/main" id="{069BD147-FFE0-431C-9C7D-5DE54B55F3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27F5B0-3445-4DB4-8096-A418E5D884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8B7AC-FBEF-40C5-82A9-9D57F066DA3E}" type="slidenum">
              <a:rPr lang="en-US" smtClean="0"/>
              <a:t>‹#›</a:t>
            </a:fld>
            <a:endParaRPr lang="en-US"/>
          </a:p>
        </p:txBody>
      </p:sp>
    </p:spTree>
    <p:extLst>
      <p:ext uri="{BB962C8B-B14F-4D97-AF65-F5344CB8AC3E}">
        <p14:creationId xmlns:p14="http://schemas.microsoft.com/office/powerpoint/2010/main" val="1971300833"/>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3EEEDF-B319-4C70-A0A5-46B7649374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FD9E9E-5F1D-4BB4-B185-1D1B062428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CDE31-92AF-4BE7-B94A-1CAAB0246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8A619-657D-41D4-91E6-C9B758432CC0}" type="datetimeFigureOut">
              <a:rPr lang="en-US" smtClean="0"/>
              <a:t>10/28/2020</a:t>
            </a:fld>
            <a:endParaRPr lang="en-US"/>
          </a:p>
        </p:txBody>
      </p:sp>
      <p:sp>
        <p:nvSpPr>
          <p:cNvPr id="5" name="Footer Placeholder 4">
            <a:extLst>
              <a:ext uri="{FF2B5EF4-FFF2-40B4-BE49-F238E27FC236}">
                <a16:creationId xmlns:a16="http://schemas.microsoft.com/office/drawing/2014/main" id="{A06E1A19-C0DE-4312-9B9C-3FF454516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0C0BF5-F175-4BC8-AC9C-CE61928F3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0A5F2-E013-4709-BE5A-4414130DD565}" type="slidenum">
              <a:rPr lang="en-US" smtClean="0"/>
              <a:t>‹#›</a:t>
            </a:fld>
            <a:endParaRPr lang="en-US"/>
          </a:p>
        </p:txBody>
      </p:sp>
    </p:spTree>
    <p:extLst>
      <p:ext uri="{BB962C8B-B14F-4D97-AF65-F5344CB8AC3E}">
        <p14:creationId xmlns:p14="http://schemas.microsoft.com/office/powerpoint/2010/main" val="3492470331"/>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biblegateway.com/passage/?search=Matthew%2014%3A22-29&amp;version=NRSV#fen-NRSV-23622a"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17.jp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hyperlink" Target="mailto:ndaies@umcmission.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6FB5B-04D3-492F-A4B2-AA9572989E5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74D21AE-B265-4E87-BDC2-261BFA6BD19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2AA9A2E-51AE-4896-A92B-829C1D81F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6753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able, indoor, sitting, small&#10;&#10;Description automatically generated">
            <a:extLst>
              <a:ext uri="{FF2B5EF4-FFF2-40B4-BE49-F238E27FC236}">
                <a16:creationId xmlns:a16="http://schemas.microsoft.com/office/drawing/2014/main" id="{878902B7-CF0F-433B-BAE6-5F751E1B2511}"/>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
          <a:stretch/>
        </p:blipFill>
        <p:spPr>
          <a:xfrm rot="10800000">
            <a:off x="2381955" y="643466"/>
            <a:ext cx="7428089" cy="5571067"/>
          </a:xfrm>
          <a:prstGeom prst="rect">
            <a:avLst/>
          </a:prstGeom>
        </p:spPr>
      </p:pic>
    </p:spTree>
    <p:extLst>
      <p:ext uri="{BB962C8B-B14F-4D97-AF65-F5344CB8AC3E}">
        <p14:creationId xmlns:p14="http://schemas.microsoft.com/office/powerpoint/2010/main" val="385572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32E1-B8B6-4054-9D19-68BDE81FDA92}"/>
              </a:ext>
            </a:extLst>
          </p:cNvPr>
          <p:cNvSpPr>
            <a:spLocks noGrp="1"/>
          </p:cNvSpPr>
          <p:nvPr>
            <p:ph type="title"/>
          </p:nvPr>
        </p:nvSpPr>
        <p:spPr/>
        <p:txBody>
          <a:bodyPr>
            <a:normAutofit/>
          </a:bodyPr>
          <a:lstStyle/>
          <a:p>
            <a:pPr algn="ctr"/>
            <a:r>
              <a:rPr lang="en-US" dirty="0">
                <a:latin typeface="Arial" panose="020B0604020202020204" pitchFamily="34" charset="0"/>
                <a:cs typeface="Arial" panose="020B0604020202020204" pitchFamily="34" charset="0"/>
              </a:rPr>
              <a:t>SESSION 3: </a:t>
            </a:r>
            <a:br>
              <a:rPr lang="en-US" dirty="0">
                <a:latin typeface="Arial" panose="020B0604020202020204" pitchFamily="34" charset="0"/>
                <a:cs typeface="Arial" panose="020B0604020202020204" pitchFamily="34" charset="0"/>
              </a:rPr>
            </a:br>
            <a:r>
              <a:rPr lang="en-US" dirty="0">
                <a:latin typeface="AR BLANCA" panose="02000000000000000000" pitchFamily="2" charset="0"/>
                <a:cs typeface="Arial" panose="020B0604020202020204" pitchFamily="34" charset="0"/>
              </a:rPr>
              <a:t>COURAGE</a:t>
            </a:r>
          </a:p>
        </p:txBody>
      </p:sp>
      <p:pic>
        <p:nvPicPr>
          <p:cNvPr id="3" name="Picture 8">
            <a:extLst>
              <a:ext uri="{FF2B5EF4-FFF2-40B4-BE49-F238E27FC236}">
                <a16:creationId xmlns:a16="http://schemas.microsoft.com/office/drawing/2014/main" id="{E554BF67-13E6-47AF-A3EA-3A2ABF71C5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4898" y="4443413"/>
            <a:ext cx="3211286" cy="22495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7474AA03-0F85-4005-97C8-1DD9AEFBAE32}"/>
              </a:ext>
            </a:extLst>
          </p:cNvPr>
          <p:cNvSpPr>
            <a:spLocks noGrp="1"/>
          </p:cNvSpPr>
          <p:nvPr>
            <p:ph idx="1"/>
          </p:nvPr>
        </p:nvSpPr>
        <p:spPr>
          <a:xfrm>
            <a:off x="1920541" y="2059054"/>
            <a:ext cx="8039470" cy="4351338"/>
          </a:xfrm>
        </p:spPr>
        <p:txBody>
          <a:bodyPr/>
          <a:lstStyle/>
          <a:p>
            <a:pPr marL="0" indent="0">
              <a:buNone/>
            </a:pPr>
            <a:r>
              <a:rPr lang="en-US" b="1" dirty="0"/>
              <a:t>God who gives life to all, </a:t>
            </a:r>
            <a:r>
              <a:rPr lang="en-US" dirty="0"/>
              <a:t>be with us today as we continue to study your wisdom. Prepare our hearts and minds to work together with each other. Give us courage as we continue to do the holy work of learning. How good it is to center down, and to spend time with you! Amen.</a:t>
            </a:r>
          </a:p>
          <a:p>
            <a:pPr marL="0" indent="0" algn="ctr">
              <a:buNone/>
            </a:pPr>
            <a:endParaRPr lang="en-US" sz="1800" dirty="0"/>
          </a:p>
        </p:txBody>
      </p:sp>
    </p:spTree>
    <p:extLst>
      <p:ext uri="{BB962C8B-B14F-4D97-AF65-F5344CB8AC3E}">
        <p14:creationId xmlns:p14="http://schemas.microsoft.com/office/powerpoint/2010/main" val="301943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32E1-B8B6-4054-9D19-68BDE81FDA92}"/>
              </a:ext>
            </a:extLst>
          </p:cNvPr>
          <p:cNvSpPr>
            <a:spLocks noGrp="1"/>
          </p:cNvSpPr>
          <p:nvPr>
            <p:ph type="title"/>
          </p:nvPr>
        </p:nvSpPr>
        <p:spPr>
          <a:xfrm>
            <a:off x="1671921" y="346653"/>
            <a:ext cx="8536709" cy="1325563"/>
          </a:xfrm>
        </p:spPr>
        <p:txBody>
          <a:bodyPr>
            <a:normAutofit/>
          </a:bodyPr>
          <a:lstStyle/>
          <a:p>
            <a:pPr algn="ctr"/>
            <a:r>
              <a:rPr lang="en-US" sz="4000" i="1" dirty="0">
                <a:latin typeface="Arial" panose="020B0604020202020204" pitchFamily="34" charset="0"/>
                <a:cs typeface="Arial" panose="020B0604020202020204" pitchFamily="34" charset="0"/>
              </a:rPr>
              <a:t>I‘m Gonna Live So God Can Use Me</a:t>
            </a:r>
            <a:endParaRPr lang="en-US" sz="4000" i="1" dirty="0">
              <a:latin typeface="AR BLANCA" panose="02000000000000000000" pitchFamily="2" charset="0"/>
              <a:cs typeface="Arial" panose="020B0604020202020204" pitchFamily="34" charset="0"/>
            </a:endParaRPr>
          </a:p>
        </p:txBody>
      </p:sp>
      <p:pic>
        <p:nvPicPr>
          <p:cNvPr id="3" name="Picture 8">
            <a:extLst>
              <a:ext uri="{FF2B5EF4-FFF2-40B4-BE49-F238E27FC236}">
                <a16:creationId xmlns:a16="http://schemas.microsoft.com/office/drawing/2014/main" id="{E554BF67-13E6-47AF-A3EA-3A2ABF71C5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4898" y="4443413"/>
            <a:ext cx="3211286" cy="22495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7474AA03-0F85-4005-97C8-1DD9AEFBAE32}"/>
              </a:ext>
            </a:extLst>
          </p:cNvPr>
          <p:cNvSpPr>
            <a:spLocks noGrp="1"/>
          </p:cNvSpPr>
          <p:nvPr>
            <p:ph idx="1"/>
          </p:nvPr>
        </p:nvSpPr>
        <p:spPr>
          <a:xfrm>
            <a:off x="1920541" y="1672216"/>
            <a:ext cx="8039470" cy="4351338"/>
          </a:xfrm>
        </p:spPr>
        <p:txBody>
          <a:bodyPr/>
          <a:lstStyle/>
          <a:p>
            <a:pPr marL="0" indent="0">
              <a:buNone/>
            </a:pPr>
            <a:r>
              <a:rPr lang="en-US" b="1" dirty="0"/>
              <a:t>1. I’m </a:t>
            </a:r>
            <a:r>
              <a:rPr lang="en-US" b="1" dirty="0" err="1"/>
              <a:t>gonna</a:t>
            </a:r>
            <a:r>
              <a:rPr lang="en-US" b="1" dirty="0"/>
              <a:t> live so God can use me</a:t>
            </a:r>
          </a:p>
          <a:p>
            <a:pPr marL="0" indent="0">
              <a:buNone/>
            </a:pPr>
            <a:r>
              <a:rPr lang="en-US" b="1" dirty="0"/>
              <a:t>Anywhere, Lord, anytime.</a:t>
            </a:r>
          </a:p>
          <a:p>
            <a:pPr marL="0" indent="0">
              <a:buNone/>
            </a:pPr>
            <a:r>
              <a:rPr lang="en-US" b="1" dirty="0"/>
              <a:t>I’m </a:t>
            </a:r>
            <a:r>
              <a:rPr lang="en-US" b="1" dirty="0" err="1"/>
              <a:t>gonna</a:t>
            </a:r>
            <a:r>
              <a:rPr lang="en-US" b="1" dirty="0"/>
              <a:t> live so God can use me</a:t>
            </a:r>
          </a:p>
          <a:p>
            <a:pPr marL="0" indent="0">
              <a:buNone/>
            </a:pPr>
            <a:r>
              <a:rPr lang="en-US" b="1" dirty="0"/>
              <a:t>Anywhere, Lord, anytime!</a:t>
            </a:r>
          </a:p>
          <a:p>
            <a:pPr marL="0" indent="0">
              <a:buNone/>
            </a:pPr>
            <a:endParaRPr lang="en-US" b="1" dirty="0"/>
          </a:p>
          <a:p>
            <a:pPr marL="0" indent="0">
              <a:buNone/>
            </a:pPr>
            <a:r>
              <a:rPr lang="en-US" b="1" dirty="0"/>
              <a:t>2. I’m </a:t>
            </a:r>
            <a:r>
              <a:rPr lang="en-US" b="1" dirty="0" err="1"/>
              <a:t>gonna</a:t>
            </a:r>
            <a:r>
              <a:rPr lang="en-US" b="1" dirty="0"/>
              <a:t> work so God can use me…</a:t>
            </a:r>
          </a:p>
          <a:p>
            <a:pPr marL="0" indent="0">
              <a:buNone/>
            </a:pPr>
            <a:r>
              <a:rPr lang="en-US" b="1" dirty="0"/>
              <a:t>3. I’m </a:t>
            </a:r>
            <a:r>
              <a:rPr lang="en-US" b="1" dirty="0" err="1"/>
              <a:t>gonna</a:t>
            </a:r>
            <a:r>
              <a:rPr lang="en-US" b="1" dirty="0"/>
              <a:t> pray so…</a:t>
            </a:r>
          </a:p>
          <a:p>
            <a:pPr marL="0" indent="0">
              <a:buNone/>
            </a:pPr>
            <a:r>
              <a:rPr lang="en-US" b="1" dirty="0"/>
              <a:t>4. I’m </a:t>
            </a:r>
            <a:r>
              <a:rPr lang="en-US" b="1" dirty="0" err="1"/>
              <a:t>gonna</a:t>
            </a:r>
            <a:r>
              <a:rPr lang="en-US" b="1" dirty="0"/>
              <a:t> sing so…</a:t>
            </a:r>
            <a:endParaRPr lang="en-US" dirty="0"/>
          </a:p>
          <a:p>
            <a:pPr marL="0" indent="0" algn="ctr">
              <a:buNone/>
            </a:pPr>
            <a:endParaRPr lang="en-US" sz="1800" dirty="0"/>
          </a:p>
        </p:txBody>
      </p:sp>
      <p:pic>
        <p:nvPicPr>
          <p:cNvPr id="9" name="I Gonna Live So God Can Use Me">
            <a:hlinkClick r:id="" action="ppaction://media"/>
            <a:extLst>
              <a:ext uri="{FF2B5EF4-FFF2-40B4-BE49-F238E27FC236}">
                <a16:creationId xmlns:a16="http://schemas.microsoft.com/office/drawing/2014/main" id="{0E78679A-526D-4790-904C-2E1D9DAFCB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5968" y="4847744"/>
            <a:ext cx="609600" cy="609600"/>
          </a:xfrm>
          <a:prstGeom prst="rect">
            <a:avLst/>
          </a:prstGeom>
        </p:spPr>
      </p:pic>
      <p:sp>
        <p:nvSpPr>
          <p:cNvPr id="4" name="TextBox 3">
            <a:extLst>
              <a:ext uri="{FF2B5EF4-FFF2-40B4-BE49-F238E27FC236}">
                <a16:creationId xmlns:a16="http://schemas.microsoft.com/office/drawing/2014/main" id="{46367313-3550-4F69-B488-C1833736F82E}"/>
              </a:ext>
            </a:extLst>
          </p:cNvPr>
          <p:cNvSpPr txBox="1"/>
          <p:nvPr/>
        </p:nvSpPr>
        <p:spPr>
          <a:xfrm>
            <a:off x="7965479" y="5438778"/>
            <a:ext cx="4108172" cy="1169551"/>
          </a:xfrm>
          <a:prstGeom prst="rect">
            <a:avLst/>
          </a:prstGeom>
          <a:noFill/>
        </p:spPr>
        <p:txBody>
          <a:bodyPr wrap="square" rtlCol="0">
            <a:spAutoFit/>
          </a:bodyPr>
          <a:lstStyle/>
          <a:p>
            <a:pPr marL="0" marR="0">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Credit: “I’m Gonna Live So God Can Use Me,”</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Words: African American Spiritual. arr. Wendell P.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Whalum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(1932-1987) ©The Estate of Wendell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Whalum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All rights reserved. Used with permission. TFWS 2153</a:t>
            </a:r>
            <a:endParaRPr lang="en-US"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Musician: Catherine Ritch</a:t>
            </a:r>
          </a:p>
        </p:txBody>
      </p:sp>
    </p:spTree>
    <p:extLst>
      <p:ext uri="{BB962C8B-B14F-4D97-AF65-F5344CB8AC3E}">
        <p14:creationId xmlns:p14="http://schemas.microsoft.com/office/powerpoint/2010/main" val="227562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8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818">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935CC13F-E4EB-4EA3-9F4E-6EC47AD85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010" y="1091210"/>
            <a:ext cx="8242852" cy="4810540"/>
          </a:xfrm>
          <a:prstGeom prst="rect">
            <a:avLst/>
          </a:prstGeom>
        </p:spPr>
      </p:pic>
      <p:sp>
        <p:nvSpPr>
          <p:cNvPr id="3" name="TextBox 2">
            <a:extLst>
              <a:ext uri="{FF2B5EF4-FFF2-40B4-BE49-F238E27FC236}">
                <a16:creationId xmlns:a16="http://schemas.microsoft.com/office/drawing/2014/main" id="{B444F5C3-69F3-41F0-AA3E-E9537E3DF654}"/>
              </a:ext>
            </a:extLst>
          </p:cNvPr>
          <p:cNvSpPr txBox="1"/>
          <p:nvPr/>
        </p:nvSpPr>
        <p:spPr>
          <a:xfrm>
            <a:off x="6151880" y="2178980"/>
            <a:ext cx="233834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dirty="0"/>
              <a:t>JESUS IN GERASENE:</a:t>
            </a:r>
          </a:p>
          <a:p>
            <a:pPr algn="ctr"/>
            <a:r>
              <a:rPr lang="en-US" b="1" dirty="0"/>
              <a:t>MARK 5</a:t>
            </a:r>
          </a:p>
        </p:txBody>
      </p:sp>
      <p:sp>
        <p:nvSpPr>
          <p:cNvPr id="4" name="TextBox 3">
            <a:extLst>
              <a:ext uri="{FF2B5EF4-FFF2-40B4-BE49-F238E27FC236}">
                <a16:creationId xmlns:a16="http://schemas.microsoft.com/office/drawing/2014/main" id="{B6F47442-BF8B-476E-839D-C813EEB40B19}"/>
              </a:ext>
            </a:extLst>
          </p:cNvPr>
          <p:cNvSpPr txBox="1"/>
          <p:nvPr/>
        </p:nvSpPr>
        <p:spPr>
          <a:xfrm>
            <a:off x="5188890" y="4569592"/>
            <a:ext cx="2338345"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dirty="0"/>
              <a:t>PROVERBS 4: 20-27</a:t>
            </a:r>
          </a:p>
        </p:txBody>
      </p:sp>
      <p:sp>
        <p:nvSpPr>
          <p:cNvPr id="5" name="TextBox 4">
            <a:extLst>
              <a:ext uri="{FF2B5EF4-FFF2-40B4-BE49-F238E27FC236}">
                <a16:creationId xmlns:a16="http://schemas.microsoft.com/office/drawing/2014/main" id="{27FA0C2C-DA3F-4661-858A-A83D023910C5}"/>
              </a:ext>
            </a:extLst>
          </p:cNvPr>
          <p:cNvSpPr txBox="1"/>
          <p:nvPr/>
        </p:nvSpPr>
        <p:spPr>
          <a:xfrm>
            <a:off x="4240696" y="3400593"/>
            <a:ext cx="185530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dirty="0"/>
              <a:t>COURAGE</a:t>
            </a:r>
          </a:p>
        </p:txBody>
      </p:sp>
      <p:sp>
        <p:nvSpPr>
          <p:cNvPr id="6" name="TextBox 5">
            <a:extLst>
              <a:ext uri="{FF2B5EF4-FFF2-40B4-BE49-F238E27FC236}">
                <a16:creationId xmlns:a16="http://schemas.microsoft.com/office/drawing/2014/main" id="{240865A0-059F-2145-A0C6-7749A4BAFD17}"/>
              </a:ext>
            </a:extLst>
          </p:cNvPr>
          <p:cNvSpPr txBox="1"/>
          <p:nvPr/>
        </p:nvSpPr>
        <p:spPr>
          <a:xfrm>
            <a:off x="5188890" y="6603711"/>
            <a:ext cx="4630972" cy="246221"/>
          </a:xfrm>
          <a:prstGeom prst="rect">
            <a:avLst/>
          </a:prstGeom>
          <a:noFill/>
        </p:spPr>
        <p:txBody>
          <a:bodyPr wrap="square" rtlCol="0">
            <a:spAutoFit/>
          </a:bodyPr>
          <a:lstStyle/>
          <a:p>
            <a:r>
              <a:rPr lang="en-US" sz="1000" dirty="0"/>
              <a:t>Image: </a:t>
            </a:r>
            <a:r>
              <a:rPr lang="en-US" sz="1000" dirty="0" err="1"/>
              <a:t>commons.wikimedia.org</a:t>
            </a:r>
            <a:r>
              <a:rPr lang="en-US" sz="1000" dirty="0"/>
              <a:t>/wiki/</a:t>
            </a:r>
            <a:r>
              <a:rPr lang="en-US" sz="1000" dirty="0" err="1"/>
              <a:t>File:Möbius_strip.jpg</a:t>
            </a:r>
            <a:r>
              <a:rPr lang="en-US" sz="1000" dirty="0"/>
              <a:t>; Content: Glory </a:t>
            </a:r>
            <a:r>
              <a:rPr lang="en-US" sz="1000" dirty="0" err="1"/>
              <a:t>Dharmaraj</a:t>
            </a:r>
            <a:endParaRPr lang="en-US" sz="1000" dirty="0"/>
          </a:p>
        </p:txBody>
      </p:sp>
    </p:spTree>
    <p:extLst>
      <p:ext uri="{BB962C8B-B14F-4D97-AF65-F5344CB8AC3E}">
        <p14:creationId xmlns:p14="http://schemas.microsoft.com/office/powerpoint/2010/main" val="3460959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773304" y="566512"/>
            <a:ext cx="8460420" cy="3724096"/>
          </a:xfrm>
          <a:prstGeom prst="rect">
            <a:avLst/>
          </a:prstGeom>
          <a:noFill/>
        </p:spPr>
        <p:txBody>
          <a:bodyPr wrap="square" rtlCol="0">
            <a:spAutoFit/>
          </a:bodyPr>
          <a:lstStyle/>
          <a:p>
            <a:pPr marR="0" lvl="0" algn="ctr">
              <a:spcBef>
                <a:spcPts val="0"/>
              </a:spcBef>
              <a:spcAft>
                <a:spcPts val="0"/>
              </a:spcAft>
            </a:pPr>
            <a:endParaRPr lang="en-US" sz="2400" b="1" i="0" dirty="0">
              <a:solidFill>
                <a:srgbClr val="000000"/>
              </a:solidFill>
              <a:effectLst/>
              <a:latin typeface="system-ui"/>
            </a:endParaRPr>
          </a:p>
          <a:p>
            <a:pPr marR="0" lvl="0" algn="ctr">
              <a:spcBef>
                <a:spcPts val="0"/>
              </a:spcBef>
              <a:spcAft>
                <a:spcPts val="0"/>
              </a:spcAft>
            </a:pPr>
            <a:r>
              <a:rPr lang="en-US" sz="2800" b="1" i="0" dirty="0">
                <a:solidFill>
                  <a:srgbClr val="000000"/>
                </a:solidFill>
                <a:effectLst/>
                <a:latin typeface="system-ui"/>
              </a:rPr>
              <a:t>PROVERBS 4:20-22</a:t>
            </a:r>
          </a:p>
          <a:p>
            <a:pPr algn="l"/>
            <a:endParaRPr lang="en-US" sz="2400" b="1" i="0" baseline="30000" dirty="0">
              <a:solidFill>
                <a:srgbClr val="000000"/>
              </a:solidFill>
              <a:effectLst/>
              <a:latin typeface="system-ui"/>
            </a:endParaRPr>
          </a:p>
          <a:p>
            <a:pPr algn="l"/>
            <a:r>
              <a:rPr lang="en-US" sz="2400" b="1" i="0" baseline="30000" dirty="0">
                <a:solidFill>
                  <a:srgbClr val="000000"/>
                </a:solidFill>
                <a:effectLst/>
                <a:latin typeface="system-ui"/>
              </a:rPr>
              <a:t>20 </a:t>
            </a:r>
            <a:r>
              <a:rPr lang="en-US" sz="2800" b="0" i="0" dirty="0">
                <a:solidFill>
                  <a:srgbClr val="000000"/>
                </a:solidFill>
                <a:effectLst/>
                <a:latin typeface="system-ui"/>
              </a:rPr>
              <a:t>My child, be attentive to my words;</a:t>
            </a:r>
            <a:br>
              <a:rPr lang="en-US" sz="2800" dirty="0"/>
            </a:br>
            <a:r>
              <a:rPr lang="en-US" sz="2800" b="0" i="0" dirty="0">
                <a:solidFill>
                  <a:srgbClr val="000000"/>
                </a:solidFill>
                <a:effectLst/>
                <a:latin typeface="Courier New" panose="02070309020205020404" pitchFamily="49" charset="0"/>
              </a:rPr>
              <a:t>    </a:t>
            </a:r>
            <a:r>
              <a:rPr lang="en-US" sz="2800" b="0" i="0" dirty="0">
                <a:solidFill>
                  <a:srgbClr val="000000"/>
                </a:solidFill>
                <a:effectLst/>
                <a:latin typeface="system-ui"/>
              </a:rPr>
              <a:t>incline your ear to my sayings.</a:t>
            </a:r>
            <a:br>
              <a:rPr lang="en-US" sz="2800" dirty="0"/>
            </a:br>
            <a:r>
              <a:rPr lang="en-US" sz="2400" b="1" i="0" baseline="30000" dirty="0">
                <a:solidFill>
                  <a:srgbClr val="000000"/>
                </a:solidFill>
                <a:effectLst/>
                <a:latin typeface="system-ui"/>
              </a:rPr>
              <a:t>21 </a:t>
            </a:r>
            <a:r>
              <a:rPr lang="en-US" sz="2800" b="0" i="0" dirty="0">
                <a:solidFill>
                  <a:srgbClr val="000000"/>
                </a:solidFill>
                <a:effectLst/>
                <a:latin typeface="system-ui"/>
              </a:rPr>
              <a:t>Do not let them escape from your sight;</a:t>
            </a:r>
            <a:br>
              <a:rPr lang="en-US" sz="2800" dirty="0"/>
            </a:br>
            <a:r>
              <a:rPr lang="en-US" sz="2800" b="0" i="0" dirty="0">
                <a:solidFill>
                  <a:srgbClr val="000000"/>
                </a:solidFill>
                <a:effectLst/>
                <a:latin typeface="Courier New" panose="02070309020205020404" pitchFamily="49" charset="0"/>
              </a:rPr>
              <a:t>    </a:t>
            </a:r>
            <a:r>
              <a:rPr lang="en-US" sz="2800" b="0" i="0" dirty="0">
                <a:solidFill>
                  <a:srgbClr val="000000"/>
                </a:solidFill>
                <a:effectLst/>
                <a:latin typeface="system-ui"/>
              </a:rPr>
              <a:t>keep them within your heart.</a:t>
            </a:r>
            <a:br>
              <a:rPr lang="en-US" sz="2800" dirty="0"/>
            </a:br>
            <a:r>
              <a:rPr lang="en-US" sz="2400" b="1" i="0" baseline="30000" dirty="0">
                <a:solidFill>
                  <a:srgbClr val="000000"/>
                </a:solidFill>
                <a:effectLst/>
                <a:latin typeface="system-ui"/>
              </a:rPr>
              <a:t>22 </a:t>
            </a:r>
            <a:r>
              <a:rPr lang="en-US" sz="2800" b="0" i="0" dirty="0">
                <a:solidFill>
                  <a:srgbClr val="000000"/>
                </a:solidFill>
                <a:effectLst/>
                <a:latin typeface="system-ui"/>
              </a:rPr>
              <a:t>For they are life to those who find them,</a:t>
            </a:r>
            <a:br>
              <a:rPr lang="en-US" sz="2800" dirty="0"/>
            </a:br>
            <a:r>
              <a:rPr lang="en-US" sz="2800" b="0" i="0" dirty="0">
                <a:solidFill>
                  <a:srgbClr val="000000"/>
                </a:solidFill>
                <a:effectLst/>
                <a:latin typeface="Courier New" panose="02070309020205020404" pitchFamily="49" charset="0"/>
              </a:rPr>
              <a:t>    </a:t>
            </a:r>
            <a:r>
              <a:rPr lang="en-US" sz="2800" b="0" i="0" dirty="0">
                <a:solidFill>
                  <a:srgbClr val="000000"/>
                </a:solidFill>
                <a:effectLst/>
                <a:latin typeface="system-ui"/>
              </a:rPr>
              <a:t>and healing to all their flesh.</a:t>
            </a:r>
          </a:p>
        </p:txBody>
      </p:sp>
    </p:spTree>
    <p:extLst>
      <p:ext uri="{BB962C8B-B14F-4D97-AF65-F5344CB8AC3E}">
        <p14:creationId xmlns:p14="http://schemas.microsoft.com/office/powerpoint/2010/main" val="1067902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G_245012325">
            <a:hlinkClick r:id="" action="ppaction://media"/>
            <a:extLst>
              <a:ext uri="{FF2B5EF4-FFF2-40B4-BE49-F238E27FC236}">
                <a16:creationId xmlns:a16="http://schemas.microsoft.com/office/drawing/2014/main" id="{AE3F0B4F-9D1D-4B02-978B-13AAA13ECA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22309" y="457200"/>
            <a:ext cx="8456891" cy="4757001"/>
          </a:xfrm>
          <a:prstGeom prst="rect">
            <a:avLst/>
          </a:prstGeom>
        </p:spPr>
      </p:pic>
      <p:sp>
        <p:nvSpPr>
          <p:cNvPr id="8" name="TextBox 7">
            <a:extLst>
              <a:ext uri="{FF2B5EF4-FFF2-40B4-BE49-F238E27FC236}">
                <a16:creationId xmlns:a16="http://schemas.microsoft.com/office/drawing/2014/main" id="{40E55894-C8C4-41E6-834D-C2232A3D8772}"/>
              </a:ext>
            </a:extLst>
          </p:cNvPr>
          <p:cNvSpPr txBox="1"/>
          <p:nvPr/>
        </p:nvSpPr>
        <p:spPr>
          <a:xfrm>
            <a:off x="430764" y="5569803"/>
            <a:ext cx="609442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Scripture Reading:  Proverbs 4:20-22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Reader:  Erin Dickey</a:t>
            </a:r>
          </a:p>
        </p:txBody>
      </p:sp>
    </p:spTree>
    <p:extLst>
      <p:ext uri="{BB962C8B-B14F-4D97-AF65-F5344CB8AC3E}">
        <p14:creationId xmlns:p14="http://schemas.microsoft.com/office/powerpoint/2010/main" val="407308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592683" y="1044601"/>
            <a:ext cx="8460420" cy="3754874"/>
          </a:xfrm>
          <a:prstGeom prst="rect">
            <a:avLst/>
          </a:prstGeom>
          <a:noFill/>
        </p:spPr>
        <p:txBody>
          <a:bodyPr wrap="square" rtlCol="0">
            <a:spAutoFit/>
          </a:bodyPr>
          <a:lstStyle/>
          <a:p>
            <a:pPr marR="0" lvl="0" algn="ctr">
              <a:spcBef>
                <a:spcPts val="0"/>
              </a:spcBef>
              <a:spcAft>
                <a:spcPts val="0"/>
              </a:spcAft>
            </a:pPr>
            <a:r>
              <a:rPr lang="en-US" sz="3200" b="1" i="0" dirty="0">
                <a:solidFill>
                  <a:srgbClr val="000000"/>
                </a:solidFill>
                <a:effectLst/>
                <a:latin typeface="system-ui"/>
              </a:rPr>
              <a:t>Explore and Define Courage</a:t>
            </a:r>
          </a:p>
          <a:p>
            <a:pPr algn="l"/>
            <a:endParaRPr lang="en-US" sz="2400" dirty="0">
              <a:solidFill>
                <a:srgbClr val="000000"/>
              </a:solidFill>
              <a:latin typeface="system-ui"/>
            </a:endParaRPr>
          </a:p>
          <a:p>
            <a:pPr marL="342900" indent="-342900" algn="l">
              <a:buFont typeface="Arial" panose="020B0604020202020204" pitchFamily="34" charset="0"/>
              <a:buChar char="•"/>
            </a:pPr>
            <a:r>
              <a:rPr lang="en-US" sz="2600" dirty="0">
                <a:solidFill>
                  <a:srgbClr val="000000"/>
                </a:solidFill>
                <a:latin typeface="system-ui"/>
              </a:rPr>
              <a:t>Consider the movie </a:t>
            </a:r>
            <a:r>
              <a:rPr lang="en-US" sz="2600" i="1" dirty="0">
                <a:solidFill>
                  <a:srgbClr val="000000"/>
                </a:solidFill>
                <a:latin typeface="system-ui"/>
              </a:rPr>
              <a:t>Inside Out</a:t>
            </a:r>
            <a:r>
              <a:rPr lang="en-US" sz="2600" dirty="0">
                <a:solidFill>
                  <a:srgbClr val="000000"/>
                </a:solidFill>
                <a:latin typeface="system-ui"/>
              </a:rPr>
              <a:t>. What would an anxiety cartoon character look like? What would a courage character look like? Are they opposites?</a:t>
            </a:r>
            <a:endParaRPr lang="en-US" sz="2600" b="0" i="0" dirty="0">
              <a:solidFill>
                <a:srgbClr val="000000"/>
              </a:solidFill>
              <a:effectLst/>
              <a:latin typeface="system-ui"/>
            </a:endParaRPr>
          </a:p>
          <a:p>
            <a:pPr marL="342900" indent="-342900" algn="l">
              <a:buFont typeface="Arial" panose="020B0604020202020204" pitchFamily="34" charset="0"/>
              <a:buChar char="•"/>
            </a:pPr>
            <a:endParaRPr lang="en-US" sz="2600" dirty="0">
              <a:solidFill>
                <a:srgbClr val="000000"/>
              </a:solidFill>
              <a:latin typeface="system-ui"/>
            </a:endParaRPr>
          </a:p>
          <a:p>
            <a:pPr marL="342900" indent="-342900" algn="l">
              <a:buFont typeface="Arial" panose="020B0604020202020204" pitchFamily="34" charset="0"/>
              <a:buChar char="•"/>
            </a:pPr>
            <a:r>
              <a:rPr lang="en-US" sz="2600" dirty="0">
                <a:solidFill>
                  <a:srgbClr val="000000"/>
                </a:solidFill>
                <a:latin typeface="system-ui"/>
              </a:rPr>
              <a:t>What is Courage to you? </a:t>
            </a:r>
          </a:p>
          <a:p>
            <a:pPr marL="342900" indent="-342900" algn="l">
              <a:buFont typeface="Arial" panose="020B0604020202020204" pitchFamily="34" charset="0"/>
              <a:buChar char="•"/>
            </a:pPr>
            <a:endParaRPr lang="en-US" sz="2600" dirty="0">
              <a:solidFill>
                <a:srgbClr val="000000"/>
              </a:solidFill>
              <a:latin typeface="system-ui"/>
            </a:endParaRPr>
          </a:p>
          <a:p>
            <a:pPr marL="342900" indent="-342900">
              <a:buFont typeface="Arial" panose="020B0604020202020204" pitchFamily="34" charset="0"/>
              <a:buChar char="•"/>
            </a:pPr>
            <a:r>
              <a:rPr lang="en-US" sz="2600" dirty="0">
                <a:solidFill>
                  <a:srgbClr val="000000"/>
                </a:solidFill>
                <a:latin typeface="system-ui"/>
              </a:rPr>
              <a:t>When have you seen courage in action?</a:t>
            </a:r>
          </a:p>
        </p:txBody>
      </p:sp>
    </p:spTree>
    <p:extLst>
      <p:ext uri="{BB962C8B-B14F-4D97-AF65-F5344CB8AC3E}">
        <p14:creationId xmlns:p14="http://schemas.microsoft.com/office/powerpoint/2010/main" val="71442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2022686" y="243240"/>
            <a:ext cx="8460420" cy="5519460"/>
          </a:xfrm>
          <a:prstGeom prst="rect">
            <a:avLst/>
          </a:prstGeom>
          <a:noFill/>
        </p:spPr>
        <p:txBody>
          <a:bodyPr wrap="square" rtlCol="0">
            <a:spAutoFit/>
          </a:bodyPr>
          <a:lstStyle/>
          <a:p>
            <a:pPr marR="0" lvl="0" algn="ctr">
              <a:spcBef>
                <a:spcPts val="0"/>
              </a:spcBef>
              <a:spcAft>
                <a:spcPts val="0"/>
              </a:spcAft>
            </a:pPr>
            <a:endParaRPr lang="en-US" sz="2400" b="1" i="0" dirty="0">
              <a:solidFill>
                <a:srgbClr val="000000"/>
              </a:solidFill>
              <a:effectLst/>
              <a:latin typeface="system-ui"/>
            </a:endParaRPr>
          </a:p>
          <a:p>
            <a:pPr marR="0" lvl="0" algn="ctr">
              <a:spcBef>
                <a:spcPts val="0"/>
              </a:spcBef>
              <a:spcAft>
                <a:spcPts val="0"/>
              </a:spcAft>
            </a:pPr>
            <a:r>
              <a:rPr lang="en-US" sz="2800" b="1" i="0" dirty="0">
                <a:solidFill>
                  <a:srgbClr val="000000"/>
                </a:solidFill>
                <a:effectLst/>
                <a:latin typeface="system-ui"/>
              </a:rPr>
              <a:t>Matthew 14:22-29</a:t>
            </a:r>
          </a:p>
          <a:p>
            <a:pPr algn="l"/>
            <a:endParaRPr lang="en-US" sz="2200" b="1" i="0" baseline="30000" dirty="0">
              <a:solidFill>
                <a:srgbClr val="000000"/>
              </a:solidFill>
              <a:effectLst/>
              <a:latin typeface="system-ui"/>
            </a:endParaRPr>
          </a:p>
          <a:p>
            <a:pPr algn="l"/>
            <a:r>
              <a:rPr lang="en-US" sz="2200" b="1" i="0" baseline="30000" dirty="0">
                <a:solidFill>
                  <a:srgbClr val="000000"/>
                </a:solidFill>
                <a:effectLst/>
                <a:latin typeface="system-ui"/>
              </a:rPr>
              <a:t>22 </a:t>
            </a:r>
            <a:r>
              <a:rPr lang="en-US" sz="2200" b="0" i="0" dirty="0">
                <a:solidFill>
                  <a:srgbClr val="000000"/>
                </a:solidFill>
                <a:effectLst/>
                <a:latin typeface="system-ui"/>
              </a:rPr>
              <a:t>Immediately he made the disciples get into the boat and go on ahead to the other side, while he dismissed the crowds. </a:t>
            </a:r>
            <a:r>
              <a:rPr lang="en-US" sz="2200" b="1" i="0" baseline="30000" dirty="0">
                <a:solidFill>
                  <a:srgbClr val="000000"/>
                </a:solidFill>
                <a:effectLst/>
                <a:latin typeface="system-ui"/>
              </a:rPr>
              <a:t>23 </a:t>
            </a:r>
            <a:r>
              <a:rPr lang="en-US" sz="2200" b="0" i="0" dirty="0">
                <a:solidFill>
                  <a:srgbClr val="000000"/>
                </a:solidFill>
                <a:effectLst/>
                <a:latin typeface="system-ui"/>
              </a:rPr>
              <a:t>And after he had dismissed the crowds, he went up the mountain by himself to pray. When evening came, he was there alone, </a:t>
            </a:r>
            <a:r>
              <a:rPr lang="en-US" sz="2200" b="1" i="0" baseline="30000" dirty="0">
                <a:solidFill>
                  <a:srgbClr val="000000"/>
                </a:solidFill>
                <a:effectLst/>
                <a:latin typeface="system-ui"/>
              </a:rPr>
              <a:t>24 </a:t>
            </a:r>
            <a:r>
              <a:rPr lang="en-US" sz="2200" b="0" i="0" dirty="0">
                <a:solidFill>
                  <a:srgbClr val="000000"/>
                </a:solidFill>
                <a:effectLst/>
                <a:latin typeface="system-ui"/>
              </a:rPr>
              <a:t>but by this time the boat, battered by the waves, was far from the land,</a:t>
            </a:r>
            <a:r>
              <a:rPr lang="en-US" sz="2200" b="0" i="0" baseline="30000" dirty="0">
                <a:solidFill>
                  <a:srgbClr val="000000"/>
                </a:solidFill>
                <a:effectLst/>
                <a:latin typeface="system-ui"/>
              </a:rPr>
              <a:t>[</a:t>
            </a:r>
            <a:r>
              <a:rPr lang="en-US" sz="2200" b="0" i="0" baseline="30000" dirty="0">
                <a:solidFill>
                  <a:srgbClr val="517E90"/>
                </a:solidFill>
                <a:effectLst/>
                <a:latin typeface="system-ui"/>
                <a:hlinkClick r:id="rId3" tooltip="See footnote a"/>
              </a:rPr>
              <a:t>a</a:t>
            </a:r>
            <a:r>
              <a:rPr lang="en-US" sz="2200" b="0" i="0" baseline="30000" dirty="0">
                <a:solidFill>
                  <a:srgbClr val="000000"/>
                </a:solidFill>
                <a:effectLst/>
                <a:latin typeface="system-ui"/>
              </a:rPr>
              <a:t>]</a:t>
            </a:r>
            <a:r>
              <a:rPr lang="en-US" sz="2200" b="0" i="0" dirty="0">
                <a:solidFill>
                  <a:srgbClr val="000000"/>
                </a:solidFill>
                <a:effectLst/>
                <a:latin typeface="system-ui"/>
              </a:rPr>
              <a:t> for the wind was against them. </a:t>
            </a:r>
            <a:r>
              <a:rPr lang="en-US" sz="2200" b="1" i="0" baseline="30000" dirty="0">
                <a:solidFill>
                  <a:srgbClr val="000000"/>
                </a:solidFill>
                <a:effectLst/>
                <a:latin typeface="system-ui"/>
              </a:rPr>
              <a:t>25 </a:t>
            </a:r>
            <a:r>
              <a:rPr lang="en-US" sz="2200" b="0" i="0" dirty="0">
                <a:solidFill>
                  <a:srgbClr val="000000"/>
                </a:solidFill>
                <a:effectLst/>
                <a:latin typeface="system-ui"/>
              </a:rPr>
              <a:t>And early in the morning he came walking toward them on the sea. </a:t>
            </a:r>
            <a:r>
              <a:rPr lang="en-US" sz="2200" b="1" i="0" baseline="30000" dirty="0">
                <a:solidFill>
                  <a:srgbClr val="000000"/>
                </a:solidFill>
                <a:effectLst/>
                <a:latin typeface="system-ui"/>
              </a:rPr>
              <a:t>26 </a:t>
            </a:r>
            <a:r>
              <a:rPr lang="en-US" sz="2200" b="0" i="0" dirty="0">
                <a:solidFill>
                  <a:srgbClr val="000000"/>
                </a:solidFill>
                <a:effectLst/>
                <a:latin typeface="system-ui"/>
              </a:rPr>
              <a:t>But when the disciples saw him walking on the sea, they were terrified, saying, “It is a ghost!” And they cried out in fear. </a:t>
            </a:r>
            <a:r>
              <a:rPr lang="en-US" sz="2200" b="1" i="0" baseline="30000" dirty="0">
                <a:solidFill>
                  <a:srgbClr val="000000"/>
                </a:solidFill>
                <a:effectLst/>
                <a:latin typeface="system-ui"/>
              </a:rPr>
              <a:t>27 </a:t>
            </a:r>
            <a:r>
              <a:rPr lang="en-US" sz="2200" b="0" i="0" dirty="0">
                <a:solidFill>
                  <a:srgbClr val="000000"/>
                </a:solidFill>
                <a:effectLst/>
                <a:latin typeface="system-ui"/>
              </a:rPr>
              <a:t>But immediately Jesus spoke to them and said, “Take heart, it is I; do not be afraid.”</a:t>
            </a:r>
          </a:p>
          <a:p>
            <a:pPr algn="l"/>
            <a:r>
              <a:rPr lang="en-US" sz="2200" b="1" i="0" baseline="30000" dirty="0">
                <a:solidFill>
                  <a:srgbClr val="000000"/>
                </a:solidFill>
                <a:effectLst/>
                <a:latin typeface="system-ui"/>
              </a:rPr>
              <a:t>28 </a:t>
            </a:r>
            <a:r>
              <a:rPr lang="en-US" sz="2200" b="0" i="0" dirty="0">
                <a:solidFill>
                  <a:srgbClr val="000000"/>
                </a:solidFill>
                <a:effectLst/>
                <a:latin typeface="system-ui"/>
              </a:rPr>
              <a:t>Peter answered him, “Lord, if it is you, command me to come to you on the water.” </a:t>
            </a:r>
            <a:r>
              <a:rPr lang="en-US" sz="2200" b="1" i="0" baseline="30000" dirty="0">
                <a:solidFill>
                  <a:srgbClr val="000000"/>
                </a:solidFill>
                <a:effectLst/>
                <a:latin typeface="system-ui"/>
              </a:rPr>
              <a:t>29 </a:t>
            </a:r>
            <a:r>
              <a:rPr lang="en-US" sz="2200" b="0" i="0" dirty="0">
                <a:solidFill>
                  <a:srgbClr val="000000"/>
                </a:solidFill>
                <a:effectLst/>
                <a:latin typeface="system-ui"/>
              </a:rPr>
              <a:t>He said, “Come.” So Peter got out of the boat, started walking on the water, and came toward Jesus.</a:t>
            </a:r>
          </a:p>
        </p:txBody>
      </p:sp>
    </p:spTree>
    <p:extLst>
      <p:ext uri="{BB962C8B-B14F-4D97-AF65-F5344CB8AC3E}">
        <p14:creationId xmlns:p14="http://schemas.microsoft.com/office/powerpoint/2010/main" val="79859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865790" y="551289"/>
            <a:ext cx="8460420" cy="4708981"/>
          </a:xfrm>
          <a:prstGeom prst="rect">
            <a:avLst/>
          </a:prstGeom>
          <a:noFill/>
        </p:spPr>
        <p:txBody>
          <a:bodyPr wrap="square" rtlCol="0">
            <a:spAutoFit/>
          </a:bodyPr>
          <a:lstStyle/>
          <a:p>
            <a:pPr marR="0" lvl="0" algn="ctr">
              <a:spcBef>
                <a:spcPts val="0"/>
              </a:spcBef>
              <a:spcAft>
                <a:spcPts val="0"/>
              </a:spcAft>
            </a:pPr>
            <a:r>
              <a:rPr lang="en-US" sz="3200" b="1" i="0" dirty="0">
                <a:solidFill>
                  <a:srgbClr val="000000"/>
                </a:solidFill>
                <a:effectLst/>
                <a:latin typeface="system-ui"/>
              </a:rPr>
              <a:t>Courage in the Bible</a:t>
            </a:r>
          </a:p>
          <a:p>
            <a:pPr algn="l"/>
            <a:endParaRPr lang="en-US" sz="2000" b="0" i="0" dirty="0">
              <a:solidFill>
                <a:srgbClr val="000000"/>
              </a:solidFill>
              <a:effectLst/>
              <a:latin typeface="system-ui"/>
            </a:endParaRPr>
          </a:p>
          <a:p>
            <a:pPr marL="342900" indent="-342900">
              <a:buFont typeface="Arial" panose="020B0604020202020204" pitchFamily="34" charset="0"/>
              <a:buChar char="•"/>
            </a:pPr>
            <a:r>
              <a:rPr lang="en-US" sz="2800" dirty="0">
                <a:solidFill>
                  <a:srgbClr val="000000"/>
                </a:solidFill>
                <a:latin typeface="system-ui"/>
              </a:rPr>
              <a:t>Matthew 14:22-29 gives us a view of courage.</a:t>
            </a:r>
            <a:endParaRPr lang="en-US" sz="2800" b="0" i="0" dirty="0">
              <a:solidFill>
                <a:srgbClr val="000000"/>
              </a:solidFill>
              <a:effectLst/>
              <a:latin typeface="system-ui"/>
            </a:endParaRPr>
          </a:p>
          <a:p>
            <a:pPr marL="342900" indent="-342900">
              <a:buFont typeface="Arial" panose="020B0604020202020204" pitchFamily="34" charset="0"/>
              <a:buChar char="•"/>
            </a:pPr>
            <a:endParaRPr lang="en-US" sz="2800" b="0" i="0" dirty="0">
              <a:solidFill>
                <a:srgbClr val="000000"/>
              </a:solidFill>
              <a:effectLst/>
              <a:latin typeface="system-ui"/>
            </a:endParaRPr>
          </a:p>
          <a:p>
            <a:pPr marL="342900" indent="-342900">
              <a:buFont typeface="Arial" panose="020B0604020202020204" pitchFamily="34" charset="0"/>
              <a:buChar char="•"/>
            </a:pPr>
            <a:r>
              <a:rPr lang="en-US" sz="2800" dirty="0">
                <a:solidFill>
                  <a:srgbClr val="000000"/>
                </a:solidFill>
                <a:latin typeface="system-ui"/>
              </a:rPr>
              <a:t>What does this story tell us about courage?</a:t>
            </a:r>
          </a:p>
          <a:p>
            <a:pPr marL="342900" indent="-342900">
              <a:buFont typeface="Arial" panose="020B0604020202020204" pitchFamily="34" charset="0"/>
              <a:buChar char="•"/>
            </a:pPr>
            <a:endParaRPr lang="en-US" sz="2800" b="0" i="0" dirty="0">
              <a:solidFill>
                <a:srgbClr val="000000"/>
              </a:solidFill>
              <a:effectLst/>
              <a:latin typeface="system-ui"/>
            </a:endParaRPr>
          </a:p>
          <a:p>
            <a:pPr marL="342900" indent="-342900">
              <a:buFont typeface="Arial" panose="020B0604020202020204" pitchFamily="34" charset="0"/>
              <a:buChar char="•"/>
            </a:pPr>
            <a:r>
              <a:rPr lang="en-US" sz="2800" dirty="0">
                <a:solidFill>
                  <a:srgbClr val="000000"/>
                </a:solidFill>
                <a:latin typeface="system-ui"/>
              </a:rPr>
              <a:t>How does this story in Matthew 14 connect with the instruction of Proverbs 4:20-22?</a:t>
            </a:r>
          </a:p>
          <a:p>
            <a:endParaRPr lang="en-US" sz="2800" b="0" i="0" dirty="0">
              <a:solidFill>
                <a:srgbClr val="000000"/>
              </a:solidFill>
              <a:effectLst/>
              <a:latin typeface="system-ui"/>
            </a:endParaRPr>
          </a:p>
          <a:p>
            <a:pPr marL="342900" indent="-342900">
              <a:buFont typeface="Arial" panose="020B0604020202020204" pitchFamily="34" charset="0"/>
              <a:buChar char="•"/>
            </a:pPr>
            <a:r>
              <a:rPr lang="en-US" sz="2800" b="0" i="0" dirty="0">
                <a:solidFill>
                  <a:srgbClr val="000000"/>
                </a:solidFill>
                <a:effectLst/>
                <a:latin typeface="system-ui"/>
              </a:rPr>
              <a:t>Other examples of courage in the Bible?</a:t>
            </a:r>
            <a:endParaRPr lang="en-US" sz="2800" dirty="0">
              <a:solidFill>
                <a:srgbClr val="000000"/>
              </a:solidFill>
              <a:latin typeface="system-ui"/>
            </a:endParaRPr>
          </a:p>
          <a:p>
            <a:pPr marL="342900" indent="-342900" algn="l">
              <a:buFont typeface="Arial" panose="020B0604020202020204" pitchFamily="34" charset="0"/>
              <a:buChar char="•"/>
            </a:pPr>
            <a:endParaRPr lang="en-US" sz="2400" b="0" i="0" dirty="0">
              <a:solidFill>
                <a:srgbClr val="000000"/>
              </a:solidFill>
              <a:effectLst/>
              <a:latin typeface="system-ui"/>
            </a:endParaRPr>
          </a:p>
        </p:txBody>
      </p:sp>
      <p:sp>
        <p:nvSpPr>
          <p:cNvPr id="2" name="TextBox 1">
            <a:extLst>
              <a:ext uri="{FF2B5EF4-FFF2-40B4-BE49-F238E27FC236}">
                <a16:creationId xmlns:a16="http://schemas.microsoft.com/office/drawing/2014/main" id="{FEF90A7B-177C-4C76-982C-F4B94A91F1D7}"/>
              </a:ext>
            </a:extLst>
          </p:cNvPr>
          <p:cNvSpPr txBox="1"/>
          <p:nvPr/>
        </p:nvSpPr>
        <p:spPr>
          <a:xfrm>
            <a:off x="4722923" y="5784675"/>
            <a:ext cx="5468645" cy="830997"/>
          </a:xfrm>
          <a:prstGeom prst="rect">
            <a:avLst/>
          </a:prstGeom>
          <a:noFill/>
        </p:spPr>
        <p:txBody>
          <a:bodyPr wrap="square" rtlCol="0">
            <a:spAutoFit/>
          </a:bodyPr>
          <a:lstStyle/>
          <a:p>
            <a:r>
              <a:rPr lang="en-US" sz="2400" dirty="0">
                <a:solidFill>
                  <a:schemeClr val="bg1"/>
                </a:solidFill>
              </a:rPr>
              <a:t>Discuss your answers in your breakout groups for about 10 minutes.</a:t>
            </a:r>
          </a:p>
        </p:txBody>
      </p:sp>
    </p:spTree>
    <p:extLst>
      <p:ext uri="{BB962C8B-B14F-4D97-AF65-F5344CB8AC3E}">
        <p14:creationId xmlns:p14="http://schemas.microsoft.com/office/powerpoint/2010/main" val="4169963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429296" y="394126"/>
            <a:ext cx="8460420" cy="5386090"/>
          </a:xfrm>
          <a:prstGeom prst="rect">
            <a:avLst/>
          </a:prstGeom>
          <a:noFill/>
        </p:spPr>
        <p:txBody>
          <a:bodyPr wrap="square" rtlCol="0">
            <a:spAutoFit/>
          </a:bodyPr>
          <a:lstStyle/>
          <a:p>
            <a:pPr marR="0" lvl="0" algn="ctr">
              <a:spcBef>
                <a:spcPts val="0"/>
              </a:spcBef>
              <a:spcAft>
                <a:spcPts val="0"/>
              </a:spcAft>
            </a:pPr>
            <a:r>
              <a:rPr lang="en-US" sz="4000" b="1" i="0" dirty="0">
                <a:solidFill>
                  <a:srgbClr val="000000"/>
                </a:solidFill>
                <a:effectLst/>
                <a:latin typeface="system-ui"/>
              </a:rPr>
              <a:t>Vulnerability and Courage</a:t>
            </a:r>
          </a:p>
          <a:p>
            <a:pPr marL="342900" indent="-342900" algn="l">
              <a:buFont typeface="Arial" panose="020B0604020202020204" pitchFamily="34" charset="0"/>
              <a:buChar char="•"/>
            </a:pPr>
            <a:endParaRPr lang="en-US" sz="2400" dirty="0">
              <a:solidFill>
                <a:srgbClr val="000000"/>
              </a:solidFill>
              <a:latin typeface="system-ui"/>
            </a:endParaRPr>
          </a:p>
          <a:p>
            <a:pPr marL="342900" indent="-342900" algn="l">
              <a:buFont typeface="Arial" panose="020B0604020202020204" pitchFamily="34" charset="0"/>
              <a:buChar char="•"/>
            </a:pPr>
            <a:r>
              <a:rPr lang="en-US" sz="2800" i="1" dirty="0">
                <a:solidFill>
                  <a:srgbClr val="000000"/>
                </a:solidFill>
                <a:latin typeface="system-ui"/>
              </a:rPr>
              <a:t>The Dance of Connections </a:t>
            </a:r>
            <a:r>
              <a:rPr lang="en-US" sz="2800" dirty="0">
                <a:solidFill>
                  <a:srgbClr val="000000"/>
                </a:solidFill>
                <a:latin typeface="system-ui"/>
              </a:rPr>
              <a:t>by Harriett Lerner</a:t>
            </a:r>
          </a:p>
          <a:p>
            <a:pPr marL="1371600" lvl="2" indent="-457200">
              <a:buFont typeface="Courier New" panose="02070309020205020404" pitchFamily="49" charset="0"/>
              <a:buChar char="o"/>
            </a:pPr>
            <a:r>
              <a:rPr lang="en-US" sz="2800" dirty="0" err="1">
                <a:solidFill>
                  <a:srgbClr val="000000"/>
                </a:solidFill>
                <a:latin typeface="system-ui"/>
              </a:rPr>
              <a:t>Overfunctioners</a:t>
            </a:r>
            <a:endParaRPr lang="en-US" sz="2800" dirty="0">
              <a:solidFill>
                <a:srgbClr val="000000"/>
              </a:solidFill>
              <a:latin typeface="system-ui"/>
            </a:endParaRPr>
          </a:p>
          <a:p>
            <a:pPr marL="1371600" lvl="2" indent="-457200">
              <a:buFont typeface="Courier New" panose="02070309020205020404" pitchFamily="49" charset="0"/>
              <a:buChar char="o"/>
            </a:pPr>
            <a:r>
              <a:rPr lang="en-US" sz="2800" dirty="0" err="1">
                <a:solidFill>
                  <a:srgbClr val="000000"/>
                </a:solidFill>
                <a:latin typeface="system-ui"/>
              </a:rPr>
              <a:t>Underfunctioners</a:t>
            </a:r>
            <a:endParaRPr lang="en-US" sz="2800" dirty="0">
              <a:solidFill>
                <a:srgbClr val="000000"/>
              </a:solidFill>
              <a:latin typeface="system-ui"/>
            </a:endParaRPr>
          </a:p>
          <a:p>
            <a:pPr marL="457200" indent="-457200">
              <a:buFont typeface="Arial" panose="020B0604020202020204" pitchFamily="34" charset="0"/>
              <a:buChar char="•"/>
            </a:pPr>
            <a:r>
              <a:rPr lang="en-US" sz="2800" dirty="0">
                <a:solidFill>
                  <a:srgbClr val="000000"/>
                </a:solidFill>
                <a:latin typeface="system-ui"/>
              </a:rPr>
              <a:t>Courage as a necessary part of growth</a:t>
            </a:r>
          </a:p>
          <a:p>
            <a:pPr marL="1371600" lvl="2" indent="-457200">
              <a:buFont typeface="Courier New" panose="02070309020205020404" pitchFamily="49" charset="0"/>
              <a:buChar char="o"/>
            </a:pPr>
            <a:r>
              <a:rPr lang="en-US" sz="2800" dirty="0" err="1">
                <a:solidFill>
                  <a:srgbClr val="000000"/>
                </a:solidFill>
                <a:latin typeface="system-ui"/>
              </a:rPr>
              <a:t>Brene</a:t>
            </a:r>
            <a:r>
              <a:rPr lang="en-US" sz="2800" dirty="0">
                <a:solidFill>
                  <a:srgbClr val="000000"/>
                </a:solidFill>
                <a:latin typeface="system-ui"/>
              </a:rPr>
              <a:t> Brown’s TED Talk, “The Power of Vulnerability”</a:t>
            </a:r>
          </a:p>
          <a:p>
            <a:pPr marL="1371600" lvl="2" indent="-457200">
              <a:buFont typeface="Courier New" panose="02070309020205020404" pitchFamily="49" charset="0"/>
              <a:buChar char="o"/>
            </a:pPr>
            <a:r>
              <a:rPr lang="en-US" sz="2800" dirty="0" err="1">
                <a:solidFill>
                  <a:srgbClr val="000000"/>
                </a:solidFill>
                <a:latin typeface="system-ui"/>
              </a:rPr>
              <a:t>Brene</a:t>
            </a:r>
            <a:r>
              <a:rPr lang="en-US" sz="2800" dirty="0">
                <a:solidFill>
                  <a:srgbClr val="000000"/>
                </a:solidFill>
                <a:latin typeface="system-ui"/>
              </a:rPr>
              <a:t> Brown’s book, </a:t>
            </a:r>
            <a:r>
              <a:rPr lang="en-US" sz="2800" i="1" dirty="0">
                <a:solidFill>
                  <a:srgbClr val="000000"/>
                </a:solidFill>
                <a:latin typeface="system-ui"/>
              </a:rPr>
              <a:t>The Gift of Imperfection</a:t>
            </a:r>
          </a:p>
          <a:p>
            <a:pPr marL="1371600" lvl="2" indent="-457200">
              <a:buFont typeface="Courier New" panose="02070309020205020404" pitchFamily="49" charset="0"/>
              <a:buChar char="o"/>
            </a:pPr>
            <a:r>
              <a:rPr lang="en-US" sz="2800" dirty="0">
                <a:solidFill>
                  <a:srgbClr val="000000"/>
                </a:solidFill>
                <a:latin typeface="system-ui"/>
              </a:rPr>
              <a:t>Consider the concepts of everyday heroism and ordinary courage (p. 52)</a:t>
            </a:r>
          </a:p>
          <a:p>
            <a:pPr lvl="1"/>
            <a:endParaRPr lang="en-US" sz="2800" dirty="0">
              <a:solidFill>
                <a:srgbClr val="000000"/>
              </a:solidFill>
              <a:latin typeface="system-ui"/>
            </a:endParaRPr>
          </a:p>
        </p:txBody>
      </p:sp>
    </p:spTree>
    <p:extLst>
      <p:ext uri="{BB962C8B-B14F-4D97-AF65-F5344CB8AC3E}">
        <p14:creationId xmlns:p14="http://schemas.microsoft.com/office/powerpoint/2010/main" val="3247045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32E1-B8B6-4054-9D19-68BDE81FDA92}"/>
              </a:ext>
            </a:extLst>
          </p:cNvPr>
          <p:cNvSpPr>
            <a:spLocks noGrp="1"/>
          </p:cNvSpPr>
          <p:nvPr>
            <p:ph type="title"/>
          </p:nvPr>
        </p:nvSpPr>
        <p:spPr/>
        <p:txBody>
          <a:bodyPr>
            <a:normAutofit/>
          </a:bodyPr>
          <a:lstStyle/>
          <a:p>
            <a:pPr algn="ctr"/>
            <a:r>
              <a:rPr lang="en-US" dirty="0">
                <a:latin typeface="Arial" panose="020B0604020202020204" pitchFamily="34" charset="0"/>
                <a:cs typeface="Arial" panose="020B0604020202020204" pitchFamily="34" charset="0"/>
              </a:rPr>
              <a:t>SESSION 3: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COURAGE</a:t>
            </a:r>
          </a:p>
        </p:txBody>
      </p:sp>
      <p:pic>
        <p:nvPicPr>
          <p:cNvPr id="4" name="Content Placeholder 3">
            <a:extLst>
              <a:ext uri="{FF2B5EF4-FFF2-40B4-BE49-F238E27FC236}">
                <a16:creationId xmlns:a16="http://schemas.microsoft.com/office/drawing/2014/main" id="{29457516-22D1-4999-A1E4-E5B58DF9CE6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9503" y="2032095"/>
            <a:ext cx="3235569" cy="4276725"/>
          </a:xfrm>
          <a:prstGeom prst="rect">
            <a:avLst/>
          </a:prstGeom>
        </p:spPr>
      </p:pic>
      <p:pic>
        <p:nvPicPr>
          <p:cNvPr id="3" name="Picture 8">
            <a:extLst>
              <a:ext uri="{FF2B5EF4-FFF2-40B4-BE49-F238E27FC236}">
                <a16:creationId xmlns:a16="http://schemas.microsoft.com/office/drawing/2014/main" id="{E554BF67-13E6-47AF-A3EA-3A2ABF71C5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4898" y="4443413"/>
            <a:ext cx="3211286" cy="22495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F6E68C1-5947-42D6-8880-1BBEF5907C79}"/>
              </a:ext>
            </a:extLst>
          </p:cNvPr>
          <p:cNvSpPr txBox="1"/>
          <p:nvPr/>
        </p:nvSpPr>
        <p:spPr>
          <a:xfrm>
            <a:off x="7893477" y="5034191"/>
            <a:ext cx="4108172" cy="1292662"/>
          </a:xfrm>
          <a:prstGeom prst="rect">
            <a:avLst/>
          </a:prstGeom>
          <a:noFill/>
        </p:spPr>
        <p:txBody>
          <a:bodyPr wrap="square" rtlCol="0">
            <a:spAutoFit/>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Credit: “I’m Gonna Live So God Can Use Me,”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Words: African American Spiritual. arr. Wendell P.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Whalum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(1932-1987) ©The Estate of Wendell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Whalum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All rights reserved. Used with permission. TFWS 2153</a:t>
            </a:r>
            <a:endParaRPr lang="en-US"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Musician: Catherine Ritch</a:t>
            </a:r>
          </a:p>
        </p:txBody>
      </p:sp>
      <p:pic>
        <p:nvPicPr>
          <p:cNvPr id="5" name="I Gonna Live So God Can Use Me">
            <a:hlinkClick r:id="" action="ppaction://media"/>
            <a:extLst>
              <a:ext uri="{FF2B5EF4-FFF2-40B4-BE49-F238E27FC236}">
                <a16:creationId xmlns:a16="http://schemas.microsoft.com/office/drawing/2014/main" id="{13CD18A2-9880-471B-9CF7-09296CDC96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1019" y="4188925"/>
            <a:ext cx="609600" cy="609600"/>
          </a:xfrm>
          <a:prstGeom prst="rect">
            <a:avLst/>
          </a:prstGeom>
        </p:spPr>
      </p:pic>
    </p:spTree>
    <p:extLst>
      <p:ext uri="{BB962C8B-B14F-4D97-AF65-F5344CB8AC3E}">
        <p14:creationId xmlns:p14="http://schemas.microsoft.com/office/powerpoint/2010/main" val="294747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818">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381217" y="385041"/>
            <a:ext cx="8944993" cy="5909310"/>
          </a:xfrm>
          <a:prstGeom prst="rect">
            <a:avLst/>
          </a:prstGeom>
          <a:noFill/>
        </p:spPr>
        <p:txBody>
          <a:bodyPr wrap="square" rtlCol="0">
            <a:spAutoFit/>
          </a:bodyPr>
          <a:lstStyle/>
          <a:p>
            <a:pPr marR="0" lvl="0" algn="ctr">
              <a:spcBef>
                <a:spcPts val="0"/>
              </a:spcBef>
              <a:spcAft>
                <a:spcPts val="0"/>
              </a:spcAft>
            </a:pPr>
            <a:r>
              <a:rPr lang="en-US" sz="4000" b="1" i="0" dirty="0">
                <a:solidFill>
                  <a:srgbClr val="000000"/>
                </a:solidFill>
                <a:effectLst/>
                <a:latin typeface="system-ui"/>
              </a:rPr>
              <a:t>Exploring Christian Courage</a:t>
            </a:r>
          </a:p>
          <a:p>
            <a:pPr algn="l"/>
            <a:endParaRPr lang="en-US" sz="2400" dirty="0">
              <a:solidFill>
                <a:srgbClr val="000000"/>
              </a:solidFill>
              <a:latin typeface="system-ui"/>
            </a:endParaRPr>
          </a:p>
          <a:p>
            <a:pPr marL="342900" indent="-342900" algn="l">
              <a:buFont typeface="Arial" panose="020B0604020202020204" pitchFamily="34" charset="0"/>
              <a:buChar char="•"/>
            </a:pPr>
            <a:r>
              <a:rPr lang="en-US" sz="3000" dirty="0">
                <a:solidFill>
                  <a:srgbClr val="000000"/>
                </a:solidFill>
                <a:latin typeface="system-ui"/>
              </a:rPr>
              <a:t>“Ordinary courage takes daily practicing of trust, discernment, and resting in God.” (p. 54)</a:t>
            </a:r>
          </a:p>
          <a:p>
            <a:pPr marL="342900" indent="-342900" algn="l">
              <a:buFont typeface="Arial" panose="020B0604020202020204" pitchFamily="34" charset="0"/>
              <a:buChar char="•"/>
            </a:pPr>
            <a:endParaRPr lang="en-US" sz="3000" dirty="0">
              <a:solidFill>
                <a:srgbClr val="000000"/>
              </a:solidFill>
              <a:latin typeface="system-ui"/>
            </a:endParaRPr>
          </a:p>
          <a:p>
            <a:pPr marL="800100" lvl="1" indent="-342900">
              <a:buFont typeface="Wingdings" panose="05000000000000000000" pitchFamily="2" charset="2"/>
              <a:buChar char="v"/>
            </a:pPr>
            <a:r>
              <a:rPr lang="en-US" sz="3000" dirty="0">
                <a:solidFill>
                  <a:srgbClr val="000000"/>
                </a:solidFill>
                <a:latin typeface="system-ui"/>
              </a:rPr>
              <a:t>Embed God’s words in your soul: </a:t>
            </a:r>
            <a:r>
              <a:rPr lang="en-US" sz="3000" b="1" dirty="0">
                <a:solidFill>
                  <a:srgbClr val="000000"/>
                </a:solidFill>
                <a:latin typeface="system-ui"/>
              </a:rPr>
              <a:t>Proverbs 4:20-21</a:t>
            </a:r>
          </a:p>
          <a:p>
            <a:pPr marL="800100" lvl="1" indent="-342900">
              <a:buFont typeface="Wingdings" panose="05000000000000000000" pitchFamily="2" charset="2"/>
              <a:buChar char="v"/>
            </a:pPr>
            <a:r>
              <a:rPr lang="en-US" sz="3000" dirty="0">
                <a:solidFill>
                  <a:srgbClr val="000000"/>
                </a:solidFill>
                <a:latin typeface="system-ui"/>
              </a:rPr>
              <a:t>Find a scriptural phrase that can clear your mind and listen to God’s guidance: </a:t>
            </a:r>
            <a:r>
              <a:rPr lang="en-US" sz="3000" b="1" dirty="0"/>
              <a:t>Proverbs 4:22</a:t>
            </a:r>
          </a:p>
          <a:p>
            <a:pPr marL="800100" lvl="1" indent="-342900">
              <a:buFont typeface="Wingdings" panose="05000000000000000000" pitchFamily="2" charset="2"/>
              <a:buChar char="v"/>
            </a:pPr>
            <a:r>
              <a:rPr lang="en-US" sz="3000" dirty="0">
                <a:solidFill>
                  <a:srgbClr val="000000"/>
                </a:solidFill>
                <a:latin typeface="system-ui"/>
              </a:rPr>
              <a:t>Use a Proverb or other scripture to replace your anxiety: </a:t>
            </a:r>
            <a:r>
              <a:rPr lang="en-US" sz="3000" b="1" dirty="0">
                <a:solidFill>
                  <a:srgbClr val="000000"/>
                </a:solidFill>
                <a:latin typeface="system-ui"/>
              </a:rPr>
              <a:t>Proverb 4:23</a:t>
            </a:r>
          </a:p>
          <a:p>
            <a:pPr marL="800100" lvl="1" indent="-342900">
              <a:buFont typeface="Wingdings" panose="05000000000000000000" pitchFamily="2" charset="2"/>
              <a:buChar char="v"/>
            </a:pPr>
            <a:r>
              <a:rPr lang="en-US" sz="3000" dirty="0">
                <a:solidFill>
                  <a:srgbClr val="000000"/>
                </a:solidFill>
                <a:latin typeface="system-ui"/>
              </a:rPr>
              <a:t>Guard our hearts and mouths: </a:t>
            </a:r>
            <a:r>
              <a:rPr lang="en-US" sz="3000" b="1" dirty="0">
                <a:solidFill>
                  <a:srgbClr val="000000"/>
                </a:solidFill>
                <a:latin typeface="system-ui"/>
              </a:rPr>
              <a:t>Proverbs 4:24</a:t>
            </a:r>
          </a:p>
          <a:p>
            <a:pPr marL="342900" indent="-342900" algn="l">
              <a:buFont typeface="Arial" panose="020B0604020202020204" pitchFamily="34" charset="0"/>
              <a:buChar char="•"/>
            </a:pPr>
            <a:endParaRPr lang="en-US" sz="2000" b="0" i="0" dirty="0">
              <a:solidFill>
                <a:srgbClr val="000000"/>
              </a:solidFill>
              <a:effectLst/>
              <a:latin typeface="system-ui"/>
            </a:endParaRPr>
          </a:p>
          <a:p>
            <a:pPr marL="342900" indent="-342900" algn="l">
              <a:buFont typeface="Arial" panose="020B0604020202020204" pitchFamily="34" charset="0"/>
              <a:buChar char="•"/>
            </a:pPr>
            <a:endParaRPr lang="en-US" sz="2400" b="0" i="0" dirty="0">
              <a:solidFill>
                <a:srgbClr val="000000"/>
              </a:solidFill>
              <a:effectLst/>
              <a:latin typeface="system-ui"/>
            </a:endParaRPr>
          </a:p>
        </p:txBody>
      </p:sp>
    </p:spTree>
    <p:extLst>
      <p:ext uri="{BB962C8B-B14F-4D97-AF65-F5344CB8AC3E}">
        <p14:creationId xmlns:p14="http://schemas.microsoft.com/office/powerpoint/2010/main" val="121691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745" y="5299507"/>
            <a:ext cx="8944994" cy="1364753"/>
          </a:xfrm>
          <a:prstGeom prst="rect">
            <a:avLst/>
          </a:prstGeom>
        </p:spPr>
      </p:pic>
      <p:sp>
        <p:nvSpPr>
          <p:cNvPr id="4" name="TextBox 3">
            <a:extLst>
              <a:ext uri="{FF2B5EF4-FFF2-40B4-BE49-F238E27FC236}">
                <a16:creationId xmlns:a16="http://schemas.microsoft.com/office/drawing/2014/main" id="{24375F6C-55F6-4408-9292-730C3DFFC203}"/>
              </a:ext>
            </a:extLst>
          </p:cNvPr>
          <p:cNvSpPr txBox="1"/>
          <p:nvPr/>
        </p:nvSpPr>
        <p:spPr>
          <a:xfrm>
            <a:off x="1865790" y="551289"/>
            <a:ext cx="8460420" cy="5632311"/>
          </a:xfrm>
          <a:prstGeom prst="rect">
            <a:avLst/>
          </a:prstGeom>
          <a:noFill/>
        </p:spPr>
        <p:txBody>
          <a:bodyPr wrap="square" rtlCol="0">
            <a:spAutoFit/>
          </a:bodyPr>
          <a:lstStyle/>
          <a:p>
            <a:pPr marR="0" lvl="0" algn="ctr">
              <a:spcBef>
                <a:spcPts val="0"/>
              </a:spcBef>
              <a:spcAft>
                <a:spcPts val="0"/>
              </a:spcAft>
            </a:pPr>
            <a:r>
              <a:rPr lang="en-US" sz="4000" b="1" i="0" dirty="0">
                <a:solidFill>
                  <a:srgbClr val="000000"/>
                </a:solidFill>
                <a:effectLst/>
                <a:latin typeface="system-ui"/>
              </a:rPr>
              <a:t>Exploring Christian Courage </a:t>
            </a:r>
            <a:r>
              <a:rPr lang="en-US" sz="3200" i="0" dirty="0">
                <a:solidFill>
                  <a:srgbClr val="000000"/>
                </a:solidFill>
                <a:effectLst/>
                <a:latin typeface="system-ui"/>
              </a:rPr>
              <a:t>(continued)</a:t>
            </a:r>
          </a:p>
          <a:p>
            <a:pPr algn="l"/>
            <a:endParaRPr lang="en-US" sz="2400" dirty="0">
              <a:solidFill>
                <a:srgbClr val="000000"/>
              </a:solidFill>
              <a:latin typeface="system-ui"/>
            </a:endParaRPr>
          </a:p>
          <a:p>
            <a:pPr marL="342900" indent="-342900" algn="l">
              <a:buFont typeface="Arial" panose="020B0604020202020204" pitchFamily="34" charset="0"/>
              <a:buChar char="•"/>
            </a:pPr>
            <a:r>
              <a:rPr lang="en-US" sz="2800" dirty="0">
                <a:solidFill>
                  <a:srgbClr val="000000"/>
                </a:solidFill>
                <a:latin typeface="system-ui"/>
              </a:rPr>
              <a:t>“Ordinary courage takes daily practicing of trust, discernment, and resting in God.” (p. 54)</a:t>
            </a:r>
          </a:p>
          <a:p>
            <a:pPr marL="800100" lvl="1" indent="-342900">
              <a:buFont typeface="Wingdings" panose="05000000000000000000" pitchFamily="2" charset="2"/>
              <a:buChar char="v"/>
            </a:pPr>
            <a:r>
              <a:rPr lang="en-US" sz="2800" b="1" dirty="0">
                <a:solidFill>
                  <a:srgbClr val="000000"/>
                </a:solidFill>
                <a:latin typeface="system-ui"/>
              </a:rPr>
              <a:t>Keep your eyes focused on the cross (Jesus): </a:t>
            </a:r>
            <a:r>
              <a:rPr lang="en-US" sz="2800" dirty="0">
                <a:solidFill>
                  <a:srgbClr val="000000"/>
                </a:solidFill>
                <a:latin typeface="system-ui"/>
              </a:rPr>
              <a:t>Proverbs 4:25</a:t>
            </a:r>
          </a:p>
          <a:p>
            <a:pPr marL="800100" lvl="1" indent="-342900">
              <a:buFont typeface="Wingdings" panose="05000000000000000000" pitchFamily="2" charset="2"/>
              <a:buChar char="v"/>
            </a:pPr>
            <a:r>
              <a:rPr lang="en-US" sz="2800" b="1" dirty="0">
                <a:solidFill>
                  <a:srgbClr val="000000"/>
                </a:solidFill>
                <a:latin typeface="system-ui"/>
              </a:rPr>
              <a:t>Keep things straight and right in front of you</a:t>
            </a:r>
            <a:r>
              <a:rPr lang="en-US" sz="2800" dirty="0">
                <a:solidFill>
                  <a:srgbClr val="000000"/>
                </a:solidFill>
                <a:latin typeface="system-ui"/>
              </a:rPr>
              <a:t>: </a:t>
            </a:r>
            <a:r>
              <a:rPr lang="en-US" sz="2800" dirty="0"/>
              <a:t>Proverbs 4:26-27</a:t>
            </a:r>
            <a:endParaRPr lang="en-US" sz="2400" dirty="0"/>
          </a:p>
          <a:p>
            <a:pPr marL="800100" lvl="1" indent="-342900">
              <a:buFont typeface="Wingdings" panose="05000000000000000000" pitchFamily="2" charset="2"/>
              <a:buChar char="v"/>
            </a:pPr>
            <a:r>
              <a:rPr lang="en-US" sz="2800" b="1" dirty="0">
                <a:solidFill>
                  <a:srgbClr val="000000"/>
                </a:solidFill>
                <a:latin typeface="system-ui"/>
              </a:rPr>
              <a:t>Keep things simple: </a:t>
            </a:r>
            <a:r>
              <a:rPr lang="en-US" sz="2800" dirty="0">
                <a:solidFill>
                  <a:srgbClr val="000000"/>
                </a:solidFill>
                <a:latin typeface="system-ui"/>
              </a:rPr>
              <a:t>simply have the courage to move ahead, perhaps taking small steps at a time</a:t>
            </a:r>
          </a:p>
          <a:p>
            <a:pPr marL="800100" lvl="1" indent="-342900">
              <a:buFont typeface="Wingdings" panose="05000000000000000000" pitchFamily="2" charset="2"/>
              <a:buChar char="v"/>
            </a:pPr>
            <a:r>
              <a:rPr lang="en-US" sz="2800" b="1" dirty="0">
                <a:solidFill>
                  <a:srgbClr val="000000"/>
                </a:solidFill>
                <a:latin typeface="system-ui"/>
              </a:rPr>
              <a:t>Remember the courage of Jesus</a:t>
            </a:r>
            <a:r>
              <a:rPr lang="en-US" sz="2800" dirty="0">
                <a:solidFill>
                  <a:srgbClr val="000000"/>
                </a:solidFill>
                <a:latin typeface="system-ui"/>
              </a:rPr>
              <a:t>: Mark 5</a:t>
            </a:r>
          </a:p>
          <a:p>
            <a:pPr marL="342900" indent="-342900" algn="l">
              <a:buFont typeface="Arial" panose="020B0604020202020204" pitchFamily="34" charset="0"/>
              <a:buChar char="•"/>
            </a:pPr>
            <a:endParaRPr lang="en-US" sz="2000" b="0" i="0" dirty="0">
              <a:solidFill>
                <a:srgbClr val="000000"/>
              </a:solidFill>
              <a:effectLst/>
              <a:latin typeface="system-ui"/>
            </a:endParaRPr>
          </a:p>
          <a:p>
            <a:pPr marL="342900" indent="-342900" algn="l">
              <a:buFont typeface="Arial" panose="020B0604020202020204" pitchFamily="34" charset="0"/>
              <a:buChar char="•"/>
            </a:pPr>
            <a:endParaRPr lang="en-US" sz="2400" b="0" i="0" dirty="0">
              <a:solidFill>
                <a:srgbClr val="000000"/>
              </a:solidFill>
              <a:effectLst/>
              <a:latin typeface="system-ui"/>
            </a:endParaRPr>
          </a:p>
        </p:txBody>
      </p:sp>
    </p:spTree>
    <p:extLst>
      <p:ext uri="{BB962C8B-B14F-4D97-AF65-F5344CB8AC3E}">
        <p14:creationId xmlns:p14="http://schemas.microsoft.com/office/powerpoint/2010/main" val="2986242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373588" y="2036690"/>
            <a:ext cx="1537722"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dirty="0">
                <a:solidFill>
                  <a:prstClr val="black"/>
                </a:solidFill>
              </a:rPr>
              <a:t> </a:t>
            </a:r>
            <a:r>
              <a:rPr lang="en-US" dirty="0">
                <a:solidFill>
                  <a:prstClr val="black"/>
                </a:solidFill>
              </a:rPr>
              <a:t>Being present to our  experiences</a:t>
            </a:r>
          </a:p>
        </p:txBody>
      </p:sp>
      <p:sp>
        <p:nvSpPr>
          <p:cNvPr id="17" name="Circular Arrow 16"/>
          <p:cNvSpPr/>
          <p:nvPr/>
        </p:nvSpPr>
        <p:spPr>
          <a:xfrm rot="3746218">
            <a:off x="4880012" y="2017914"/>
            <a:ext cx="3120865" cy="2371883"/>
          </a:xfrm>
          <a:prstGeom prst="circularArrow">
            <a:avLst>
              <a:gd name="adj1" fmla="val 12500"/>
              <a:gd name="adj2" fmla="val 1142319"/>
              <a:gd name="adj3" fmla="val 20457681"/>
              <a:gd name="adj4" fmla="val 17679448"/>
              <a:gd name="adj5" fmla="val 12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6373587" y="4388509"/>
            <a:ext cx="1935526"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dirty="0">
                <a:solidFill>
                  <a:prstClr val="black"/>
                </a:solidFill>
              </a:rPr>
              <a:t>In conversation with the Jesus of the Gospel &amp; wisdom of the Proverbs   </a:t>
            </a:r>
          </a:p>
          <a:p>
            <a:pPr algn="ctr"/>
            <a:endParaRPr lang="en-US" sz="2000" dirty="0">
              <a:solidFill>
                <a:prstClr val="black"/>
              </a:solidFill>
            </a:endParaRPr>
          </a:p>
        </p:txBody>
      </p:sp>
      <p:sp>
        <p:nvSpPr>
          <p:cNvPr id="13" name="TextBox 12"/>
          <p:cNvSpPr txBox="1"/>
          <p:nvPr/>
        </p:nvSpPr>
        <p:spPr>
          <a:xfrm>
            <a:off x="3636390" y="4672569"/>
            <a:ext cx="1421198" cy="190821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dirty="0">
                <a:solidFill>
                  <a:prstClr val="black"/>
                </a:solidFill>
              </a:rPr>
              <a:t>Asking questions that apply to our situation</a:t>
            </a:r>
          </a:p>
          <a:p>
            <a:pPr algn="ctr"/>
            <a:endParaRPr lang="en-US" dirty="0">
              <a:solidFill>
                <a:prstClr val="black"/>
              </a:solidFill>
            </a:endParaRPr>
          </a:p>
        </p:txBody>
      </p:sp>
      <p:sp>
        <p:nvSpPr>
          <p:cNvPr id="18" name="Circular Arrow 17"/>
          <p:cNvSpPr/>
          <p:nvPr/>
        </p:nvSpPr>
        <p:spPr>
          <a:xfrm rot="7868900">
            <a:off x="4460250" y="3202569"/>
            <a:ext cx="2313432" cy="2371883"/>
          </a:xfrm>
          <a:prstGeom prst="circularArrow">
            <a:avLst>
              <a:gd name="adj1" fmla="val 12500"/>
              <a:gd name="adj2" fmla="val 1142319"/>
              <a:gd name="adj3" fmla="val 20457681"/>
              <a:gd name="adj4" fmla="val 16652788"/>
              <a:gd name="adj5" fmla="val 12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2228654" y="2537077"/>
            <a:ext cx="2438400"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dirty="0">
                <a:solidFill>
                  <a:prstClr val="black"/>
                </a:solidFill>
              </a:rPr>
              <a:t>Acting on our newly gained insights from reflection </a:t>
            </a:r>
          </a:p>
        </p:txBody>
      </p:sp>
      <p:sp>
        <p:nvSpPr>
          <p:cNvPr id="20" name="Circular Arrow 19"/>
          <p:cNvSpPr/>
          <p:nvPr/>
        </p:nvSpPr>
        <p:spPr>
          <a:xfrm rot="12086201">
            <a:off x="3510338" y="2636277"/>
            <a:ext cx="2313432" cy="2371883"/>
          </a:xfrm>
          <a:prstGeom prst="circularArrow">
            <a:avLst>
              <a:gd name="adj1" fmla="val 12500"/>
              <a:gd name="adj2" fmla="val 1142319"/>
              <a:gd name="adj3" fmla="val 20457681"/>
              <a:gd name="adj4" fmla="val 17706841"/>
              <a:gd name="adj5" fmla="val 12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urved Down Arrow 5"/>
          <p:cNvSpPr/>
          <p:nvPr/>
        </p:nvSpPr>
        <p:spPr>
          <a:xfrm rot="1503152">
            <a:off x="5159758" y="727878"/>
            <a:ext cx="3844995" cy="1336820"/>
          </a:xfrm>
          <a:prstGeom prst="curved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4140194" y="1192973"/>
            <a:ext cx="1997760"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dirty="0">
                <a:solidFill>
                  <a:prstClr val="black"/>
                </a:solidFill>
              </a:rPr>
              <a:t>Accruing Christian</a:t>
            </a:r>
            <a:r>
              <a:rPr lang="en-US" sz="2000" i="1" dirty="0">
                <a:solidFill>
                  <a:prstClr val="black"/>
                </a:solidFill>
              </a:rPr>
              <a:t> Praxis </a:t>
            </a:r>
            <a:r>
              <a:rPr lang="en-US" sz="2000" dirty="0">
                <a:solidFill>
                  <a:prstClr val="black"/>
                </a:solidFill>
              </a:rPr>
              <a:t>as a resource for daily walk</a:t>
            </a:r>
          </a:p>
        </p:txBody>
      </p:sp>
      <p:sp>
        <p:nvSpPr>
          <p:cNvPr id="21" name="Circular Arrow 20"/>
          <p:cNvSpPr/>
          <p:nvPr/>
        </p:nvSpPr>
        <p:spPr>
          <a:xfrm rot="15292084">
            <a:off x="3338057" y="1433221"/>
            <a:ext cx="2313432" cy="2371883"/>
          </a:xfrm>
          <a:prstGeom prst="circularArrow">
            <a:avLst>
              <a:gd name="adj1" fmla="val 12500"/>
              <a:gd name="adj2" fmla="val 1142319"/>
              <a:gd name="adj3" fmla="val 20457681"/>
              <a:gd name="adj4" fmla="val 17618411"/>
              <a:gd name="adj5" fmla="val 12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id="{D8823B8E-0B3C-4058-814C-9A2F0EF0CA2D}"/>
              </a:ext>
            </a:extLst>
          </p:cNvPr>
          <p:cNvSpPr txBox="1"/>
          <p:nvPr/>
        </p:nvSpPr>
        <p:spPr>
          <a:xfrm>
            <a:off x="8772940" y="636105"/>
            <a:ext cx="3313044" cy="1200329"/>
          </a:xfrm>
          <a:prstGeom prst="rect">
            <a:avLst/>
          </a:prstGeom>
          <a:noFill/>
        </p:spPr>
        <p:txBody>
          <a:bodyPr wrap="square" rtlCol="0">
            <a:spAutoFit/>
          </a:bodyPr>
          <a:lstStyle/>
          <a:p>
            <a:r>
              <a:rPr lang="en-US" sz="3600" b="1" dirty="0"/>
              <a:t>Transformative </a:t>
            </a:r>
          </a:p>
          <a:p>
            <a:r>
              <a:rPr lang="en-US" sz="3600" b="1" dirty="0"/>
              <a:t>Spirituality: </a:t>
            </a:r>
          </a:p>
        </p:txBody>
      </p:sp>
      <p:sp>
        <p:nvSpPr>
          <p:cNvPr id="5" name="TextBox 4">
            <a:extLst>
              <a:ext uri="{FF2B5EF4-FFF2-40B4-BE49-F238E27FC236}">
                <a16:creationId xmlns:a16="http://schemas.microsoft.com/office/drawing/2014/main" id="{4A6584B2-66F3-1D4C-81F5-11AF0F24944A}"/>
              </a:ext>
            </a:extLst>
          </p:cNvPr>
          <p:cNvSpPr txBox="1"/>
          <p:nvPr/>
        </p:nvSpPr>
        <p:spPr>
          <a:xfrm>
            <a:off x="5537051" y="6457890"/>
            <a:ext cx="6654949" cy="400110"/>
          </a:xfrm>
          <a:prstGeom prst="rect">
            <a:avLst/>
          </a:prstGeom>
          <a:noFill/>
        </p:spPr>
        <p:txBody>
          <a:bodyPr wrap="square" rtlCol="0">
            <a:spAutoFit/>
          </a:bodyPr>
          <a:lstStyle/>
          <a:p>
            <a:r>
              <a:rPr lang="en-US" sz="1000" dirty="0"/>
              <a:t>Concept: “A Theological Spiral of Action/Reflection” originated from National Assembly of Women Religious, USA, 1984. Updated by Letty M. Russell and J.S. Clarkson, Yale Divinity School, 1994. Image: Rashida Craddock; Content: Glory </a:t>
            </a:r>
            <a:r>
              <a:rPr lang="en-US" sz="1000" dirty="0" err="1"/>
              <a:t>Dharmaraj</a:t>
            </a:r>
            <a:endParaRPr lang="en-US" sz="1000" dirty="0"/>
          </a:p>
        </p:txBody>
      </p:sp>
    </p:spTree>
    <p:extLst>
      <p:ext uri="{BB962C8B-B14F-4D97-AF65-F5344CB8AC3E}">
        <p14:creationId xmlns:p14="http://schemas.microsoft.com/office/powerpoint/2010/main" val="2568619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583CAFC-6DB6-4C12-BDCF-95DCBDF3AE65}"/>
              </a:ext>
            </a:extLst>
          </p:cNvPr>
          <p:cNvSpPr>
            <a:spLocks noGrp="1"/>
          </p:cNvSpPr>
          <p:nvPr>
            <p:ph type="title"/>
          </p:nvPr>
        </p:nvSpPr>
        <p:spPr/>
        <p:txBody>
          <a:bodyPr/>
          <a:lstStyle/>
          <a:p>
            <a:r>
              <a:rPr lang="en-US" b="1" u="sng" dirty="0"/>
              <a:t>Christian Courage </a:t>
            </a:r>
            <a:r>
              <a:rPr lang="en-US" u="sng" dirty="0"/>
              <a:t>(continued)</a:t>
            </a:r>
          </a:p>
        </p:txBody>
      </p:sp>
      <p:sp>
        <p:nvSpPr>
          <p:cNvPr id="12" name="Content Placeholder 11">
            <a:extLst>
              <a:ext uri="{FF2B5EF4-FFF2-40B4-BE49-F238E27FC236}">
                <a16:creationId xmlns:a16="http://schemas.microsoft.com/office/drawing/2014/main" id="{B82CB6C6-A3B8-46C5-ADB4-C805FFEBA4A6}"/>
              </a:ext>
            </a:extLst>
          </p:cNvPr>
          <p:cNvSpPr>
            <a:spLocks noGrp="1"/>
          </p:cNvSpPr>
          <p:nvPr>
            <p:ph idx="1"/>
          </p:nvPr>
        </p:nvSpPr>
        <p:spPr>
          <a:xfrm>
            <a:off x="838200" y="1470514"/>
            <a:ext cx="10515600" cy="4351338"/>
          </a:xfrm>
        </p:spPr>
        <p:txBody>
          <a:bodyPr>
            <a:normAutofit/>
          </a:bodyPr>
          <a:lstStyle/>
          <a:p>
            <a:r>
              <a:rPr lang="en-US" sz="4400" dirty="0"/>
              <a:t>Why do we need courage?</a:t>
            </a:r>
          </a:p>
          <a:p>
            <a:r>
              <a:rPr lang="en-US" sz="4400" dirty="0"/>
              <a:t>What is God calling us to have the courage to face?</a:t>
            </a:r>
          </a:p>
          <a:p>
            <a:r>
              <a:rPr lang="en-US" sz="4400" dirty="0"/>
              <a:t>How do we, like Peter, find the courage to “follow Jesus onto the water?”</a:t>
            </a:r>
          </a:p>
        </p:txBody>
      </p:sp>
      <p:pic>
        <p:nvPicPr>
          <p:cNvPr id="14" name="Picture 13" descr="A picture containing shape, rectangle&#10;&#10;Description automatically generated">
            <a:extLst>
              <a:ext uri="{FF2B5EF4-FFF2-40B4-BE49-F238E27FC236}">
                <a16:creationId xmlns:a16="http://schemas.microsoft.com/office/drawing/2014/main" id="{244E9C92-99F1-4C73-8AD6-CB10F7972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Tree>
    <p:extLst>
      <p:ext uri="{BB962C8B-B14F-4D97-AF65-F5344CB8AC3E}">
        <p14:creationId xmlns:p14="http://schemas.microsoft.com/office/powerpoint/2010/main" val="574710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17982"/>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a:xfrm>
            <a:off x="681182" y="302993"/>
            <a:ext cx="10515600" cy="1325563"/>
          </a:xfrm>
        </p:spPr>
        <p:txBody>
          <a:bodyPr/>
          <a:lstStyle/>
          <a:p>
            <a:pPr algn="ctr"/>
            <a:r>
              <a:rPr lang="en-US" u="sng" dirty="0"/>
              <a:t>Spiritual Practice: The Kataphatic Prayer</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838200" y="1628556"/>
            <a:ext cx="10515600" cy="4756536"/>
          </a:xfrm>
        </p:spPr>
        <p:txBody>
          <a:bodyPr>
            <a:normAutofit/>
          </a:bodyPr>
          <a:lstStyle/>
          <a:p>
            <a:r>
              <a:rPr lang="en-US" dirty="0"/>
              <a:t>“This spiritual practice uses words, images, and songs to speak of God.” (p. 66)</a:t>
            </a:r>
          </a:p>
          <a:p>
            <a:r>
              <a:rPr lang="en-US" dirty="0"/>
              <a:t>It may be unfamiliar to most.</a:t>
            </a:r>
          </a:p>
          <a:p>
            <a:r>
              <a:rPr lang="en-US" dirty="0"/>
              <a:t>It focuses on positive association of what God </a:t>
            </a:r>
            <a:r>
              <a:rPr lang="en-US" i="1" dirty="0">
                <a:latin typeface="Abadi Extra Light" panose="020B0604020202020204" pitchFamily="34" charset="0"/>
              </a:rPr>
              <a:t>is</a:t>
            </a:r>
            <a:r>
              <a:rPr lang="en-US" dirty="0"/>
              <a:t>.</a:t>
            </a:r>
          </a:p>
          <a:p>
            <a:r>
              <a:rPr lang="en-US" dirty="0"/>
              <a:t>Challenge yourself to explore language as a tool.</a:t>
            </a:r>
          </a:p>
          <a:p>
            <a:r>
              <a:rPr lang="en-US" dirty="0"/>
              <a:t>“…ask questions, consider new possibilities, and rest in the image for a period of time ….” (p. 67)</a:t>
            </a:r>
          </a:p>
          <a:p>
            <a:pPr marL="0" indent="0" algn="ctr">
              <a:buNone/>
            </a:pPr>
            <a:endParaRPr lang="en-US" b="1" dirty="0"/>
          </a:p>
        </p:txBody>
      </p:sp>
    </p:spTree>
    <p:extLst>
      <p:ext uri="{BB962C8B-B14F-4D97-AF65-F5344CB8AC3E}">
        <p14:creationId xmlns:p14="http://schemas.microsoft.com/office/powerpoint/2010/main" val="3280780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229"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p:txBody>
          <a:bodyPr/>
          <a:lstStyle/>
          <a:p>
            <a:r>
              <a:rPr lang="en-US" u="sng" dirty="0"/>
              <a:t>Kataphatic Prayer </a:t>
            </a:r>
            <a:r>
              <a:rPr lang="en-US" sz="3600" u="sng" dirty="0"/>
              <a:t>(continued)</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838200" y="1660133"/>
            <a:ext cx="10515600" cy="4756536"/>
          </a:xfrm>
        </p:spPr>
        <p:txBody>
          <a:bodyPr/>
          <a:lstStyle/>
          <a:p>
            <a:r>
              <a:rPr lang="en-US" dirty="0"/>
              <a:t>Name for God (i.e.: God, Lord, Mother, Creator) </a:t>
            </a:r>
          </a:p>
          <a:p>
            <a:pPr lvl="1"/>
            <a:r>
              <a:rPr lang="en-US" dirty="0"/>
              <a:t>Silently picture God in relation to that word.</a:t>
            </a:r>
          </a:p>
          <a:p>
            <a:pPr lvl="1"/>
            <a:r>
              <a:rPr lang="en-US" dirty="0"/>
              <a:t>Repeat that word silently in your head.</a:t>
            </a:r>
          </a:p>
          <a:p>
            <a:r>
              <a:rPr lang="en-US" dirty="0"/>
              <a:t>God is.. Take a minute to consider how God is like ….</a:t>
            </a:r>
          </a:p>
          <a:p>
            <a:r>
              <a:rPr lang="en-US" dirty="0"/>
              <a:t>God is not…: Take another minute to consider how God is not like…</a:t>
            </a:r>
          </a:p>
          <a:p>
            <a:r>
              <a:rPr lang="en-US" dirty="0"/>
              <a:t>God is NOT not…: Finish up by thinking of ways that God is NOT </a:t>
            </a:r>
            <a:r>
              <a:rPr lang="en-US" dirty="0" err="1"/>
              <a:t>not</a:t>
            </a:r>
            <a:r>
              <a:rPr lang="en-US" dirty="0"/>
              <a:t> like the image you have chosen. This double negative can help us connect with both the simplicity and complexity of our images of God.</a:t>
            </a:r>
          </a:p>
        </p:txBody>
      </p:sp>
    </p:spTree>
    <p:extLst>
      <p:ext uri="{BB962C8B-B14F-4D97-AF65-F5344CB8AC3E}">
        <p14:creationId xmlns:p14="http://schemas.microsoft.com/office/powerpoint/2010/main" val="3809462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1015745" y="1713840"/>
            <a:ext cx="8944994" cy="4756536"/>
          </a:xfrm>
        </p:spPr>
        <p:txBody>
          <a:bodyPr>
            <a:normAutofit/>
          </a:bodyPr>
          <a:lstStyle/>
          <a:p>
            <a:pPr>
              <a:buFont typeface="Wingdings" panose="05000000000000000000" pitchFamily="2" charset="2"/>
              <a:buChar char="Ø"/>
            </a:pPr>
            <a:r>
              <a:rPr lang="en-US" dirty="0"/>
              <a:t>This is “a tool to help us overcome negative emotions and thought patterns and replace them with healing thoughts and healthy emotions.” (</a:t>
            </a:r>
            <a:r>
              <a:rPr lang="en-US" i="1" dirty="0"/>
              <a:t>Managing Emotions: A Youth Study </a:t>
            </a:r>
            <a:r>
              <a:rPr lang="en-US" dirty="0"/>
              <a:t>by Trudy Rankin and Faye Wilson, p. 28)</a:t>
            </a:r>
          </a:p>
          <a:p>
            <a:pPr>
              <a:buFont typeface="Wingdings" panose="05000000000000000000" pitchFamily="2" charset="2"/>
              <a:buChar char="Ø"/>
            </a:pPr>
            <a:r>
              <a:rPr lang="en-US" dirty="0"/>
              <a:t>Taps on what are called acupressure or meridian points</a:t>
            </a:r>
          </a:p>
          <a:p>
            <a:pPr>
              <a:buFont typeface="Wingdings" panose="05000000000000000000" pitchFamily="2" charset="2"/>
              <a:buChar char="Ø"/>
            </a:pPr>
            <a:endParaRPr lang="en-US" dirty="0"/>
          </a:p>
          <a:p>
            <a:pPr>
              <a:buFont typeface="Wingdings" panose="05000000000000000000" pitchFamily="2" charset="2"/>
              <a:buChar char="Ø"/>
            </a:pPr>
            <a:r>
              <a:rPr lang="en-US" dirty="0"/>
              <a:t>Jessica Ortner’s </a:t>
            </a:r>
            <a:r>
              <a:rPr lang="en-US" dirty="0" err="1"/>
              <a:t>Youtube</a:t>
            </a:r>
            <a:r>
              <a:rPr lang="en-US" dirty="0"/>
              <a:t> video introduction to tapping:</a:t>
            </a:r>
          </a:p>
          <a:p>
            <a:pPr marL="0" indent="0" algn="ctr">
              <a:buNone/>
            </a:pPr>
            <a:r>
              <a:rPr lang="en-US" b="1" dirty="0"/>
              <a:t>Youtube.com/</a:t>
            </a:r>
            <a:r>
              <a:rPr lang="en-US" b="1" dirty="0" err="1"/>
              <a:t>watch?v</a:t>
            </a:r>
            <a:r>
              <a:rPr lang="en-US" b="1" dirty="0"/>
              <a:t>=pAclBdj20ZU</a:t>
            </a:r>
          </a:p>
        </p:txBody>
      </p:sp>
      <p:sp>
        <p:nvSpPr>
          <p:cNvPr id="5" name="Title 8">
            <a:extLst>
              <a:ext uri="{FF2B5EF4-FFF2-40B4-BE49-F238E27FC236}">
                <a16:creationId xmlns:a16="http://schemas.microsoft.com/office/drawing/2014/main" id="{9D5698A5-27BA-4A55-9D66-39877D072D20}"/>
              </a:ext>
            </a:extLst>
          </p:cNvPr>
          <p:cNvSpPr txBox="1">
            <a:spLocks/>
          </p:cNvSpPr>
          <p:nvPr/>
        </p:nvSpPr>
        <p:spPr>
          <a:xfrm>
            <a:off x="406400" y="496956"/>
            <a:ext cx="111113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t>Calming Practice: Emotional Freedom Technique (EFT or Tapping)</a:t>
            </a:r>
          </a:p>
        </p:txBody>
      </p:sp>
    </p:spTree>
    <p:extLst>
      <p:ext uri="{BB962C8B-B14F-4D97-AF65-F5344CB8AC3E}">
        <p14:creationId xmlns:p14="http://schemas.microsoft.com/office/powerpoint/2010/main" val="657207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a:xfrm>
            <a:off x="838200" y="294101"/>
            <a:ext cx="10515600" cy="1325563"/>
          </a:xfrm>
        </p:spPr>
        <p:txBody>
          <a:bodyPr/>
          <a:lstStyle/>
          <a:p>
            <a:pPr algn="ctr"/>
            <a:r>
              <a:rPr lang="en-US" u="sng" dirty="0"/>
              <a:t>EFT or Tapping</a:t>
            </a:r>
            <a:br>
              <a:rPr lang="en-US" u="sng" dirty="0"/>
            </a:br>
            <a:r>
              <a:rPr lang="en-US" sz="2800" u="sng" dirty="0"/>
              <a:t>(</a:t>
            </a:r>
            <a:r>
              <a:rPr lang="en-US" sz="2800" dirty="0"/>
              <a:t>continued</a:t>
            </a:r>
            <a:r>
              <a:rPr lang="en-US" sz="2800" u="sng" dirty="0"/>
              <a:t>)</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1015745" y="1491451"/>
            <a:ext cx="9033766" cy="4756536"/>
          </a:xfrm>
        </p:spPr>
        <p:txBody>
          <a:bodyPr>
            <a:normAutofit/>
          </a:bodyPr>
          <a:lstStyle/>
          <a:p>
            <a:pPr>
              <a:buFont typeface="Wingdings" panose="05000000000000000000" pitchFamily="2" charset="2"/>
              <a:buChar char="§"/>
            </a:pPr>
            <a:r>
              <a:rPr lang="en-US" dirty="0"/>
              <a:t>Use 9 tapping points for this exercise. (There are different variations of this practice.)</a:t>
            </a:r>
          </a:p>
          <a:p>
            <a:pPr lvl="1"/>
            <a:r>
              <a:rPr lang="en-US" dirty="0"/>
              <a:t>side of the hand, forehead, side of the eye, </a:t>
            </a:r>
          </a:p>
          <a:p>
            <a:pPr lvl="1"/>
            <a:r>
              <a:rPr lang="en-US" dirty="0"/>
              <a:t>under the eye, under the nose, top of chin, </a:t>
            </a:r>
          </a:p>
          <a:p>
            <a:pPr lvl="1"/>
            <a:r>
              <a:rPr lang="en-US" dirty="0"/>
              <a:t>collarbone, under the arm, and on the top of the head.</a:t>
            </a:r>
          </a:p>
          <a:p>
            <a:pPr>
              <a:buFont typeface="Wingdings" panose="05000000000000000000" pitchFamily="2" charset="2"/>
              <a:buChar char="§"/>
            </a:pPr>
            <a:r>
              <a:rPr lang="en-US" dirty="0"/>
              <a:t>Choose one affirming phrase to use throughout (“I’m a child of God,” “I am capable,” etc.).</a:t>
            </a:r>
          </a:p>
          <a:p>
            <a:pPr>
              <a:buFont typeface="Wingdings" panose="05000000000000000000" pitchFamily="2" charset="2"/>
              <a:buChar char="§"/>
            </a:pPr>
            <a:r>
              <a:rPr lang="en-US" dirty="0"/>
              <a:t>Complete the tapping exercise.</a:t>
            </a:r>
          </a:p>
          <a:p>
            <a:pPr marL="0" indent="0">
              <a:buNone/>
            </a:pPr>
            <a:endParaRPr lang="en-US" dirty="0"/>
          </a:p>
        </p:txBody>
      </p:sp>
    </p:spTree>
    <p:extLst>
      <p:ext uri="{BB962C8B-B14F-4D97-AF65-F5344CB8AC3E}">
        <p14:creationId xmlns:p14="http://schemas.microsoft.com/office/powerpoint/2010/main" val="677250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a:xfrm>
            <a:off x="838200" y="294101"/>
            <a:ext cx="10515600" cy="1325563"/>
          </a:xfrm>
        </p:spPr>
        <p:txBody>
          <a:bodyPr/>
          <a:lstStyle/>
          <a:p>
            <a:pPr algn="ctr"/>
            <a:r>
              <a:rPr lang="en-US" u="sng" dirty="0"/>
              <a:t>Closing Prayer</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838200" y="1529111"/>
            <a:ext cx="10515600" cy="4756536"/>
          </a:xfrm>
        </p:spPr>
        <p:txBody>
          <a:bodyPr>
            <a:normAutofit/>
          </a:bodyPr>
          <a:lstStyle/>
          <a:p>
            <a:r>
              <a:rPr lang="en-US" sz="3200" b="1" dirty="0"/>
              <a:t>God of many names</a:t>
            </a:r>
            <a:r>
              <a:rPr lang="en-US" sz="3200" dirty="0"/>
              <a:t>, we are grateful for this time we spent together. Give us the courage of Peter, to follow where you say “come.” And grant us serenity, acceptance, and wisdom as we move through the world and act for justice. We pray in the name of Jesus Christ. Amen.</a:t>
            </a:r>
          </a:p>
          <a:p>
            <a:endParaRPr lang="en-US" sz="3200" dirty="0"/>
          </a:p>
          <a:p>
            <a:pPr marL="0" indent="0" algn="ctr">
              <a:buNone/>
            </a:pPr>
            <a:endParaRPr lang="en-US" b="1" dirty="0"/>
          </a:p>
        </p:txBody>
      </p:sp>
    </p:spTree>
    <p:extLst>
      <p:ext uri="{BB962C8B-B14F-4D97-AF65-F5344CB8AC3E}">
        <p14:creationId xmlns:p14="http://schemas.microsoft.com/office/powerpoint/2010/main" val="2682954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31">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rotWithShape="1">
          <a:blip r:embed="rId4">
            <a:extLst>
              <a:ext uri="{28A0092B-C50C-407E-A947-70E740481C1C}">
                <a14:useLocalDpi xmlns:a14="http://schemas.microsoft.com/office/drawing/2010/main" val="0"/>
              </a:ext>
            </a:extLst>
          </a:blip>
          <a:srcRect r="57645"/>
          <a:stretch/>
        </p:blipFill>
        <p:spPr>
          <a:xfrm>
            <a:off x="698353" y="916615"/>
            <a:ext cx="4555700" cy="209741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34" name="Freeform: Shape 33">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Content Placeholder 4">
            <a:extLst>
              <a:ext uri="{FF2B5EF4-FFF2-40B4-BE49-F238E27FC236}">
                <a16:creationId xmlns:a16="http://schemas.microsoft.com/office/drawing/2014/main" id="{404ADFE0-21F0-4DFF-813B-288F5401067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37452" r="1" b="27443"/>
          <a:stretch/>
        </p:blipFill>
        <p:spPr>
          <a:xfrm>
            <a:off x="698353" y="3843958"/>
            <a:ext cx="4555700" cy="2097435"/>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6" name="Arc 35">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9" name="I Gonna Live So God Can Use Me">
            <a:hlinkClick r:id="" action="ppaction://media"/>
            <a:extLst>
              <a:ext uri="{FF2B5EF4-FFF2-40B4-BE49-F238E27FC236}">
                <a16:creationId xmlns:a16="http://schemas.microsoft.com/office/drawing/2014/main" id="{2A31BBAC-28F6-4151-A191-9E3F3BBCB8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92146" y="4459158"/>
            <a:ext cx="609600" cy="609600"/>
          </a:xfrm>
          <a:prstGeom prst="rect">
            <a:avLst/>
          </a:prstGeom>
        </p:spPr>
      </p:pic>
      <p:sp>
        <p:nvSpPr>
          <p:cNvPr id="13" name="TextBox 12">
            <a:extLst>
              <a:ext uri="{FF2B5EF4-FFF2-40B4-BE49-F238E27FC236}">
                <a16:creationId xmlns:a16="http://schemas.microsoft.com/office/drawing/2014/main" id="{2CA2613C-6B70-4AA7-993C-43EE91B6342A}"/>
              </a:ext>
            </a:extLst>
          </p:cNvPr>
          <p:cNvSpPr txBox="1"/>
          <p:nvPr/>
        </p:nvSpPr>
        <p:spPr>
          <a:xfrm>
            <a:off x="7893477" y="5034191"/>
            <a:ext cx="4108172" cy="1292662"/>
          </a:xfrm>
          <a:prstGeom prst="rect">
            <a:avLst/>
          </a:prstGeom>
          <a:noFill/>
        </p:spPr>
        <p:txBody>
          <a:bodyPr wrap="square" rtlCol="0">
            <a:spAutoFit/>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Credit: “I’m Gonna Live So God Can Use Me,”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Words: African American Spiritual. arr. Wendell P.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Whalum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(1932-1987) ©The Estate of Wendell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Whalum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All rights reserved. Used with permission. TFWS 2153</a:t>
            </a:r>
            <a:endParaRPr lang="en-US"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Musician: Catherine Ritch</a:t>
            </a:r>
          </a:p>
        </p:txBody>
      </p:sp>
      <p:sp>
        <p:nvSpPr>
          <p:cNvPr id="64" name="Content Placeholder 5">
            <a:extLst>
              <a:ext uri="{FF2B5EF4-FFF2-40B4-BE49-F238E27FC236}">
                <a16:creationId xmlns:a16="http://schemas.microsoft.com/office/drawing/2014/main" id="{FDA0C29F-7E9D-4ECF-8CB6-0DFD0D84119A}"/>
              </a:ext>
            </a:extLst>
          </p:cNvPr>
          <p:cNvSpPr txBox="1">
            <a:spLocks/>
          </p:cNvSpPr>
          <p:nvPr/>
        </p:nvSpPr>
        <p:spPr>
          <a:xfrm>
            <a:off x="6789129" y="1461762"/>
            <a:ext cx="4961186" cy="3327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1. I’m </a:t>
            </a:r>
            <a:r>
              <a:rPr lang="en-US" sz="2000" b="1" dirty="0" err="1"/>
              <a:t>gonna</a:t>
            </a:r>
            <a:r>
              <a:rPr lang="en-US" sz="2000" b="1" dirty="0"/>
              <a:t> live so God can use me</a:t>
            </a:r>
          </a:p>
          <a:p>
            <a:pPr marL="0" indent="0">
              <a:buFont typeface="Arial" panose="020B0604020202020204" pitchFamily="34" charset="0"/>
              <a:buNone/>
            </a:pPr>
            <a:r>
              <a:rPr lang="en-US" sz="2000" b="1" dirty="0"/>
              <a:t>Anywhere, Lord, anytime.</a:t>
            </a:r>
          </a:p>
          <a:p>
            <a:pPr marL="0" indent="0">
              <a:buFont typeface="Arial" panose="020B0604020202020204" pitchFamily="34" charset="0"/>
              <a:buNone/>
            </a:pPr>
            <a:r>
              <a:rPr lang="en-US" sz="2000" b="1" dirty="0"/>
              <a:t>I’m </a:t>
            </a:r>
            <a:r>
              <a:rPr lang="en-US" sz="2000" b="1" dirty="0" err="1"/>
              <a:t>gonna</a:t>
            </a:r>
            <a:r>
              <a:rPr lang="en-US" sz="2000" b="1" dirty="0"/>
              <a:t> live so God can use me</a:t>
            </a:r>
          </a:p>
          <a:p>
            <a:pPr marL="0" indent="0">
              <a:buFont typeface="Arial" panose="020B0604020202020204" pitchFamily="34" charset="0"/>
              <a:buNone/>
            </a:pPr>
            <a:r>
              <a:rPr lang="en-US" sz="2000" b="1" dirty="0"/>
              <a:t>Anywhere, Lord, anytime!</a:t>
            </a:r>
          </a:p>
          <a:p>
            <a:pPr marL="0" indent="0">
              <a:buFont typeface="Arial" panose="020B0604020202020204" pitchFamily="34" charset="0"/>
              <a:buNone/>
            </a:pPr>
            <a:endParaRPr lang="en-US" sz="2000" b="1" dirty="0"/>
          </a:p>
          <a:p>
            <a:pPr marL="0" indent="0">
              <a:buFont typeface="Arial" panose="020B0604020202020204" pitchFamily="34" charset="0"/>
              <a:buNone/>
            </a:pPr>
            <a:r>
              <a:rPr lang="en-US" sz="2000" b="1" dirty="0"/>
              <a:t>2. I’m </a:t>
            </a:r>
            <a:r>
              <a:rPr lang="en-US" sz="2000" b="1" dirty="0" err="1"/>
              <a:t>gonna</a:t>
            </a:r>
            <a:r>
              <a:rPr lang="en-US" sz="2000" b="1" dirty="0"/>
              <a:t> work so God can use me…</a:t>
            </a:r>
          </a:p>
          <a:p>
            <a:pPr marL="0" indent="0">
              <a:buFont typeface="Arial" panose="020B0604020202020204" pitchFamily="34" charset="0"/>
              <a:buNone/>
            </a:pPr>
            <a:r>
              <a:rPr lang="en-US" sz="2000" b="1" dirty="0"/>
              <a:t>3. I’m </a:t>
            </a:r>
            <a:r>
              <a:rPr lang="en-US" sz="2000" b="1" dirty="0" err="1"/>
              <a:t>gonna</a:t>
            </a:r>
            <a:r>
              <a:rPr lang="en-US" sz="2000" b="1" dirty="0"/>
              <a:t> pray so…</a:t>
            </a:r>
          </a:p>
          <a:p>
            <a:pPr marL="0" indent="0">
              <a:buFont typeface="Arial" panose="020B0604020202020204" pitchFamily="34" charset="0"/>
              <a:buNone/>
            </a:pPr>
            <a:r>
              <a:rPr lang="en-US" sz="2000" b="1" dirty="0"/>
              <a:t>4. I’m </a:t>
            </a:r>
            <a:r>
              <a:rPr lang="en-US" sz="2000" b="1" dirty="0" err="1"/>
              <a:t>gonna</a:t>
            </a:r>
            <a:r>
              <a:rPr lang="en-US" sz="2000" b="1" dirty="0"/>
              <a:t> sing so…</a:t>
            </a:r>
            <a:endParaRPr lang="en-US" sz="2000" dirty="0"/>
          </a:p>
          <a:p>
            <a:pPr marL="0" indent="0" algn="ctr">
              <a:buFont typeface="Arial" panose="020B0604020202020204" pitchFamily="34" charset="0"/>
              <a:buNone/>
            </a:pPr>
            <a:endParaRPr lang="en-US" sz="1800" dirty="0"/>
          </a:p>
        </p:txBody>
      </p:sp>
      <p:sp>
        <p:nvSpPr>
          <p:cNvPr id="67" name="Title 1">
            <a:extLst>
              <a:ext uri="{FF2B5EF4-FFF2-40B4-BE49-F238E27FC236}">
                <a16:creationId xmlns:a16="http://schemas.microsoft.com/office/drawing/2014/main" id="{02707C4B-87D4-4DE2-B270-3F3623C6D8BD}"/>
              </a:ext>
            </a:extLst>
          </p:cNvPr>
          <p:cNvSpPr>
            <a:spLocks noGrp="1"/>
          </p:cNvSpPr>
          <p:nvPr>
            <p:ph type="title"/>
          </p:nvPr>
        </p:nvSpPr>
        <p:spPr>
          <a:xfrm>
            <a:off x="6094476" y="354069"/>
            <a:ext cx="5266028" cy="1325563"/>
          </a:xfrm>
        </p:spPr>
        <p:txBody>
          <a:bodyPr>
            <a:normAutofit/>
          </a:bodyPr>
          <a:lstStyle/>
          <a:p>
            <a:pPr algn="ctr"/>
            <a:r>
              <a:rPr lang="en-US" sz="2400" i="1" dirty="0">
                <a:latin typeface="Arial" panose="020B0604020202020204" pitchFamily="34" charset="0"/>
                <a:cs typeface="Arial" panose="020B0604020202020204" pitchFamily="34" charset="0"/>
              </a:rPr>
              <a:t>I‘m Gonna Live So God Can Use Me</a:t>
            </a:r>
            <a:endParaRPr lang="en-US" sz="2400" i="1" dirty="0">
              <a:latin typeface="AR BLANCA" panose="02000000000000000000" pitchFamily="2" charset="0"/>
              <a:cs typeface="Arial" panose="020B0604020202020204" pitchFamily="34" charset="0"/>
            </a:endParaRPr>
          </a:p>
        </p:txBody>
      </p:sp>
    </p:spTree>
    <p:extLst>
      <p:ext uri="{BB962C8B-B14F-4D97-AF65-F5344CB8AC3E}">
        <p14:creationId xmlns:p14="http://schemas.microsoft.com/office/powerpoint/2010/main" val="325187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83"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818">
                <p:cTn id="7" fill="hold" display="0">
                  <p:stCondLst>
                    <p:cond delay="indefinite"/>
                  </p:stCondLst>
                  <p:endCondLst>
                    <p:cond evt="onStopAudio" delay="0">
                      <p:tgtEl>
                        <p:sldTgt/>
                      </p:tgtEl>
                    </p:cond>
                  </p:endCondLst>
                </p:cTn>
                <p:tgtEl>
                  <p:spTgt spid="5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weapon, blue&#10;&#10;Description automatically generated">
            <a:extLst>
              <a:ext uri="{FF2B5EF4-FFF2-40B4-BE49-F238E27FC236}">
                <a16:creationId xmlns:a16="http://schemas.microsoft.com/office/drawing/2014/main" id="{A100A89A-1246-454C-8FA1-A99E61C47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040" y="655603"/>
            <a:ext cx="6051919" cy="4033172"/>
          </a:xfrm>
          <a:prstGeom prst="rect">
            <a:avLst/>
          </a:prstGeom>
        </p:spPr>
      </p:pic>
      <p:pic>
        <p:nvPicPr>
          <p:cNvPr id="7" name="Picture 6" descr="A flat screen television&#10;&#10;Description automatically generated">
            <a:extLst>
              <a:ext uri="{FF2B5EF4-FFF2-40B4-BE49-F238E27FC236}">
                <a16:creationId xmlns:a16="http://schemas.microsoft.com/office/drawing/2014/main" id="{44B90C16-F2CE-42C7-9FEF-FE3E8605EC94}"/>
              </a:ext>
            </a:extLst>
          </p:cNvPr>
          <p:cNvPicPr>
            <a:picLocks noChangeAspect="1"/>
          </p:cNvPicPr>
          <p:nvPr/>
        </p:nvPicPr>
        <p:blipFill rotWithShape="1">
          <a:blip r:embed="rId3">
            <a:extLst>
              <a:ext uri="{28A0092B-C50C-407E-A947-70E740481C1C}">
                <a14:useLocalDpi xmlns:a14="http://schemas.microsoft.com/office/drawing/2010/main" val="0"/>
              </a:ext>
            </a:extLst>
          </a:blip>
          <a:srcRect l="880" t="87278" r="507" b="679"/>
          <a:stretch/>
        </p:blipFill>
        <p:spPr>
          <a:xfrm>
            <a:off x="603885" y="4887208"/>
            <a:ext cx="10984230" cy="811530"/>
          </a:xfrm>
          <a:prstGeom prst="rect">
            <a:avLst/>
          </a:prstGeom>
          <a:ln>
            <a:solidFill>
              <a:srgbClr val="FFC000"/>
            </a:solidFill>
          </a:ln>
        </p:spPr>
      </p:pic>
    </p:spTree>
    <p:extLst>
      <p:ext uri="{BB962C8B-B14F-4D97-AF65-F5344CB8AC3E}">
        <p14:creationId xmlns:p14="http://schemas.microsoft.com/office/powerpoint/2010/main" val="2950654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6FB5B-04D3-492F-A4B2-AA9572989E5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74D21AE-B265-4E87-BDC2-261BFA6BD19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2AA9A2E-51AE-4896-A92B-829C1D81F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5536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17E94-A6CC-44C9-A17F-092954EC06D8}"/>
              </a:ext>
            </a:extLst>
          </p:cNvPr>
          <p:cNvPicPr>
            <a:picLocks noChangeAspect="1"/>
          </p:cNvPicPr>
          <p:nvPr/>
        </p:nvPicPr>
        <p:blipFill rotWithShape="1">
          <a:blip r:embed="rId2">
            <a:extLst>
              <a:ext uri="{28A0092B-C50C-407E-A947-70E740481C1C}">
                <a14:useLocalDpi xmlns:a14="http://schemas.microsoft.com/office/drawing/2010/main" val="0"/>
              </a:ext>
            </a:extLst>
          </a:blip>
          <a:srcRect r="170" b="17503"/>
          <a:stretch/>
        </p:blipFill>
        <p:spPr>
          <a:xfrm>
            <a:off x="7073308" y="1327808"/>
            <a:ext cx="4050152" cy="3758541"/>
          </a:xfrm>
          <a:prstGeom prst="rect">
            <a:avLst/>
          </a:prstGeom>
        </p:spPr>
      </p:pic>
      <p:pic>
        <p:nvPicPr>
          <p:cNvPr id="4" name="Picture 3">
            <a:extLst>
              <a:ext uri="{FF2B5EF4-FFF2-40B4-BE49-F238E27FC236}">
                <a16:creationId xmlns:a16="http://schemas.microsoft.com/office/drawing/2014/main" id="{144177EC-D565-4280-9B9F-A4213E4E744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10119">
            <a:off x="6676536" y="4548825"/>
            <a:ext cx="1684020" cy="1760855"/>
          </a:xfrm>
          <a:prstGeom prst="rect">
            <a:avLst/>
          </a:prstGeom>
          <a:noFill/>
          <a:ln>
            <a:noFill/>
          </a:ln>
        </p:spPr>
      </p:pic>
      <p:sp>
        <p:nvSpPr>
          <p:cNvPr id="5" name="TextBox 4">
            <a:extLst>
              <a:ext uri="{FF2B5EF4-FFF2-40B4-BE49-F238E27FC236}">
                <a16:creationId xmlns:a16="http://schemas.microsoft.com/office/drawing/2014/main" id="{2802AF1E-47C3-4920-A9A9-BCC4ADFC019F}"/>
              </a:ext>
            </a:extLst>
          </p:cNvPr>
          <p:cNvSpPr txBox="1"/>
          <p:nvPr/>
        </p:nvSpPr>
        <p:spPr>
          <a:xfrm>
            <a:off x="2162488" y="958476"/>
            <a:ext cx="3164392" cy="738664"/>
          </a:xfrm>
          <a:prstGeom prst="rect">
            <a:avLst/>
          </a:prstGeom>
          <a:noFill/>
        </p:spPr>
        <p:txBody>
          <a:bodyPr wrap="non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Wedne</a:t>
            </a:r>
            <a:r>
              <a:rPr lang="en-US" sz="2400" dirty="0">
                <a:effectLst/>
                <a:latin typeface="Calibri" panose="020F0502020204030204" pitchFamily="34" charset="0"/>
                <a:ea typeface="Calibri" panose="020F0502020204030204" pitchFamily="34" charset="0"/>
                <a:cs typeface="Calibri" panose="020F0502020204030204" pitchFamily="34" charset="0"/>
              </a:rPr>
              <a:t>sday, October 28</a:t>
            </a:r>
            <a:endParaRPr lang="en-US" sz="2400" dirty="0">
              <a:latin typeface="Calibri" panose="020F0502020204030204" pitchFamily="34" charset="0"/>
              <a:cs typeface="Calibri" panose="020F0502020204030204" pitchFamily="34" charset="0"/>
            </a:endParaRPr>
          </a:p>
          <a:p>
            <a:endParaRPr lang="en-US" dirty="0"/>
          </a:p>
        </p:txBody>
      </p:sp>
      <p:sp>
        <p:nvSpPr>
          <p:cNvPr id="6" name="TextBox 5">
            <a:extLst>
              <a:ext uri="{FF2B5EF4-FFF2-40B4-BE49-F238E27FC236}">
                <a16:creationId xmlns:a16="http://schemas.microsoft.com/office/drawing/2014/main" id="{7CE3BCA6-E5D5-4AEC-8896-F41231118015}"/>
              </a:ext>
            </a:extLst>
          </p:cNvPr>
          <p:cNvSpPr txBox="1"/>
          <p:nvPr/>
        </p:nvSpPr>
        <p:spPr>
          <a:xfrm>
            <a:off x="1760584" y="1993587"/>
            <a:ext cx="3968202" cy="769441"/>
          </a:xfrm>
          <a:prstGeom prst="rect">
            <a:avLst/>
          </a:prstGeom>
          <a:noFill/>
        </p:spPr>
        <p:txBody>
          <a:bodyPr wrap="none" rtlCol="0">
            <a:spAutoFit/>
          </a:bodyPr>
          <a:lstStyle/>
          <a:p>
            <a:r>
              <a:rPr lang="en-US" sz="4400" b="1" dirty="0">
                <a:solidFill>
                  <a:srgbClr val="631854"/>
                </a:solidFill>
                <a:effectLst/>
                <a:latin typeface="Calibri" panose="020F0502020204030204" pitchFamily="34" charset="0"/>
                <a:ea typeface="Times New Roman" panose="02020603050405020304" pitchFamily="18" charset="0"/>
                <a:cs typeface="Calibri" panose="020F0502020204030204" pitchFamily="34" charset="0"/>
              </a:rPr>
              <a:t>Natalia C. </a:t>
            </a:r>
            <a:r>
              <a:rPr lang="en-US" sz="4400" b="1" dirty="0" err="1">
                <a:solidFill>
                  <a:srgbClr val="631854"/>
                </a:solidFill>
                <a:effectLst/>
                <a:latin typeface="Calibri" panose="020F0502020204030204" pitchFamily="34" charset="0"/>
                <a:ea typeface="Times New Roman" panose="02020603050405020304" pitchFamily="18" charset="0"/>
                <a:cs typeface="Calibri" panose="020F0502020204030204" pitchFamily="34" charset="0"/>
              </a:rPr>
              <a:t>Daies</a:t>
            </a:r>
            <a:r>
              <a:rPr lang="en-US" sz="4400" b="1" dirty="0">
                <a:solidFill>
                  <a:srgbClr val="631854"/>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44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0733CFF-40C8-4B41-BEED-108FD13BD399}"/>
              </a:ext>
            </a:extLst>
          </p:cNvPr>
          <p:cNvSpPr txBox="1"/>
          <p:nvPr/>
        </p:nvSpPr>
        <p:spPr>
          <a:xfrm>
            <a:off x="1214216" y="3323363"/>
            <a:ext cx="5060937" cy="1477328"/>
          </a:xfrm>
          <a:prstGeom prst="rect">
            <a:avLst/>
          </a:prstGeom>
          <a:noFill/>
        </p:spPr>
        <p:txBody>
          <a:bodyPr wrap="none" rtlCol="0">
            <a:spAutoFit/>
          </a:bodyPr>
          <a:lstStyle/>
          <a:p>
            <a:pPr marL="0" marR="0">
              <a:spcBef>
                <a:spcPts val="0"/>
              </a:spcBef>
              <a:spcAft>
                <a:spcPts val="0"/>
              </a:spcAft>
            </a:pPr>
            <a:r>
              <a:rPr lang="en-US" sz="3600" b="1" dirty="0">
                <a:solidFill>
                  <a:srgbClr val="631854"/>
                </a:solidFill>
                <a:effectLst/>
                <a:ea typeface="Times New Roman" panose="02020603050405020304" pitchFamily="18" charset="0"/>
              </a:rPr>
              <a:t>Senior Program Associate</a:t>
            </a:r>
            <a:endParaRPr lang="en-US" sz="3600" b="1" dirty="0">
              <a:effectLst/>
              <a:ea typeface="Times New Roman" panose="02020603050405020304" pitchFamily="18" charset="0"/>
            </a:endParaRPr>
          </a:p>
          <a:p>
            <a:pPr marL="0" marR="0">
              <a:spcBef>
                <a:spcPts val="0"/>
              </a:spcBef>
              <a:spcAft>
                <a:spcPts val="0"/>
              </a:spcAft>
            </a:pPr>
            <a:r>
              <a:rPr lang="en-US" sz="3600" b="1" dirty="0">
                <a:solidFill>
                  <a:srgbClr val="631854"/>
                </a:solidFill>
                <a:effectLst/>
                <a:ea typeface="Times New Roman" panose="02020603050405020304" pitchFamily="18" charset="0"/>
              </a:rPr>
              <a:t>	Missionary Service</a:t>
            </a:r>
            <a:endParaRPr lang="en-US" sz="3600" b="1" dirty="0">
              <a:effectLst/>
              <a:ea typeface="Times New Roman" panose="02020603050405020304" pitchFamily="18" charset="0"/>
            </a:endParaRPr>
          </a:p>
          <a:p>
            <a:endParaRPr lang="en-US" dirty="0"/>
          </a:p>
        </p:txBody>
      </p:sp>
      <p:sp>
        <p:nvSpPr>
          <p:cNvPr id="8" name="TextBox 7">
            <a:extLst>
              <a:ext uri="{FF2B5EF4-FFF2-40B4-BE49-F238E27FC236}">
                <a16:creationId xmlns:a16="http://schemas.microsoft.com/office/drawing/2014/main" id="{9D794CB2-F5F6-4669-B693-F56ECA14C7B1}"/>
              </a:ext>
            </a:extLst>
          </p:cNvPr>
          <p:cNvSpPr txBox="1"/>
          <p:nvPr/>
        </p:nvSpPr>
        <p:spPr>
          <a:xfrm>
            <a:off x="2119329" y="5361026"/>
            <a:ext cx="3569823" cy="523220"/>
          </a:xfrm>
          <a:prstGeom prst="rect">
            <a:avLst/>
          </a:prstGeom>
          <a:noFill/>
        </p:spPr>
        <p:txBody>
          <a:bodyPr wrap="none" rtlCol="0">
            <a:spAutoFit/>
          </a:bodyPr>
          <a:lstStyle/>
          <a:p>
            <a:r>
              <a:rPr lang="en-US" sz="2400" b="1" u="sng" dirty="0">
                <a:solidFill>
                  <a:srgbClr val="0000FF"/>
                </a:solidFill>
                <a:effectLst/>
                <a:ea typeface="Times New Roman" panose="02020603050405020304" pitchFamily="18" charset="0"/>
                <a:hlinkClick r:id="rId4"/>
              </a:rPr>
              <a:t>ndaies@</a:t>
            </a:r>
            <a:r>
              <a:rPr lang="en-US" sz="2800" b="1" u="sng" dirty="0">
                <a:solidFill>
                  <a:srgbClr val="0000FF"/>
                </a:solidFill>
                <a:effectLst/>
                <a:ea typeface="Times New Roman" panose="02020603050405020304" pitchFamily="18" charset="0"/>
                <a:cs typeface="Calibri" panose="020F0502020204030204" pitchFamily="34" charset="0"/>
                <a:hlinkClick r:id="rId4"/>
              </a:rPr>
              <a:t>umcmission</a:t>
            </a:r>
            <a:r>
              <a:rPr lang="en-US" sz="2400" b="1" u="sng" dirty="0">
                <a:solidFill>
                  <a:srgbClr val="0000FF"/>
                </a:solidFill>
                <a:effectLst/>
                <a:ea typeface="Times New Roman" panose="02020603050405020304" pitchFamily="18" charset="0"/>
                <a:hlinkClick r:id="rId4"/>
              </a:rPr>
              <a:t>.org</a:t>
            </a:r>
            <a:endParaRPr lang="en-US" sz="2400" b="1" dirty="0"/>
          </a:p>
        </p:txBody>
      </p:sp>
    </p:spTree>
    <p:extLst>
      <p:ext uri="{BB962C8B-B14F-4D97-AF65-F5344CB8AC3E}">
        <p14:creationId xmlns:p14="http://schemas.microsoft.com/office/powerpoint/2010/main" val="3922602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5E2FE3-D560-44F2-85A7-439BADD4E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212" y="1426127"/>
            <a:ext cx="2391346" cy="2731124"/>
          </a:xfrm>
          <a:prstGeom prst="rect">
            <a:avLst/>
          </a:prstGeom>
        </p:spPr>
      </p:pic>
      <p:pic>
        <p:nvPicPr>
          <p:cNvPr id="5" name="Picture 4">
            <a:extLst>
              <a:ext uri="{FF2B5EF4-FFF2-40B4-BE49-F238E27FC236}">
                <a16:creationId xmlns:a16="http://schemas.microsoft.com/office/drawing/2014/main" id="{E81B7EDA-C1D7-46D5-8942-A5B83628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063" y="1426127"/>
            <a:ext cx="2798678" cy="2731124"/>
          </a:xfrm>
          <a:prstGeom prst="rect">
            <a:avLst/>
          </a:prstGeom>
        </p:spPr>
      </p:pic>
      <p:sp>
        <p:nvSpPr>
          <p:cNvPr id="7" name="Rectangle: Rounded Corners 6">
            <a:extLst>
              <a:ext uri="{FF2B5EF4-FFF2-40B4-BE49-F238E27FC236}">
                <a16:creationId xmlns:a16="http://schemas.microsoft.com/office/drawing/2014/main" id="{D15B41F5-F6A8-4CF1-B8B0-9ACFA9C40D9E}"/>
              </a:ext>
            </a:extLst>
          </p:cNvPr>
          <p:cNvSpPr/>
          <p:nvPr/>
        </p:nvSpPr>
        <p:spPr>
          <a:xfrm>
            <a:off x="4749177" y="1827763"/>
            <a:ext cx="3162854" cy="350996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Africa University:</a:t>
            </a:r>
          </a:p>
          <a:p>
            <a:pPr algn="ctr"/>
            <a:r>
              <a:rPr lang="en-US" sz="3200" b="1" dirty="0">
                <a:solidFill>
                  <a:schemeClr val="tx1"/>
                </a:solidFill>
              </a:rPr>
              <a:t>Moses </a:t>
            </a:r>
            <a:r>
              <a:rPr lang="en-US" sz="3200" b="1" dirty="0" err="1">
                <a:solidFill>
                  <a:schemeClr val="tx1"/>
                </a:solidFill>
              </a:rPr>
              <a:t>Fisho</a:t>
            </a:r>
            <a:endParaRPr lang="en-US" sz="3200" b="1" dirty="0">
              <a:solidFill>
                <a:schemeClr val="tx1"/>
              </a:solidFill>
            </a:endParaRPr>
          </a:p>
          <a:p>
            <a:pPr algn="ctr"/>
            <a:r>
              <a:rPr lang="en-US" sz="2400" b="1" dirty="0">
                <a:solidFill>
                  <a:schemeClr val="tx1"/>
                </a:solidFill>
              </a:rPr>
              <a:t>(Photo Unavailable)</a:t>
            </a:r>
          </a:p>
        </p:txBody>
      </p:sp>
      <p:sp>
        <p:nvSpPr>
          <p:cNvPr id="8" name="TextBox 7">
            <a:extLst>
              <a:ext uri="{FF2B5EF4-FFF2-40B4-BE49-F238E27FC236}">
                <a16:creationId xmlns:a16="http://schemas.microsoft.com/office/drawing/2014/main" id="{834D7BDC-85E4-4A53-959C-3C3910A176FE}"/>
              </a:ext>
            </a:extLst>
          </p:cNvPr>
          <p:cNvSpPr txBox="1"/>
          <p:nvPr/>
        </p:nvSpPr>
        <p:spPr>
          <a:xfrm>
            <a:off x="994910" y="4560065"/>
            <a:ext cx="3422412" cy="1384995"/>
          </a:xfrm>
          <a:prstGeom prst="rect">
            <a:avLst/>
          </a:prstGeom>
          <a:noFill/>
        </p:spPr>
        <p:txBody>
          <a:bodyPr wrap="none" rtlCol="0">
            <a:spAutoFit/>
          </a:bodyPr>
          <a:lstStyle/>
          <a:p>
            <a:pPr algn="ctr"/>
            <a:r>
              <a:rPr lang="en-US" sz="2800" b="1" dirty="0"/>
              <a:t>University of Namibia</a:t>
            </a:r>
          </a:p>
          <a:p>
            <a:pPr algn="ctr"/>
            <a:r>
              <a:rPr lang="en-US" sz="2800" b="1" dirty="0"/>
              <a:t>In Namibia:</a:t>
            </a:r>
          </a:p>
          <a:p>
            <a:pPr algn="ctr"/>
            <a:r>
              <a:rPr lang="en-US" sz="2800" b="1" dirty="0" err="1"/>
              <a:t>Natasja</a:t>
            </a:r>
            <a:r>
              <a:rPr lang="en-US" sz="2800" b="1" dirty="0"/>
              <a:t> </a:t>
            </a:r>
            <a:r>
              <a:rPr lang="en-US" sz="2800" b="1" dirty="0" err="1"/>
              <a:t>Magarokosho</a:t>
            </a:r>
            <a:endParaRPr lang="en-US" sz="2800" b="1" dirty="0"/>
          </a:p>
        </p:txBody>
      </p:sp>
      <p:sp>
        <p:nvSpPr>
          <p:cNvPr id="9" name="TextBox 8">
            <a:extLst>
              <a:ext uri="{FF2B5EF4-FFF2-40B4-BE49-F238E27FC236}">
                <a16:creationId xmlns:a16="http://schemas.microsoft.com/office/drawing/2014/main" id="{5AA04AD9-5B8B-4CAE-8189-9D854B146E5E}"/>
              </a:ext>
            </a:extLst>
          </p:cNvPr>
          <p:cNvSpPr txBox="1"/>
          <p:nvPr/>
        </p:nvSpPr>
        <p:spPr>
          <a:xfrm>
            <a:off x="8243887" y="4619277"/>
            <a:ext cx="3162854" cy="1384995"/>
          </a:xfrm>
          <a:prstGeom prst="rect">
            <a:avLst/>
          </a:prstGeom>
          <a:noFill/>
        </p:spPr>
        <p:txBody>
          <a:bodyPr wrap="none" rtlCol="0">
            <a:spAutoFit/>
          </a:bodyPr>
          <a:lstStyle/>
          <a:p>
            <a:pPr algn="ctr"/>
            <a:r>
              <a:rPr lang="en-US" sz="2800" b="1" dirty="0"/>
              <a:t>Women’s University</a:t>
            </a:r>
          </a:p>
          <a:p>
            <a:pPr algn="ctr"/>
            <a:r>
              <a:rPr lang="en-US" sz="2800" b="1" dirty="0"/>
              <a:t> in Africa:</a:t>
            </a:r>
          </a:p>
          <a:p>
            <a:pPr algn="ctr"/>
            <a:r>
              <a:rPr lang="en-US" sz="2800" b="1" dirty="0"/>
              <a:t>Patience Chapata</a:t>
            </a:r>
          </a:p>
        </p:txBody>
      </p:sp>
      <p:sp>
        <p:nvSpPr>
          <p:cNvPr id="10" name="TextBox 9">
            <a:extLst>
              <a:ext uri="{FF2B5EF4-FFF2-40B4-BE49-F238E27FC236}">
                <a16:creationId xmlns:a16="http://schemas.microsoft.com/office/drawing/2014/main" id="{7980A2D4-1005-4997-9F27-377F93A42F5E}"/>
              </a:ext>
            </a:extLst>
          </p:cNvPr>
          <p:cNvSpPr txBox="1"/>
          <p:nvPr/>
        </p:nvSpPr>
        <p:spPr>
          <a:xfrm>
            <a:off x="2562225" y="423233"/>
            <a:ext cx="7806881" cy="646331"/>
          </a:xfrm>
          <a:prstGeom prst="rect">
            <a:avLst/>
          </a:prstGeom>
          <a:noFill/>
        </p:spPr>
        <p:txBody>
          <a:bodyPr wrap="none" rtlCol="0">
            <a:spAutoFit/>
          </a:bodyPr>
          <a:lstStyle/>
          <a:p>
            <a:r>
              <a:rPr lang="en-US" sz="3600" b="1" dirty="0"/>
              <a:t>Zimbabwe UMW Scholarship Recipients</a:t>
            </a:r>
          </a:p>
        </p:txBody>
      </p:sp>
    </p:spTree>
    <p:extLst>
      <p:ext uri="{BB962C8B-B14F-4D97-AF65-F5344CB8AC3E}">
        <p14:creationId xmlns:p14="http://schemas.microsoft.com/office/powerpoint/2010/main" val="1716719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D527-C5CC-48B0-A3CD-FF755CDC649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E4664C1-5007-4163-8204-5DE5E5A17B0F}"/>
              </a:ext>
            </a:extLst>
          </p:cNvPr>
          <p:cNvSpPr>
            <a:spLocks noGrp="1"/>
          </p:cNvSpPr>
          <p:nvPr>
            <p:ph type="subTitle" idx="1"/>
          </p:nvPr>
        </p:nvSpPr>
        <p:spPr/>
        <p:txBody>
          <a:bodyPr/>
          <a:lstStyle/>
          <a:p>
            <a:endParaRPr lang="en-US"/>
          </a:p>
        </p:txBody>
      </p:sp>
      <p:pic>
        <p:nvPicPr>
          <p:cNvPr id="6" name="Picture 5" descr="A group of people posing for a photo&#10;&#10;Description automatically generated">
            <a:extLst>
              <a:ext uri="{FF2B5EF4-FFF2-40B4-BE49-F238E27FC236}">
                <a16:creationId xmlns:a16="http://schemas.microsoft.com/office/drawing/2014/main" id="{02C037DC-ACFC-4E43-B11C-D66B5FE19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735959A-99AF-4FF4-AF1A-6B2C719B3253}"/>
              </a:ext>
            </a:extLst>
          </p:cNvPr>
          <p:cNvSpPr/>
          <p:nvPr/>
        </p:nvSpPr>
        <p:spPr>
          <a:xfrm>
            <a:off x="1523999" y="5735636"/>
            <a:ext cx="9144000" cy="835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A Gift to Mission through United Methodist Women</a:t>
            </a:r>
          </a:p>
        </p:txBody>
      </p:sp>
      <p:pic>
        <p:nvPicPr>
          <p:cNvPr id="7" name="Picture 6" descr="A picture containing text&#10;&#10;Description automatically generated">
            <a:extLst>
              <a:ext uri="{FF2B5EF4-FFF2-40B4-BE49-F238E27FC236}">
                <a16:creationId xmlns:a16="http://schemas.microsoft.com/office/drawing/2014/main" id="{78964B16-19D6-41D1-8AB9-FCE1C4A66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994" y="-1"/>
            <a:ext cx="9560011" cy="5735637"/>
          </a:xfrm>
          <a:prstGeom prst="rect">
            <a:avLst/>
          </a:prstGeom>
        </p:spPr>
      </p:pic>
    </p:spTree>
    <p:extLst>
      <p:ext uri="{BB962C8B-B14F-4D97-AF65-F5344CB8AC3E}">
        <p14:creationId xmlns:p14="http://schemas.microsoft.com/office/powerpoint/2010/main" val="125129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EF3ED-EB00-4B7B-A7A5-A0AF47A07656}"/>
              </a:ext>
            </a:extLst>
          </p:cNvPr>
          <p:cNvSpPr>
            <a:spLocks noGrp="1"/>
          </p:cNvSpPr>
          <p:nvPr>
            <p:ph type="title"/>
          </p:nvPr>
        </p:nvSpPr>
        <p:spPr>
          <a:xfrm>
            <a:off x="1109980" y="4277356"/>
            <a:ext cx="9966960" cy="1560320"/>
          </a:xfrm>
        </p:spPr>
        <p:txBody>
          <a:bodyPr vert="horz" lIns="91440" tIns="45720" rIns="91440" bIns="45720" rtlCol="0" anchor="b">
            <a:normAutofit fontScale="90000"/>
          </a:bodyPr>
          <a:lstStyle/>
          <a:p>
            <a:pPr algn="ctr"/>
            <a:br>
              <a:rPr lang="en-US" sz="1500" b="1" dirty="0">
                <a:solidFill>
                  <a:srgbClr val="213B50"/>
                </a:solidFill>
              </a:rPr>
            </a:br>
            <a:r>
              <a:rPr lang="en-US" sz="1500" b="1" dirty="0">
                <a:solidFill>
                  <a:srgbClr val="213B50"/>
                </a:solidFill>
              </a:rPr>
              <a:t>Sandrea Williamson, Facilitator</a:t>
            </a:r>
            <a:br>
              <a:rPr lang="en-US" sz="1500" b="1" dirty="0">
                <a:solidFill>
                  <a:srgbClr val="213B50"/>
                </a:solidFill>
              </a:rPr>
            </a:br>
            <a:br>
              <a:rPr lang="en-US" sz="1500" b="1" dirty="0">
                <a:solidFill>
                  <a:srgbClr val="213B50"/>
                </a:solidFill>
              </a:rPr>
            </a:br>
            <a:br>
              <a:rPr lang="en-US" sz="1500" b="1" dirty="0">
                <a:solidFill>
                  <a:srgbClr val="213B50"/>
                </a:solidFill>
              </a:rPr>
            </a:br>
            <a:r>
              <a:rPr lang="en-US" sz="1500" b="1" dirty="0">
                <a:solidFill>
                  <a:srgbClr val="213B50"/>
                </a:solidFill>
              </a:rPr>
              <a:t>Credit: </a:t>
            </a:r>
            <a:r>
              <a:rPr lang="en-US" sz="1500" dirty="0">
                <a:solidFill>
                  <a:srgbClr val="213B50"/>
                </a:solidFill>
              </a:rPr>
              <a:t>This presentation was developed in close collaboration with</a:t>
            </a:r>
            <a:br>
              <a:rPr lang="en-US" sz="1500" b="1" dirty="0">
                <a:solidFill>
                  <a:srgbClr val="213B50"/>
                </a:solidFill>
              </a:rPr>
            </a:br>
            <a:r>
              <a:rPr lang="en-US" sz="1500" b="1" dirty="0">
                <a:solidFill>
                  <a:srgbClr val="213B50"/>
                </a:solidFill>
              </a:rPr>
              <a:t>GLORY DHARMARAJ, Ph.D.</a:t>
            </a:r>
            <a:br>
              <a:rPr lang="en-US" sz="1500" b="1" dirty="0">
                <a:solidFill>
                  <a:srgbClr val="213B50"/>
                </a:solidFill>
              </a:rPr>
            </a:br>
            <a:br>
              <a:rPr lang="en-US" sz="1500" b="1" dirty="0">
                <a:solidFill>
                  <a:srgbClr val="213B50"/>
                </a:solidFill>
              </a:rPr>
            </a:br>
            <a:r>
              <a:rPr lang="en-US" sz="1500" dirty="0">
                <a:solidFill>
                  <a:srgbClr val="213B50"/>
                </a:solidFill>
              </a:rPr>
              <a:t>President, World Association For Christian Communication, </a:t>
            </a:r>
            <a:br>
              <a:rPr lang="en-US" sz="1500" dirty="0">
                <a:solidFill>
                  <a:srgbClr val="213B50"/>
                </a:solidFill>
              </a:rPr>
            </a:br>
            <a:r>
              <a:rPr lang="en-US" sz="1500" dirty="0">
                <a:solidFill>
                  <a:srgbClr val="213B50"/>
                </a:solidFill>
              </a:rPr>
              <a:t>North-America</a:t>
            </a:r>
            <a:br>
              <a:rPr lang="en-US" sz="1500" dirty="0">
                <a:solidFill>
                  <a:srgbClr val="213B50"/>
                </a:solidFill>
              </a:rPr>
            </a:br>
            <a:br>
              <a:rPr lang="en-US" sz="1500" dirty="0">
                <a:solidFill>
                  <a:srgbClr val="213B50"/>
                </a:solidFill>
              </a:rPr>
            </a:br>
            <a:r>
              <a:rPr lang="en-US" sz="1500" dirty="0">
                <a:solidFill>
                  <a:srgbClr val="213B50"/>
                </a:solidFill>
              </a:rPr>
              <a:t>Director of Spiritual Formation &amp; Mission Theology, (Retired) United Methodist Women</a:t>
            </a:r>
            <a:br>
              <a:rPr lang="en-US" sz="1500" b="1" dirty="0">
                <a:solidFill>
                  <a:srgbClr val="213B50"/>
                </a:solidFill>
              </a:rPr>
            </a:br>
            <a:endParaRPr lang="en-US" sz="1500" dirty="0">
              <a:solidFill>
                <a:srgbClr val="213B50"/>
              </a:solidFill>
            </a:endParaRPr>
          </a:p>
        </p:txBody>
      </p:sp>
      <p:pic>
        <p:nvPicPr>
          <p:cNvPr id="5" name="Picture 4" descr="A picture containing shape, rectangle&#10;&#10;Description automatically generated">
            <a:extLst>
              <a:ext uri="{FF2B5EF4-FFF2-40B4-BE49-F238E27FC236}">
                <a16:creationId xmlns:a16="http://schemas.microsoft.com/office/drawing/2014/main" id="{5645496E-711B-41E1-AE96-2A473BD2757F}"/>
              </a:ext>
            </a:extLst>
          </p:cNvPr>
          <p:cNvPicPr>
            <a:picLocks noChangeAspect="1"/>
          </p:cNvPicPr>
          <p:nvPr/>
        </p:nvPicPr>
        <p:blipFill rotWithShape="1">
          <a:blip r:embed="rId2">
            <a:extLst>
              <a:ext uri="{28A0092B-C50C-407E-A947-70E740481C1C}">
                <a14:useLocalDpi xmlns:a14="http://schemas.microsoft.com/office/drawing/2010/main" val="0"/>
              </a:ext>
            </a:extLst>
          </a:blip>
          <a:srcRect r="39368"/>
          <a:stretch/>
        </p:blipFill>
        <p:spPr>
          <a:xfrm>
            <a:off x="243840" y="256540"/>
            <a:ext cx="11704320" cy="3764276"/>
          </a:xfrm>
          <a:prstGeom prst="rect">
            <a:avLst/>
          </a:prstGeom>
        </p:spPr>
      </p:pic>
      <p:sp>
        <p:nvSpPr>
          <p:cNvPr id="8" name="TextBox 7">
            <a:extLst>
              <a:ext uri="{FF2B5EF4-FFF2-40B4-BE49-F238E27FC236}">
                <a16:creationId xmlns:a16="http://schemas.microsoft.com/office/drawing/2014/main" id="{9570DBB8-C325-4090-9D2C-40A4125B0951}"/>
              </a:ext>
            </a:extLst>
          </p:cNvPr>
          <p:cNvSpPr txBox="1"/>
          <p:nvPr/>
        </p:nvSpPr>
        <p:spPr>
          <a:xfrm>
            <a:off x="6045693" y="1944210"/>
            <a:ext cx="5374370" cy="1446550"/>
          </a:xfrm>
          <a:prstGeom prst="rect">
            <a:avLst/>
          </a:prstGeom>
          <a:noFill/>
        </p:spPr>
        <p:txBody>
          <a:bodyPr wrap="square" rtlCol="0">
            <a:spAutoFit/>
          </a:bodyPr>
          <a:lstStyle/>
          <a:p>
            <a:pPr algn="ctr"/>
            <a:r>
              <a:rPr lang="en-US" sz="4400" dirty="0">
                <a:solidFill>
                  <a:schemeClr val="bg1"/>
                </a:solidFill>
              </a:rPr>
              <a:t>Sandrea Williamson, Facilitator</a:t>
            </a:r>
          </a:p>
        </p:txBody>
      </p:sp>
    </p:spTree>
    <p:extLst>
      <p:ext uri="{BB962C8B-B14F-4D97-AF65-F5344CB8AC3E}">
        <p14:creationId xmlns:p14="http://schemas.microsoft.com/office/powerpoint/2010/main" val="3194055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998D-D719-452D-89A4-09FDE7EBF87E}"/>
              </a:ext>
            </a:extLst>
          </p:cNvPr>
          <p:cNvSpPr>
            <a:spLocks noGrp="1"/>
          </p:cNvSpPr>
          <p:nvPr>
            <p:ph type="title"/>
          </p:nvPr>
        </p:nvSpPr>
        <p:spPr/>
        <p:txBody>
          <a:bodyPr>
            <a:normAutofit/>
          </a:bodyPr>
          <a:lstStyle/>
          <a:p>
            <a:pPr algn="ctr"/>
            <a:r>
              <a:rPr lang="en-US" sz="6600" b="1" dirty="0"/>
              <a:t>The Serenity Prayer</a:t>
            </a:r>
          </a:p>
        </p:txBody>
      </p:sp>
      <p:sp>
        <p:nvSpPr>
          <p:cNvPr id="3" name="Content Placeholder 2">
            <a:extLst>
              <a:ext uri="{FF2B5EF4-FFF2-40B4-BE49-F238E27FC236}">
                <a16:creationId xmlns:a16="http://schemas.microsoft.com/office/drawing/2014/main" id="{6F73DE78-F761-493D-9858-CAB88A18A57E}"/>
              </a:ext>
            </a:extLst>
          </p:cNvPr>
          <p:cNvSpPr>
            <a:spLocks noGrp="1"/>
          </p:cNvSpPr>
          <p:nvPr>
            <p:ph idx="1"/>
          </p:nvPr>
        </p:nvSpPr>
        <p:spPr>
          <a:xfrm>
            <a:off x="998004" y="1594797"/>
            <a:ext cx="10515600" cy="4351338"/>
          </a:xfrm>
        </p:spPr>
        <p:txBody>
          <a:bodyPr/>
          <a:lstStyle/>
          <a:p>
            <a:pPr marL="0" indent="0">
              <a:buNone/>
            </a:pPr>
            <a:r>
              <a:rPr lang="en-US" sz="6000" dirty="0">
                <a:solidFill>
                  <a:srgbClr val="800000"/>
                </a:solidFill>
                <a:effectLst/>
                <a:latin typeface="Brush Script MT" panose="03060802040406070304" pitchFamily="66" charset="0"/>
                <a:ea typeface="Calibri" panose="020F0502020204030204" pitchFamily="34" charset="0"/>
                <a:cs typeface="Times New Roman" panose="02020603050405020304" pitchFamily="18" charset="0"/>
              </a:rPr>
              <a:t>G</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od, grant me the </a:t>
            </a:r>
            <a:r>
              <a:rPr lang="en-US" sz="6000" dirty="0">
                <a:solidFill>
                  <a:srgbClr val="0000FF"/>
                </a:solidFill>
                <a:effectLst/>
                <a:latin typeface="Brush Script MT" panose="03060802040406070304" pitchFamily="66" charset="0"/>
                <a:ea typeface="Calibri" panose="020F0502020204030204" pitchFamily="34" charset="0"/>
                <a:cs typeface="Times New Roman" panose="02020603050405020304" pitchFamily="18" charset="0"/>
              </a:rPr>
              <a:t>S</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erenity</a:t>
            </a:r>
            <a:b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b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 To </a:t>
            </a:r>
            <a:r>
              <a:rPr lang="en-US" sz="6000" b="1" dirty="0">
                <a:solidFill>
                  <a:schemeClr val="accent1"/>
                </a:solidFill>
                <a:effectLst/>
                <a:latin typeface="Brush Script MT" panose="03060802040406070304" pitchFamily="66" charset="0"/>
                <a:ea typeface="Calibri" panose="020F0502020204030204" pitchFamily="34" charset="0"/>
                <a:cs typeface="Times New Roman" panose="02020603050405020304" pitchFamily="18" charset="0"/>
              </a:rPr>
              <a:t>A</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ccept the things I cannot change...</a:t>
            </a:r>
            <a:br>
              <a:rPr lang="en-US" sz="6000" b="1" u="sng"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br>
            <a:r>
              <a:rPr lang="en-US" sz="6000" u="sng" dirty="0">
                <a:solidFill>
                  <a:srgbClr val="0000FF"/>
                </a:solidFill>
                <a:effectLst/>
                <a:latin typeface="Brush Script MT" panose="03060802040406070304" pitchFamily="66" charset="0"/>
                <a:ea typeface="Calibri" panose="020F0502020204030204" pitchFamily="34" charset="0"/>
                <a:cs typeface="Times New Roman" panose="02020603050405020304" pitchFamily="18" charset="0"/>
              </a:rPr>
              <a:t>C</a:t>
            </a:r>
            <a:r>
              <a:rPr lang="en-US" sz="6000" b="1" u="sng"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ourage to change the things I can,</a:t>
            </a:r>
            <a:b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b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  And </a:t>
            </a:r>
            <a:r>
              <a:rPr lang="en-US" sz="6000" dirty="0">
                <a:solidFill>
                  <a:srgbClr val="0000FF"/>
                </a:solidFill>
                <a:effectLst/>
                <a:latin typeface="Brush Script MT" panose="03060802040406070304" pitchFamily="66" charset="0"/>
                <a:ea typeface="Calibri" panose="020F0502020204030204" pitchFamily="34" charset="0"/>
                <a:cs typeface="Times New Roman" panose="02020603050405020304" pitchFamily="18" charset="0"/>
              </a:rPr>
              <a:t>W</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isdom to know the difference.</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A picture containing shape, rectangle&#10;&#10;Description automatically generated">
            <a:extLst>
              <a:ext uri="{FF2B5EF4-FFF2-40B4-BE49-F238E27FC236}">
                <a16:creationId xmlns:a16="http://schemas.microsoft.com/office/drawing/2014/main" id="{5C724200-C7CE-4338-80C0-68A8C52CC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770994"/>
            <a:ext cx="9144000" cy="1781175"/>
          </a:xfrm>
          <a:prstGeom prst="rect">
            <a:avLst/>
          </a:prstGeom>
        </p:spPr>
      </p:pic>
    </p:spTree>
    <p:extLst>
      <p:ext uri="{BB962C8B-B14F-4D97-AF65-F5344CB8AC3E}">
        <p14:creationId xmlns:p14="http://schemas.microsoft.com/office/powerpoint/2010/main" val="390883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560596" y="852741"/>
            <a:ext cx="8460420" cy="4862870"/>
          </a:xfrm>
          <a:prstGeom prst="rect">
            <a:avLst/>
          </a:prstGeom>
          <a:noFill/>
        </p:spPr>
        <p:txBody>
          <a:bodyPr wrap="square" rtlCol="0">
            <a:spAutoFit/>
          </a:bodyPr>
          <a:lstStyle/>
          <a:p>
            <a:pPr marL="0" marR="0" algn="l">
              <a:spcBef>
                <a:spcPts val="0"/>
              </a:spcBef>
              <a:spcAft>
                <a:spcPts val="0"/>
              </a:spcAft>
            </a:pPr>
            <a:endParaRPr lang="en-US" sz="2400" b="1"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200" dirty="0">
                <a:latin typeface="Century Gothic" panose="020B0502020202020204" pitchFamily="34" charset="0"/>
                <a:ea typeface="Calibri" panose="020F0502020204030204" pitchFamily="34" charset="0"/>
                <a:cs typeface="Times New Roman" panose="02020603050405020304" pitchFamily="18" charset="0"/>
              </a:rPr>
              <a:t>Explore and define the idea of courage in a Christian framework</a:t>
            </a:r>
            <a:endParaRPr lang="en-US" sz="2200" b="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2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sz="2200" dirty="0">
                <a:latin typeface="Century Gothic" panose="020B0502020202020204" pitchFamily="34" charset="0"/>
                <a:ea typeface="Calibri" panose="020F0502020204030204" pitchFamily="34" charset="0"/>
                <a:cs typeface="Times New Roman" panose="02020603050405020304" pitchFamily="18" charset="0"/>
              </a:rPr>
              <a:t>Consider what it is we need to face and where courage can be found</a:t>
            </a:r>
          </a:p>
          <a:p>
            <a:pPr marL="342900" marR="0" lvl="0" indent="-342900" algn="l">
              <a:spcBef>
                <a:spcPts val="0"/>
              </a:spcBef>
              <a:spcAft>
                <a:spcPts val="0"/>
              </a:spcAft>
              <a:buFont typeface="Arial" panose="020B0604020202020204" pitchFamily="34" charset="0"/>
              <a:buChar char="•"/>
            </a:pPr>
            <a:endParaRPr lang="en-US" sz="22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sz="2200" b="0" dirty="0">
                <a:effectLst/>
                <a:latin typeface="Century Gothic" panose="020B0502020202020204" pitchFamily="34" charset="0"/>
                <a:ea typeface="Calibri" panose="020F0502020204030204" pitchFamily="34" charset="0"/>
                <a:cs typeface="Times New Roman" panose="02020603050405020304" pitchFamily="18" charset="0"/>
              </a:rPr>
              <a:t>Reaffirm that trusting </a:t>
            </a:r>
            <a:r>
              <a:rPr lang="en-US" sz="2200" b="0" u="sng" dirty="0">
                <a:effectLst/>
                <a:latin typeface="Century Gothic" panose="020B0502020202020204" pitchFamily="34" charset="0"/>
                <a:ea typeface="Calibri" panose="020F0502020204030204" pitchFamily="34" charset="0"/>
                <a:cs typeface="Times New Roman" panose="02020603050405020304" pitchFamily="18" charset="0"/>
              </a:rPr>
              <a:t>God’s</a:t>
            </a:r>
            <a:r>
              <a:rPr lang="en-US" sz="2200" b="0" dirty="0">
                <a:effectLst/>
                <a:latin typeface="Century Gothic" panose="020B0502020202020204" pitchFamily="34" charset="0"/>
                <a:ea typeface="Calibri" panose="020F0502020204030204" pitchFamily="34" charset="0"/>
                <a:cs typeface="Times New Roman" panose="02020603050405020304" pitchFamily="18" charset="0"/>
              </a:rPr>
              <a:t> power supports our incremental progress to everyday courage</a:t>
            </a:r>
          </a:p>
          <a:p>
            <a:pPr marL="342900" marR="0" lvl="0" indent="-342900" algn="l">
              <a:spcBef>
                <a:spcPts val="0"/>
              </a:spcBef>
              <a:spcAft>
                <a:spcPts val="0"/>
              </a:spcAft>
              <a:buFont typeface="Arial" panose="020B0604020202020204" pitchFamily="34" charset="0"/>
              <a:buChar char="•"/>
            </a:pPr>
            <a:endParaRPr lang="en-US" sz="2200" b="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sz="2200" dirty="0">
                <a:latin typeface="Century Gothic" panose="020B0502020202020204" pitchFamily="34" charset="0"/>
                <a:ea typeface="Calibri" panose="020F0502020204030204" pitchFamily="34" charset="0"/>
                <a:cs typeface="Times New Roman" panose="02020603050405020304" pitchFamily="18" charset="0"/>
              </a:rPr>
              <a:t>I</a:t>
            </a:r>
            <a:r>
              <a:rPr lang="en-US" sz="2200" b="0" dirty="0">
                <a:effectLst/>
                <a:latin typeface="Century Gothic" panose="020B0502020202020204" pitchFamily="34" charset="0"/>
                <a:ea typeface="Calibri" panose="020F0502020204030204" pitchFamily="34" charset="0"/>
                <a:cs typeface="Times New Roman" panose="02020603050405020304" pitchFamily="18" charset="0"/>
              </a:rPr>
              <a:t>ntroduce calming practices</a:t>
            </a:r>
          </a:p>
          <a:p>
            <a:pPr marL="800100" lvl="1" indent="-342900">
              <a:buFont typeface="Wingdings" panose="05000000000000000000" pitchFamily="2" charset="2"/>
              <a:buChar char="Ø"/>
            </a:pPr>
            <a:r>
              <a:rPr lang="en-US" sz="2200" dirty="0">
                <a:latin typeface="Century Gothic" panose="020B0502020202020204" pitchFamily="34" charset="0"/>
                <a:ea typeface="Calibri" panose="020F0502020204030204" pitchFamily="34" charset="0"/>
                <a:cs typeface="Times New Roman" panose="02020603050405020304" pitchFamily="18" charset="0"/>
              </a:rPr>
              <a:t>Kataphatic </a:t>
            </a:r>
            <a:r>
              <a:rPr lang="en-US" sz="2200" b="0" dirty="0">
                <a:effectLst/>
                <a:latin typeface="Century Gothic" panose="020B0502020202020204" pitchFamily="34" charset="0"/>
                <a:ea typeface="Calibri" panose="020F0502020204030204" pitchFamily="34" charset="0"/>
                <a:cs typeface="Times New Roman" panose="02020603050405020304" pitchFamily="18" charset="0"/>
              </a:rPr>
              <a:t>Prayer</a:t>
            </a:r>
          </a:p>
          <a:p>
            <a:pPr marL="800100" lvl="1" indent="-342900">
              <a:buFont typeface="Wingdings" panose="05000000000000000000" pitchFamily="2" charset="2"/>
              <a:buChar char="Ø"/>
            </a:pPr>
            <a:r>
              <a:rPr lang="en-US" sz="2200" dirty="0">
                <a:latin typeface="Century Gothic" panose="020B0502020202020204" pitchFamily="34" charset="0"/>
                <a:ea typeface="Calibri" panose="020F0502020204030204" pitchFamily="34" charset="0"/>
                <a:cs typeface="Times New Roman" panose="02020603050405020304" pitchFamily="18" charset="0"/>
              </a:rPr>
              <a:t>Emotional Freedom Technique (Tapping)</a:t>
            </a:r>
            <a:endParaRPr lang="en-US" sz="2200" b="0" dirty="0">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Ø"/>
            </a:pPr>
            <a:endParaRPr lang="en-US" sz="2200" b="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688A5F3-77D6-46C4-92EC-EDD6E0C01930}"/>
              </a:ext>
            </a:extLst>
          </p:cNvPr>
          <p:cNvSpPr txBox="1"/>
          <p:nvPr/>
        </p:nvSpPr>
        <p:spPr>
          <a:xfrm>
            <a:off x="1322773" y="523782"/>
            <a:ext cx="6791417" cy="707886"/>
          </a:xfrm>
          <a:prstGeom prst="rect">
            <a:avLst/>
          </a:prstGeom>
          <a:noFill/>
        </p:spPr>
        <p:txBody>
          <a:bodyPr wrap="square" rtlCol="0">
            <a:spAutoFit/>
          </a:bodyPr>
          <a:lstStyle/>
          <a:p>
            <a:pPr algn="ctr"/>
            <a:r>
              <a:rPr lang="en-US" sz="4000" b="0" dirty="0">
                <a:effectLst/>
                <a:latin typeface="Century Gothic" panose="020B0502020202020204" pitchFamily="34" charset="0"/>
                <a:ea typeface="Calibri" panose="020F0502020204030204" pitchFamily="34" charset="0"/>
                <a:cs typeface="Times New Roman" panose="02020603050405020304" pitchFamily="18" charset="0"/>
              </a:rPr>
              <a:t>Session 3: </a:t>
            </a:r>
            <a:r>
              <a:rPr lang="en-US" sz="4000" dirty="0">
                <a:latin typeface="AR BLANCA" panose="02000000000000000000" pitchFamily="2" charset="0"/>
                <a:cs typeface="Aparajita" panose="020B0502040204020203" pitchFamily="18" charset="0"/>
              </a:rPr>
              <a:t>COURAGE</a:t>
            </a:r>
          </a:p>
        </p:txBody>
      </p:sp>
    </p:spTree>
    <p:extLst>
      <p:ext uri="{BB962C8B-B14F-4D97-AF65-F5344CB8AC3E}">
        <p14:creationId xmlns:p14="http://schemas.microsoft.com/office/powerpoint/2010/main" val="4029749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1724</Words>
  <Application>Microsoft Office PowerPoint</Application>
  <PresentationFormat>Widescreen</PresentationFormat>
  <Paragraphs>157</Paragraphs>
  <Slides>30</Slides>
  <Notes>2</Notes>
  <HiddenSlides>0</HiddenSlides>
  <MMClips>4</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30</vt:i4>
      </vt:variant>
    </vt:vector>
  </HeadingPairs>
  <TitlesOfParts>
    <vt:vector size="47" baseType="lpstr">
      <vt:lpstr>Abadi Extra Light</vt:lpstr>
      <vt:lpstr>AR BLANCA</vt:lpstr>
      <vt:lpstr>Arial</vt:lpstr>
      <vt:lpstr>Brush Script MT</vt:lpstr>
      <vt:lpstr>Calibri</vt:lpstr>
      <vt:lpstr>Calibri Light</vt:lpstr>
      <vt:lpstr>Century Gothic</vt:lpstr>
      <vt:lpstr>Courier New</vt:lpstr>
      <vt:lpstr>system-ui</vt:lpstr>
      <vt:lpstr>Times</vt:lpstr>
      <vt:lpstr>Times New Roman</vt:lpstr>
      <vt:lpstr>Wingdings</vt:lpstr>
      <vt:lpstr>Office Theme</vt:lpstr>
      <vt:lpstr>1_Office Theme</vt:lpstr>
      <vt:lpstr>Office Theme</vt:lpstr>
      <vt:lpstr>Office Theme</vt:lpstr>
      <vt:lpstr>Office Theme</vt:lpstr>
      <vt:lpstr>PowerPoint Presentation</vt:lpstr>
      <vt:lpstr>SESSION 3:  COURAGE</vt:lpstr>
      <vt:lpstr>PowerPoint Presentation</vt:lpstr>
      <vt:lpstr>PowerPoint Presentation</vt:lpstr>
      <vt:lpstr>PowerPoint Presentation</vt:lpstr>
      <vt:lpstr>PowerPoint Presentation</vt:lpstr>
      <vt:lpstr> Sandrea Williamson, Facilitator   Credit: This presentation was developed in close collaboration with GLORY DHARMARAJ, Ph.D.  President, World Association For Christian Communication,  North-America  Director of Spiritual Formation &amp; Mission Theology, (Retired) United Methodist Women </vt:lpstr>
      <vt:lpstr>The Serenity Prayer</vt:lpstr>
      <vt:lpstr>PowerPoint Presentation</vt:lpstr>
      <vt:lpstr>PowerPoint Presentation</vt:lpstr>
      <vt:lpstr>SESSION 3:  COURAGE</vt:lpstr>
      <vt:lpstr>I‘m Gonna Live So God Can Use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Christian Courage (continued)</vt:lpstr>
      <vt:lpstr>Spiritual Practice: The Kataphatic Prayer</vt:lpstr>
      <vt:lpstr>Kataphatic Prayer (continued)</vt:lpstr>
      <vt:lpstr>PowerPoint Presentation</vt:lpstr>
      <vt:lpstr>EFT or Tapping (continued)</vt:lpstr>
      <vt:lpstr>Closing Prayer</vt:lpstr>
      <vt:lpstr>I‘m Gonna Live So God Can Use 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 Gilbert</dc:creator>
  <cp:lastModifiedBy>Lynne Gilbert</cp:lastModifiedBy>
  <cp:revision>2</cp:revision>
  <dcterms:created xsi:type="dcterms:W3CDTF">2020-10-28T21:40:54Z</dcterms:created>
  <dcterms:modified xsi:type="dcterms:W3CDTF">2020-10-28T22:25:26Z</dcterms:modified>
</cp:coreProperties>
</file>