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comments/comment1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6" r:id="rId3"/>
    <p:sldMasterId id="2147483667" r:id="rId4"/>
    <p:sldMasterId id="2147483648" r:id="rId5"/>
  </p:sldMasterIdLst>
  <p:notesMasterIdLst>
    <p:notesMasterId r:id="rId40"/>
  </p:notesMasterIdLst>
  <p:sldIdLst>
    <p:sldId id="428" r:id="rId6"/>
    <p:sldId id="405" r:id="rId7"/>
    <p:sldId id="435" r:id="rId8"/>
    <p:sldId id="429" r:id="rId9"/>
    <p:sldId id="430" r:id="rId10"/>
    <p:sldId id="431" r:id="rId11"/>
    <p:sldId id="432" r:id="rId12"/>
    <p:sldId id="433" r:id="rId13"/>
    <p:sldId id="436" r:id="rId14"/>
    <p:sldId id="411" r:id="rId15"/>
    <p:sldId id="412" r:id="rId16"/>
    <p:sldId id="437" r:id="rId17"/>
    <p:sldId id="413" r:id="rId18"/>
    <p:sldId id="398" r:id="rId19"/>
    <p:sldId id="408" r:id="rId20"/>
    <p:sldId id="414" r:id="rId21"/>
    <p:sldId id="427" r:id="rId22"/>
    <p:sldId id="438" r:id="rId23"/>
    <p:sldId id="419" r:id="rId24"/>
    <p:sldId id="415" r:id="rId25"/>
    <p:sldId id="285" r:id="rId26"/>
    <p:sldId id="418" r:id="rId27"/>
    <p:sldId id="417" r:id="rId28"/>
    <p:sldId id="407" r:id="rId29"/>
    <p:sldId id="258" r:id="rId30"/>
    <p:sldId id="363" r:id="rId31"/>
    <p:sldId id="423" r:id="rId32"/>
    <p:sldId id="420" r:id="rId33"/>
    <p:sldId id="422" r:id="rId34"/>
    <p:sldId id="421" r:id="rId35"/>
    <p:sldId id="426" r:id="rId36"/>
    <p:sldId id="425" r:id="rId37"/>
    <p:sldId id="424" r:id="rId38"/>
    <p:sldId id="43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raveena Balasundaram" initials="PB" lastIdx="9" clrIdx="0">
    <p:extLst>
      <p:ext uri="{19B8F6BF-5375-455C-9EA6-DF929625EA0E}">
        <p15:presenceInfo xmlns:p15="http://schemas.microsoft.com/office/powerpoint/2012/main" userId="S::pbalasundaram@unitedmethodistwomen.org::fd923782-1011-4698-be1c-ed3953dcbd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16" autoAdjust="0"/>
    <p:restoredTop sz="94660"/>
  </p:normalViewPr>
  <p:slideViewPr>
    <p:cSldViewPr snapToGrid="0">
      <p:cViewPr varScale="1">
        <p:scale>
          <a:sx n="110" d="100"/>
          <a:sy n="110" d="100"/>
        </p:scale>
        <p:origin x="58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4-16T16:43:04.462" idx="9">
    <p:pos x="10" y="10"/>
    <p:text>Image: commons.wikimedia.org/wiki/File:Möbius_strip.jpg; Content: Glory Dharmaraj</p:text>
    <p:extLst>
      <p:ext uri="{C676402C-5697-4E1C-873F-D02D1690AC5C}">
        <p15:threadingInfo xmlns:p15="http://schemas.microsoft.com/office/powerpoint/2012/main" timeZoneBias="24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20-04-16T16:40:38.596" idx="6">
    <p:pos x="10" y="10"/>
    <p:text>Courtesy of Pat Hoerth</p:text>
    <p:extLst>
      <p:ext uri="{C676402C-5697-4E1C-873F-D02D1690AC5C}">
        <p15:threadingInfo xmlns:p15="http://schemas.microsoft.com/office/powerpoint/2012/main" timeZoneBias="24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20-04-16T16:40:38.596" idx="6">
    <p:pos x="10" y="10"/>
    <p:text>Courtesy of Pat Hoerth</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4-16T16:37:39.512" idx="4">
    <p:pos x="10" y="10"/>
    <p:text>Image: Rashida Craddock; Content: Glory Dharmaraj                                       </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04-16T16:42:19.644" idx="8">
    <p:pos x="10" y="10"/>
    <p:text>Glory Dharmaraj</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0-04-16T16:41:46.563" idx="7">
    <p:pos x="10" y="10"/>
    <p:text>Courtesy of Stephanie Hixon</p:text>
    <p:extLst>
      <p:ext uri="{C676402C-5697-4E1C-873F-D02D1690AC5C}">
        <p15:threadingInfo xmlns:p15="http://schemas.microsoft.com/office/powerpoint/2012/main" timeZoneBias="2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0-04-16T16:40:38.596" idx="6">
    <p:pos x="10" y="10"/>
    <p:text>Courtesy of Pat Hoerth</p:text>
    <p:extLst>
      <p:ext uri="{C676402C-5697-4E1C-873F-D02D1690AC5C}">
        <p15:threadingInfo xmlns:p15="http://schemas.microsoft.com/office/powerpoint/2012/main" timeZoneBias="24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0-04-16T16:40:38.596" idx="6">
    <p:pos x="10" y="10"/>
    <p:text>Courtesy of Pat Hoerth</p:text>
    <p:extLst>
      <p:ext uri="{C676402C-5697-4E1C-873F-D02D1690AC5C}">
        <p15:threadingInfo xmlns:p15="http://schemas.microsoft.com/office/powerpoint/2012/main" timeZoneBias="24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0-04-16T16:40:38.596" idx="6">
    <p:pos x="10" y="10"/>
    <p:text>Courtesy of Pat Hoerth</p:text>
    <p:extLst>
      <p:ext uri="{C676402C-5697-4E1C-873F-D02D1690AC5C}">
        <p15:threadingInfo xmlns:p15="http://schemas.microsoft.com/office/powerpoint/2012/main" timeZoneBias="24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0-04-16T16:40:38.596" idx="6">
    <p:pos x="10" y="10"/>
    <p:text>Courtesy of Pat Hoerth</p:text>
    <p:extLst>
      <p:ext uri="{C676402C-5697-4E1C-873F-D02D1690AC5C}">
        <p15:threadingInfo xmlns:p15="http://schemas.microsoft.com/office/powerpoint/2012/main" timeZoneBias="24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20-04-16T16:40:38.596" idx="6">
    <p:pos x="10" y="10"/>
    <p:text>Courtesy of Pat Hoerth</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F2A114-7A6E-4682-B7EF-8FC105ABDA3A}" type="datetimeFigureOut">
              <a:rPr lang="en-US" smtClean="0"/>
              <a:t>10/27/2020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C3B90A-9B5D-430A-9CF7-883737869142}" type="slidenum">
              <a:rPr lang="en-US" smtClean="0"/>
              <a:t>‹#›</a:t>
            </a:fld>
            <a:endParaRPr lang="en-US"/>
          </a:p>
        </p:txBody>
      </p:sp>
    </p:spTree>
    <p:extLst>
      <p:ext uri="{BB962C8B-B14F-4D97-AF65-F5344CB8AC3E}">
        <p14:creationId xmlns:p14="http://schemas.microsoft.com/office/powerpoint/2010/main" val="4052815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4B3C1-77F6-44BB-9065-8F0088CF9B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0AF9F5-ADC0-4BF1-A59D-1C1AC94C91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C71332-AB65-4FA9-891E-2247802CA0BF}"/>
              </a:ext>
            </a:extLst>
          </p:cNvPr>
          <p:cNvSpPr>
            <a:spLocks noGrp="1"/>
          </p:cNvSpPr>
          <p:nvPr>
            <p:ph type="dt" sz="half" idx="10"/>
          </p:nvPr>
        </p:nvSpPr>
        <p:spPr/>
        <p:txBody>
          <a:bodyPr/>
          <a:lstStyle/>
          <a:p>
            <a:fld id="{1EB1EF0E-C173-4873-A144-A590EDF4DC1B}" type="datetimeFigureOut">
              <a:rPr lang="en-US" smtClean="0"/>
              <a:t>10/27/2020</a:t>
            </a:fld>
            <a:endParaRPr lang="en-US"/>
          </a:p>
        </p:txBody>
      </p:sp>
      <p:sp>
        <p:nvSpPr>
          <p:cNvPr id="5" name="Footer Placeholder 4">
            <a:extLst>
              <a:ext uri="{FF2B5EF4-FFF2-40B4-BE49-F238E27FC236}">
                <a16:creationId xmlns:a16="http://schemas.microsoft.com/office/drawing/2014/main" id="{903BA2F3-9A77-44F6-822F-9F4E2CC169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D27429-C3EB-4D62-A539-1E8A21ACD061}"/>
              </a:ext>
            </a:extLst>
          </p:cNvPr>
          <p:cNvSpPr>
            <a:spLocks noGrp="1"/>
          </p:cNvSpPr>
          <p:nvPr>
            <p:ph type="sldNum" sz="quarter" idx="12"/>
          </p:nvPr>
        </p:nvSpPr>
        <p:spPr/>
        <p:txBody>
          <a:bodyPr/>
          <a:lstStyle/>
          <a:p>
            <a:fld id="{DAB54C17-1677-4B91-9EF0-862DAD6BBC16}" type="slidenum">
              <a:rPr lang="en-US" smtClean="0"/>
              <a:t>‹#›</a:t>
            </a:fld>
            <a:endParaRPr lang="en-US"/>
          </a:p>
        </p:txBody>
      </p:sp>
    </p:spTree>
    <p:extLst>
      <p:ext uri="{BB962C8B-B14F-4D97-AF65-F5344CB8AC3E}">
        <p14:creationId xmlns:p14="http://schemas.microsoft.com/office/powerpoint/2010/main" val="1525566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75FFD-0DB7-4897-B416-27E9409E97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51370A-603C-4960-B6B2-5B6CE95B8E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59134E-6BDD-4C91-907E-D8A6469EE905}"/>
              </a:ext>
            </a:extLst>
          </p:cNvPr>
          <p:cNvSpPr>
            <a:spLocks noGrp="1"/>
          </p:cNvSpPr>
          <p:nvPr>
            <p:ph type="dt" sz="half" idx="10"/>
          </p:nvPr>
        </p:nvSpPr>
        <p:spPr/>
        <p:txBody>
          <a:bodyPr/>
          <a:lstStyle/>
          <a:p>
            <a:fld id="{1EB1EF0E-C173-4873-A144-A590EDF4DC1B}" type="datetimeFigureOut">
              <a:rPr lang="en-US" smtClean="0"/>
              <a:t>10/27/2020</a:t>
            </a:fld>
            <a:endParaRPr lang="en-US"/>
          </a:p>
        </p:txBody>
      </p:sp>
      <p:sp>
        <p:nvSpPr>
          <p:cNvPr id="5" name="Footer Placeholder 4">
            <a:extLst>
              <a:ext uri="{FF2B5EF4-FFF2-40B4-BE49-F238E27FC236}">
                <a16:creationId xmlns:a16="http://schemas.microsoft.com/office/drawing/2014/main" id="{95477658-6084-40A0-9B6B-7094764E82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52BC40-D897-4762-9661-705A63C471B7}"/>
              </a:ext>
            </a:extLst>
          </p:cNvPr>
          <p:cNvSpPr>
            <a:spLocks noGrp="1"/>
          </p:cNvSpPr>
          <p:nvPr>
            <p:ph type="sldNum" sz="quarter" idx="12"/>
          </p:nvPr>
        </p:nvSpPr>
        <p:spPr/>
        <p:txBody>
          <a:bodyPr/>
          <a:lstStyle/>
          <a:p>
            <a:fld id="{DAB54C17-1677-4B91-9EF0-862DAD6BBC16}" type="slidenum">
              <a:rPr lang="en-US" smtClean="0"/>
              <a:t>‹#›</a:t>
            </a:fld>
            <a:endParaRPr lang="en-US"/>
          </a:p>
        </p:txBody>
      </p:sp>
    </p:spTree>
    <p:extLst>
      <p:ext uri="{BB962C8B-B14F-4D97-AF65-F5344CB8AC3E}">
        <p14:creationId xmlns:p14="http://schemas.microsoft.com/office/powerpoint/2010/main" val="708659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62105B-5705-41F3-B33E-7952522AD4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92B456-B45D-44C3-8157-079D772BE6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8BEC46-4767-4F7A-A06F-655E816B0EC5}"/>
              </a:ext>
            </a:extLst>
          </p:cNvPr>
          <p:cNvSpPr>
            <a:spLocks noGrp="1"/>
          </p:cNvSpPr>
          <p:nvPr>
            <p:ph type="dt" sz="half" idx="10"/>
          </p:nvPr>
        </p:nvSpPr>
        <p:spPr/>
        <p:txBody>
          <a:bodyPr/>
          <a:lstStyle/>
          <a:p>
            <a:fld id="{1EB1EF0E-C173-4873-A144-A590EDF4DC1B}" type="datetimeFigureOut">
              <a:rPr lang="en-US" smtClean="0"/>
              <a:t>10/27/2020</a:t>
            </a:fld>
            <a:endParaRPr lang="en-US"/>
          </a:p>
        </p:txBody>
      </p:sp>
      <p:sp>
        <p:nvSpPr>
          <p:cNvPr id="5" name="Footer Placeholder 4">
            <a:extLst>
              <a:ext uri="{FF2B5EF4-FFF2-40B4-BE49-F238E27FC236}">
                <a16:creationId xmlns:a16="http://schemas.microsoft.com/office/drawing/2014/main" id="{EBC382E4-FAC7-4160-8243-D64266E57F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B714DE-0769-465F-9DF6-7A11D57F0062}"/>
              </a:ext>
            </a:extLst>
          </p:cNvPr>
          <p:cNvSpPr>
            <a:spLocks noGrp="1"/>
          </p:cNvSpPr>
          <p:nvPr>
            <p:ph type="sldNum" sz="quarter" idx="12"/>
          </p:nvPr>
        </p:nvSpPr>
        <p:spPr/>
        <p:txBody>
          <a:bodyPr/>
          <a:lstStyle/>
          <a:p>
            <a:fld id="{DAB54C17-1677-4B91-9EF0-862DAD6BBC16}" type="slidenum">
              <a:rPr lang="en-US" smtClean="0"/>
              <a:t>‹#›</a:t>
            </a:fld>
            <a:endParaRPr lang="en-US"/>
          </a:p>
        </p:txBody>
      </p:sp>
    </p:spTree>
    <p:extLst>
      <p:ext uri="{BB962C8B-B14F-4D97-AF65-F5344CB8AC3E}">
        <p14:creationId xmlns:p14="http://schemas.microsoft.com/office/powerpoint/2010/main" val="2306383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F686F-A61F-49B5-B079-93CD72A938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99C237-6578-4486-8415-C9DD5B684B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D83720-D5FD-4E6C-8A48-8F34E6729E73}"/>
              </a:ext>
            </a:extLst>
          </p:cNvPr>
          <p:cNvSpPr>
            <a:spLocks noGrp="1"/>
          </p:cNvSpPr>
          <p:nvPr>
            <p:ph type="dt" sz="half" idx="10"/>
          </p:nvPr>
        </p:nvSpPr>
        <p:spPr/>
        <p:txBody>
          <a:bodyPr/>
          <a:lstStyle/>
          <a:p>
            <a:fld id="{B3936D00-2D60-473F-9E63-A233EEA4DDA5}" type="datetimeFigureOut">
              <a:rPr lang="en-US" smtClean="0"/>
              <a:t>10/27/2020</a:t>
            </a:fld>
            <a:endParaRPr lang="en-US"/>
          </a:p>
        </p:txBody>
      </p:sp>
      <p:sp>
        <p:nvSpPr>
          <p:cNvPr id="5" name="Footer Placeholder 4">
            <a:extLst>
              <a:ext uri="{FF2B5EF4-FFF2-40B4-BE49-F238E27FC236}">
                <a16:creationId xmlns:a16="http://schemas.microsoft.com/office/drawing/2014/main" id="{3202F222-C7AD-4500-9DB6-259E642A81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FB88E5-86BA-4F64-84E6-84DF07E67FB9}"/>
              </a:ext>
            </a:extLst>
          </p:cNvPr>
          <p:cNvSpPr>
            <a:spLocks noGrp="1"/>
          </p:cNvSpPr>
          <p:nvPr>
            <p:ph type="sldNum" sz="quarter" idx="12"/>
          </p:nvPr>
        </p:nvSpPr>
        <p:spPr/>
        <p:txBody>
          <a:bodyPr/>
          <a:lstStyle/>
          <a:p>
            <a:fld id="{D17DAB45-0073-404E-8DF5-2E6653104F96}" type="slidenum">
              <a:rPr lang="en-US" smtClean="0"/>
              <a:t>‹#›</a:t>
            </a:fld>
            <a:endParaRPr lang="en-US"/>
          </a:p>
        </p:txBody>
      </p:sp>
    </p:spTree>
    <p:extLst>
      <p:ext uri="{BB962C8B-B14F-4D97-AF65-F5344CB8AC3E}">
        <p14:creationId xmlns:p14="http://schemas.microsoft.com/office/powerpoint/2010/main" val="32873245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44E3DA-CC05-40B6-9EF7-23F07650F02A}"/>
              </a:ext>
            </a:extLst>
          </p:cNvPr>
          <p:cNvSpPr>
            <a:spLocks noGrp="1"/>
          </p:cNvSpPr>
          <p:nvPr>
            <p:ph type="dt" sz="half" idx="10"/>
          </p:nvPr>
        </p:nvSpPr>
        <p:spPr/>
        <p:txBody>
          <a:bodyPr/>
          <a:lstStyle/>
          <a:p>
            <a:fld id="{E754EFF3-C5C3-4706-A66E-874DE2434EC7}" type="datetimeFigureOut">
              <a:rPr lang="en-US" smtClean="0"/>
              <a:t>10/27/2020</a:t>
            </a:fld>
            <a:endParaRPr lang="en-US"/>
          </a:p>
        </p:txBody>
      </p:sp>
      <p:sp>
        <p:nvSpPr>
          <p:cNvPr id="3" name="Footer Placeholder 2">
            <a:extLst>
              <a:ext uri="{FF2B5EF4-FFF2-40B4-BE49-F238E27FC236}">
                <a16:creationId xmlns:a16="http://schemas.microsoft.com/office/drawing/2014/main" id="{F39DA275-7400-48FA-80C9-8AC0831125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F16676-0F55-4655-9CEF-639DB2AB42F6}"/>
              </a:ext>
            </a:extLst>
          </p:cNvPr>
          <p:cNvSpPr>
            <a:spLocks noGrp="1"/>
          </p:cNvSpPr>
          <p:nvPr>
            <p:ph type="sldNum" sz="quarter" idx="12"/>
          </p:nvPr>
        </p:nvSpPr>
        <p:spPr/>
        <p:txBody>
          <a:bodyPr/>
          <a:lstStyle/>
          <a:p>
            <a:fld id="{9A5C3B8F-8DB1-4341-B689-07907F373A4A}" type="slidenum">
              <a:rPr lang="en-US" smtClean="0"/>
              <a:t>‹#›</a:t>
            </a:fld>
            <a:endParaRPr lang="en-US"/>
          </a:p>
        </p:txBody>
      </p:sp>
    </p:spTree>
    <p:extLst>
      <p:ext uri="{BB962C8B-B14F-4D97-AF65-F5344CB8AC3E}">
        <p14:creationId xmlns:p14="http://schemas.microsoft.com/office/powerpoint/2010/main" val="3283530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10/27/2020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3D7041-A87F-4EC5-B1A1-C84D3B7F7742}"/>
              </a:ext>
            </a:extLst>
          </p:cNvPr>
          <p:cNvSpPr>
            <a:spLocks noGrp="1"/>
          </p:cNvSpPr>
          <p:nvPr>
            <p:ph type="dt" sz="half" idx="10"/>
          </p:nvPr>
        </p:nvSpPr>
        <p:spPr/>
        <p:txBody>
          <a:bodyPr/>
          <a:lstStyle/>
          <a:p>
            <a:fld id="{F768A619-657D-41D4-91E6-C9B758432CC0}" type="datetimeFigureOut">
              <a:rPr lang="en-US" smtClean="0"/>
              <a:t>10/27/2020</a:t>
            </a:fld>
            <a:endParaRPr lang="en-US"/>
          </a:p>
        </p:txBody>
      </p:sp>
      <p:sp>
        <p:nvSpPr>
          <p:cNvPr id="3" name="Footer Placeholder 2">
            <a:extLst>
              <a:ext uri="{FF2B5EF4-FFF2-40B4-BE49-F238E27FC236}">
                <a16:creationId xmlns:a16="http://schemas.microsoft.com/office/drawing/2014/main" id="{18C9A148-661F-45CA-978A-D5A895E214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81658D-0743-4510-825C-438CA3A9B322}"/>
              </a:ext>
            </a:extLst>
          </p:cNvPr>
          <p:cNvSpPr>
            <a:spLocks noGrp="1"/>
          </p:cNvSpPr>
          <p:nvPr>
            <p:ph type="sldNum" sz="quarter" idx="12"/>
          </p:nvPr>
        </p:nvSpPr>
        <p:spPr/>
        <p:txBody>
          <a:bodyPr/>
          <a:lstStyle/>
          <a:p>
            <a:fld id="{BF30A5F2-E013-4709-BE5A-4414130DD565}" type="slidenum">
              <a:rPr lang="en-US" smtClean="0"/>
              <a:t>‹#›</a:t>
            </a:fld>
            <a:endParaRPr lang="en-US"/>
          </a:p>
        </p:txBody>
      </p:sp>
    </p:spTree>
    <p:extLst>
      <p:ext uri="{BB962C8B-B14F-4D97-AF65-F5344CB8AC3E}">
        <p14:creationId xmlns:p14="http://schemas.microsoft.com/office/powerpoint/2010/main" val="1668497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5641A-DDE2-489F-ABC9-B50A8F7A6C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7E0627-C90A-401D-B23F-701AA061BE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1C87CB-58C5-43A2-81FD-B5E5584158BF}"/>
              </a:ext>
            </a:extLst>
          </p:cNvPr>
          <p:cNvSpPr>
            <a:spLocks noGrp="1"/>
          </p:cNvSpPr>
          <p:nvPr>
            <p:ph type="dt" sz="half" idx="10"/>
          </p:nvPr>
        </p:nvSpPr>
        <p:spPr/>
        <p:txBody>
          <a:bodyPr/>
          <a:lstStyle/>
          <a:p>
            <a:fld id="{F768A619-657D-41D4-91E6-C9B758432CC0}" type="datetimeFigureOut">
              <a:rPr lang="en-US" smtClean="0"/>
              <a:t>10/27/2020</a:t>
            </a:fld>
            <a:endParaRPr lang="en-US"/>
          </a:p>
        </p:txBody>
      </p:sp>
      <p:sp>
        <p:nvSpPr>
          <p:cNvPr id="5" name="Footer Placeholder 4">
            <a:extLst>
              <a:ext uri="{FF2B5EF4-FFF2-40B4-BE49-F238E27FC236}">
                <a16:creationId xmlns:a16="http://schemas.microsoft.com/office/drawing/2014/main" id="{0D8DDBC7-E20E-4F31-90AC-B73FC7461C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0A6760-5451-44C7-9CCF-34E2C604302D}"/>
              </a:ext>
            </a:extLst>
          </p:cNvPr>
          <p:cNvSpPr>
            <a:spLocks noGrp="1"/>
          </p:cNvSpPr>
          <p:nvPr>
            <p:ph type="sldNum" sz="quarter" idx="12"/>
          </p:nvPr>
        </p:nvSpPr>
        <p:spPr/>
        <p:txBody>
          <a:bodyPr/>
          <a:lstStyle/>
          <a:p>
            <a:fld id="{BF30A5F2-E013-4709-BE5A-4414130DD565}" type="slidenum">
              <a:rPr lang="en-US" smtClean="0"/>
              <a:t>‹#›</a:t>
            </a:fld>
            <a:endParaRPr lang="en-US"/>
          </a:p>
        </p:txBody>
      </p:sp>
    </p:spTree>
    <p:extLst>
      <p:ext uri="{BB962C8B-B14F-4D97-AF65-F5344CB8AC3E}">
        <p14:creationId xmlns:p14="http://schemas.microsoft.com/office/powerpoint/2010/main" val="1407285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56F4D-E978-4B7A-9F44-3623C5A867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C7362B-98B7-4041-8331-7D198F1424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CFBC7-8072-4BB3-881C-91992A429D68}"/>
              </a:ext>
            </a:extLst>
          </p:cNvPr>
          <p:cNvSpPr>
            <a:spLocks noGrp="1"/>
          </p:cNvSpPr>
          <p:nvPr>
            <p:ph type="dt" sz="half" idx="10"/>
          </p:nvPr>
        </p:nvSpPr>
        <p:spPr/>
        <p:txBody>
          <a:bodyPr/>
          <a:lstStyle/>
          <a:p>
            <a:fld id="{F768A619-657D-41D4-91E6-C9B758432CC0}" type="datetimeFigureOut">
              <a:rPr lang="en-US" smtClean="0"/>
              <a:t>10/27/2020</a:t>
            </a:fld>
            <a:endParaRPr lang="en-US"/>
          </a:p>
        </p:txBody>
      </p:sp>
      <p:sp>
        <p:nvSpPr>
          <p:cNvPr id="5" name="Footer Placeholder 4">
            <a:extLst>
              <a:ext uri="{FF2B5EF4-FFF2-40B4-BE49-F238E27FC236}">
                <a16:creationId xmlns:a16="http://schemas.microsoft.com/office/drawing/2014/main" id="{471EBC23-FF30-4095-8358-65AA14BE9F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78F9E4-2A5E-4AA8-9868-9F855E668066}"/>
              </a:ext>
            </a:extLst>
          </p:cNvPr>
          <p:cNvSpPr>
            <a:spLocks noGrp="1"/>
          </p:cNvSpPr>
          <p:nvPr>
            <p:ph type="sldNum" sz="quarter" idx="12"/>
          </p:nvPr>
        </p:nvSpPr>
        <p:spPr/>
        <p:txBody>
          <a:bodyPr/>
          <a:lstStyle/>
          <a:p>
            <a:fld id="{BF30A5F2-E013-4709-BE5A-4414130DD565}" type="slidenum">
              <a:rPr lang="en-US" smtClean="0"/>
              <a:t>‹#›</a:t>
            </a:fld>
            <a:endParaRPr lang="en-US"/>
          </a:p>
        </p:txBody>
      </p:sp>
    </p:spTree>
    <p:extLst>
      <p:ext uri="{BB962C8B-B14F-4D97-AF65-F5344CB8AC3E}">
        <p14:creationId xmlns:p14="http://schemas.microsoft.com/office/powerpoint/2010/main" val="4073262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B9E81-2CEE-456E-AA1D-0290EEB988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3B3840-D839-4982-B505-F5AA5D8B25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9CB8FD-BCE5-41D9-9223-2ED1E13F1C05}"/>
              </a:ext>
            </a:extLst>
          </p:cNvPr>
          <p:cNvSpPr>
            <a:spLocks noGrp="1"/>
          </p:cNvSpPr>
          <p:nvPr>
            <p:ph type="dt" sz="half" idx="10"/>
          </p:nvPr>
        </p:nvSpPr>
        <p:spPr/>
        <p:txBody>
          <a:bodyPr/>
          <a:lstStyle/>
          <a:p>
            <a:fld id="{1EB1EF0E-C173-4873-A144-A590EDF4DC1B}" type="datetimeFigureOut">
              <a:rPr lang="en-US" smtClean="0"/>
              <a:t>10/27/2020</a:t>
            </a:fld>
            <a:endParaRPr lang="en-US"/>
          </a:p>
        </p:txBody>
      </p:sp>
      <p:sp>
        <p:nvSpPr>
          <p:cNvPr id="5" name="Footer Placeholder 4">
            <a:extLst>
              <a:ext uri="{FF2B5EF4-FFF2-40B4-BE49-F238E27FC236}">
                <a16:creationId xmlns:a16="http://schemas.microsoft.com/office/drawing/2014/main" id="{1B9B5FA5-EB67-4664-AFED-35AC810FBA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BE4481-28B1-409A-A97E-077681DF2ACE}"/>
              </a:ext>
            </a:extLst>
          </p:cNvPr>
          <p:cNvSpPr>
            <a:spLocks noGrp="1"/>
          </p:cNvSpPr>
          <p:nvPr>
            <p:ph type="sldNum" sz="quarter" idx="12"/>
          </p:nvPr>
        </p:nvSpPr>
        <p:spPr/>
        <p:txBody>
          <a:bodyPr/>
          <a:lstStyle/>
          <a:p>
            <a:fld id="{DAB54C17-1677-4B91-9EF0-862DAD6BBC16}" type="slidenum">
              <a:rPr lang="en-US" smtClean="0"/>
              <a:t>‹#›</a:t>
            </a:fld>
            <a:endParaRPr lang="en-US"/>
          </a:p>
        </p:txBody>
      </p:sp>
    </p:spTree>
    <p:extLst>
      <p:ext uri="{BB962C8B-B14F-4D97-AF65-F5344CB8AC3E}">
        <p14:creationId xmlns:p14="http://schemas.microsoft.com/office/powerpoint/2010/main" val="414226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19684-E355-4C47-A67D-3F1711605F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DC5AD7-D8FB-40B7-891D-850BF680EB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1F1126-6D77-4622-B5C1-FDE39E6B76F2}"/>
              </a:ext>
            </a:extLst>
          </p:cNvPr>
          <p:cNvSpPr>
            <a:spLocks noGrp="1"/>
          </p:cNvSpPr>
          <p:nvPr>
            <p:ph type="dt" sz="half" idx="10"/>
          </p:nvPr>
        </p:nvSpPr>
        <p:spPr/>
        <p:txBody>
          <a:bodyPr/>
          <a:lstStyle/>
          <a:p>
            <a:fld id="{1EB1EF0E-C173-4873-A144-A590EDF4DC1B}" type="datetimeFigureOut">
              <a:rPr lang="en-US" smtClean="0"/>
              <a:t>10/27/2020</a:t>
            </a:fld>
            <a:endParaRPr lang="en-US"/>
          </a:p>
        </p:txBody>
      </p:sp>
      <p:sp>
        <p:nvSpPr>
          <p:cNvPr id="5" name="Footer Placeholder 4">
            <a:extLst>
              <a:ext uri="{FF2B5EF4-FFF2-40B4-BE49-F238E27FC236}">
                <a16:creationId xmlns:a16="http://schemas.microsoft.com/office/drawing/2014/main" id="{799BE09D-E790-4710-B3BA-937C578F9B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A733F4-8592-4D8B-84B7-0C0489A638AB}"/>
              </a:ext>
            </a:extLst>
          </p:cNvPr>
          <p:cNvSpPr>
            <a:spLocks noGrp="1"/>
          </p:cNvSpPr>
          <p:nvPr>
            <p:ph type="sldNum" sz="quarter" idx="12"/>
          </p:nvPr>
        </p:nvSpPr>
        <p:spPr/>
        <p:txBody>
          <a:bodyPr/>
          <a:lstStyle/>
          <a:p>
            <a:fld id="{DAB54C17-1677-4B91-9EF0-862DAD6BBC16}" type="slidenum">
              <a:rPr lang="en-US" smtClean="0"/>
              <a:t>‹#›</a:t>
            </a:fld>
            <a:endParaRPr lang="en-US"/>
          </a:p>
        </p:txBody>
      </p:sp>
    </p:spTree>
    <p:extLst>
      <p:ext uri="{BB962C8B-B14F-4D97-AF65-F5344CB8AC3E}">
        <p14:creationId xmlns:p14="http://schemas.microsoft.com/office/powerpoint/2010/main" val="3021661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4ECAF-4BFD-4CE2-BFBD-A9F73278AE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51DCE1-760B-47D3-8C55-269533E26C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E859A0-9250-4129-8E3D-DD52CB9A2B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3B06C1-3FD6-4232-A9E4-6DEC6BF5F802}"/>
              </a:ext>
            </a:extLst>
          </p:cNvPr>
          <p:cNvSpPr>
            <a:spLocks noGrp="1"/>
          </p:cNvSpPr>
          <p:nvPr>
            <p:ph type="dt" sz="half" idx="10"/>
          </p:nvPr>
        </p:nvSpPr>
        <p:spPr/>
        <p:txBody>
          <a:bodyPr/>
          <a:lstStyle/>
          <a:p>
            <a:fld id="{1EB1EF0E-C173-4873-A144-A590EDF4DC1B}" type="datetimeFigureOut">
              <a:rPr lang="en-US" smtClean="0"/>
              <a:t>10/27/2020</a:t>
            </a:fld>
            <a:endParaRPr lang="en-US"/>
          </a:p>
        </p:txBody>
      </p:sp>
      <p:sp>
        <p:nvSpPr>
          <p:cNvPr id="6" name="Footer Placeholder 5">
            <a:extLst>
              <a:ext uri="{FF2B5EF4-FFF2-40B4-BE49-F238E27FC236}">
                <a16:creationId xmlns:a16="http://schemas.microsoft.com/office/drawing/2014/main" id="{A340407B-507B-4FD7-8868-E91D1F3960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A06AF9-0449-4109-A394-67BDDC6A949F}"/>
              </a:ext>
            </a:extLst>
          </p:cNvPr>
          <p:cNvSpPr>
            <a:spLocks noGrp="1"/>
          </p:cNvSpPr>
          <p:nvPr>
            <p:ph type="sldNum" sz="quarter" idx="12"/>
          </p:nvPr>
        </p:nvSpPr>
        <p:spPr/>
        <p:txBody>
          <a:bodyPr/>
          <a:lstStyle/>
          <a:p>
            <a:fld id="{DAB54C17-1677-4B91-9EF0-862DAD6BBC16}" type="slidenum">
              <a:rPr lang="en-US" smtClean="0"/>
              <a:t>‹#›</a:t>
            </a:fld>
            <a:endParaRPr lang="en-US"/>
          </a:p>
        </p:txBody>
      </p:sp>
    </p:spTree>
    <p:extLst>
      <p:ext uri="{BB962C8B-B14F-4D97-AF65-F5344CB8AC3E}">
        <p14:creationId xmlns:p14="http://schemas.microsoft.com/office/powerpoint/2010/main" val="1149733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ED2C4-E419-466B-B651-E8ADA82B01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51232C-03BE-4830-BCFA-FDD5ED4749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52B586-7328-4634-A619-EB873F5FC1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B9D8C5-05FA-4EC3-B287-D39EB2FEBF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D1286F-268E-46FB-81B1-C4FCA715BC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AB3789-EC8F-4B2C-BC44-BB596180003F}"/>
              </a:ext>
            </a:extLst>
          </p:cNvPr>
          <p:cNvSpPr>
            <a:spLocks noGrp="1"/>
          </p:cNvSpPr>
          <p:nvPr>
            <p:ph type="dt" sz="half" idx="10"/>
          </p:nvPr>
        </p:nvSpPr>
        <p:spPr/>
        <p:txBody>
          <a:bodyPr/>
          <a:lstStyle/>
          <a:p>
            <a:fld id="{1EB1EF0E-C173-4873-A144-A590EDF4DC1B}" type="datetimeFigureOut">
              <a:rPr lang="en-US" smtClean="0"/>
              <a:t>10/27/2020</a:t>
            </a:fld>
            <a:endParaRPr lang="en-US"/>
          </a:p>
        </p:txBody>
      </p:sp>
      <p:sp>
        <p:nvSpPr>
          <p:cNvPr id="8" name="Footer Placeholder 7">
            <a:extLst>
              <a:ext uri="{FF2B5EF4-FFF2-40B4-BE49-F238E27FC236}">
                <a16:creationId xmlns:a16="http://schemas.microsoft.com/office/drawing/2014/main" id="{CB7BC942-8B59-4285-A0BF-612A6F7A39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000C7E-046C-48D9-BC4E-4F24FC2195C7}"/>
              </a:ext>
            </a:extLst>
          </p:cNvPr>
          <p:cNvSpPr>
            <a:spLocks noGrp="1"/>
          </p:cNvSpPr>
          <p:nvPr>
            <p:ph type="sldNum" sz="quarter" idx="12"/>
          </p:nvPr>
        </p:nvSpPr>
        <p:spPr/>
        <p:txBody>
          <a:bodyPr/>
          <a:lstStyle/>
          <a:p>
            <a:fld id="{DAB54C17-1677-4B91-9EF0-862DAD6BBC16}" type="slidenum">
              <a:rPr lang="en-US" smtClean="0"/>
              <a:t>‹#›</a:t>
            </a:fld>
            <a:endParaRPr lang="en-US"/>
          </a:p>
        </p:txBody>
      </p:sp>
    </p:spTree>
    <p:extLst>
      <p:ext uri="{BB962C8B-B14F-4D97-AF65-F5344CB8AC3E}">
        <p14:creationId xmlns:p14="http://schemas.microsoft.com/office/powerpoint/2010/main" val="2821188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C26B1-91A7-4B5C-A51B-A24BF16491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642D7B-AF2F-4877-9E7B-50DB5E2A0724}"/>
              </a:ext>
            </a:extLst>
          </p:cNvPr>
          <p:cNvSpPr>
            <a:spLocks noGrp="1"/>
          </p:cNvSpPr>
          <p:nvPr>
            <p:ph type="dt" sz="half" idx="10"/>
          </p:nvPr>
        </p:nvSpPr>
        <p:spPr/>
        <p:txBody>
          <a:bodyPr/>
          <a:lstStyle/>
          <a:p>
            <a:fld id="{1EB1EF0E-C173-4873-A144-A590EDF4DC1B}" type="datetimeFigureOut">
              <a:rPr lang="en-US" smtClean="0"/>
              <a:t>10/27/2020</a:t>
            </a:fld>
            <a:endParaRPr lang="en-US"/>
          </a:p>
        </p:txBody>
      </p:sp>
      <p:sp>
        <p:nvSpPr>
          <p:cNvPr id="4" name="Footer Placeholder 3">
            <a:extLst>
              <a:ext uri="{FF2B5EF4-FFF2-40B4-BE49-F238E27FC236}">
                <a16:creationId xmlns:a16="http://schemas.microsoft.com/office/drawing/2014/main" id="{D2DDAEFD-4437-4D97-8AC3-61624E1AD6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38A7C0-899E-40A3-A133-7DDC54A1B146}"/>
              </a:ext>
            </a:extLst>
          </p:cNvPr>
          <p:cNvSpPr>
            <a:spLocks noGrp="1"/>
          </p:cNvSpPr>
          <p:nvPr>
            <p:ph type="sldNum" sz="quarter" idx="12"/>
          </p:nvPr>
        </p:nvSpPr>
        <p:spPr/>
        <p:txBody>
          <a:bodyPr/>
          <a:lstStyle/>
          <a:p>
            <a:fld id="{DAB54C17-1677-4B91-9EF0-862DAD6BBC16}" type="slidenum">
              <a:rPr lang="en-US" smtClean="0"/>
              <a:t>‹#›</a:t>
            </a:fld>
            <a:endParaRPr lang="en-US"/>
          </a:p>
        </p:txBody>
      </p:sp>
    </p:spTree>
    <p:extLst>
      <p:ext uri="{BB962C8B-B14F-4D97-AF65-F5344CB8AC3E}">
        <p14:creationId xmlns:p14="http://schemas.microsoft.com/office/powerpoint/2010/main" val="3032829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01CD36-317D-42CA-87BB-6E2954573621}"/>
              </a:ext>
            </a:extLst>
          </p:cNvPr>
          <p:cNvSpPr>
            <a:spLocks noGrp="1"/>
          </p:cNvSpPr>
          <p:nvPr>
            <p:ph type="dt" sz="half" idx="10"/>
          </p:nvPr>
        </p:nvSpPr>
        <p:spPr/>
        <p:txBody>
          <a:bodyPr/>
          <a:lstStyle/>
          <a:p>
            <a:fld id="{1EB1EF0E-C173-4873-A144-A590EDF4DC1B}" type="datetimeFigureOut">
              <a:rPr lang="en-US" smtClean="0"/>
              <a:t>10/27/2020</a:t>
            </a:fld>
            <a:endParaRPr lang="en-US"/>
          </a:p>
        </p:txBody>
      </p:sp>
      <p:sp>
        <p:nvSpPr>
          <p:cNvPr id="3" name="Footer Placeholder 2">
            <a:extLst>
              <a:ext uri="{FF2B5EF4-FFF2-40B4-BE49-F238E27FC236}">
                <a16:creationId xmlns:a16="http://schemas.microsoft.com/office/drawing/2014/main" id="{C4C6DE41-F90E-4478-9D44-1AF585DE80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FF357D-4AF9-4843-889B-D6D5474B1F70}"/>
              </a:ext>
            </a:extLst>
          </p:cNvPr>
          <p:cNvSpPr>
            <a:spLocks noGrp="1"/>
          </p:cNvSpPr>
          <p:nvPr>
            <p:ph type="sldNum" sz="quarter" idx="12"/>
          </p:nvPr>
        </p:nvSpPr>
        <p:spPr/>
        <p:txBody>
          <a:bodyPr/>
          <a:lstStyle/>
          <a:p>
            <a:fld id="{DAB54C17-1677-4B91-9EF0-862DAD6BBC16}" type="slidenum">
              <a:rPr lang="en-US" smtClean="0"/>
              <a:t>‹#›</a:t>
            </a:fld>
            <a:endParaRPr lang="en-US"/>
          </a:p>
        </p:txBody>
      </p:sp>
    </p:spTree>
    <p:extLst>
      <p:ext uri="{BB962C8B-B14F-4D97-AF65-F5344CB8AC3E}">
        <p14:creationId xmlns:p14="http://schemas.microsoft.com/office/powerpoint/2010/main" val="3219823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37B1D-8D02-4E74-B7DD-8626DD58E9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9AD2ED-4966-40ED-9889-C258AF0D75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817CDD-D142-4741-BEC9-41730E393A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D07F36-526B-458B-B795-E4A5C896D8A9}"/>
              </a:ext>
            </a:extLst>
          </p:cNvPr>
          <p:cNvSpPr>
            <a:spLocks noGrp="1"/>
          </p:cNvSpPr>
          <p:nvPr>
            <p:ph type="dt" sz="half" idx="10"/>
          </p:nvPr>
        </p:nvSpPr>
        <p:spPr/>
        <p:txBody>
          <a:bodyPr/>
          <a:lstStyle/>
          <a:p>
            <a:fld id="{1EB1EF0E-C173-4873-A144-A590EDF4DC1B}" type="datetimeFigureOut">
              <a:rPr lang="en-US" smtClean="0"/>
              <a:t>10/27/2020</a:t>
            </a:fld>
            <a:endParaRPr lang="en-US"/>
          </a:p>
        </p:txBody>
      </p:sp>
      <p:sp>
        <p:nvSpPr>
          <p:cNvPr id="6" name="Footer Placeholder 5">
            <a:extLst>
              <a:ext uri="{FF2B5EF4-FFF2-40B4-BE49-F238E27FC236}">
                <a16:creationId xmlns:a16="http://schemas.microsoft.com/office/drawing/2014/main" id="{CD0968A7-8120-4187-9CB6-96654C15D4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111378-BD47-4117-964D-2361BB37C524}"/>
              </a:ext>
            </a:extLst>
          </p:cNvPr>
          <p:cNvSpPr>
            <a:spLocks noGrp="1"/>
          </p:cNvSpPr>
          <p:nvPr>
            <p:ph type="sldNum" sz="quarter" idx="12"/>
          </p:nvPr>
        </p:nvSpPr>
        <p:spPr/>
        <p:txBody>
          <a:bodyPr/>
          <a:lstStyle/>
          <a:p>
            <a:fld id="{DAB54C17-1677-4B91-9EF0-862DAD6BBC16}" type="slidenum">
              <a:rPr lang="en-US" smtClean="0"/>
              <a:t>‹#›</a:t>
            </a:fld>
            <a:endParaRPr lang="en-US"/>
          </a:p>
        </p:txBody>
      </p:sp>
    </p:spTree>
    <p:extLst>
      <p:ext uri="{BB962C8B-B14F-4D97-AF65-F5344CB8AC3E}">
        <p14:creationId xmlns:p14="http://schemas.microsoft.com/office/powerpoint/2010/main" val="4194554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0ED13-AE72-4830-9171-437345BE7F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6076F0-2676-4562-A989-429B63D3AC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4B4F8B-7D2A-4215-BF9B-88A5697ACA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CF7F64-AB38-4BD4-A248-82963ED984EF}"/>
              </a:ext>
            </a:extLst>
          </p:cNvPr>
          <p:cNvSpPr>
            <a:spLocks noGrp="1"/>
          </p:cNvSpPr>
          <p:nvPr>
            <p:ph type="dt" sz="half" idx="10"/>
          </p:nvPr>
        </p:nvSpPr>
        <p:spPr/>
        <p:txBody>
          <a:bodyPr/>
          <a:lstStyle/>
          <a:p>
            <a:fld id="{1EB1EF0E-C173-4873-A144-A590EDF4DC1B}" type="datetimeFigureOut">
              <a:rPr lang="en-US" smtClean="0"/>
              <a:t>10/27/2020</a:t>
            </a:fld>
            <a:endParaRPr lang="en-US"/>
          </a:p>
        </p:txBody>
      </p:sp>
      <p:sp>
        <p:nvSpPr>
          <p:cNvPr id="6" name="Footer Placeholder 5">
            <a:extLst>
              <a:ext uri="{FF2B5EF4-FFF2-40B4-BE49-F238E27FC236}">
                <a16:creationId xmlns:a16="http://schemas.microsoft.com/office/drawing/2014/main" id="{5B8EC4F4-BF8C-4763-8817-2E7B26835C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ECD840-3CFD-4273-BFB7-B5DF86D14DDB}"/>
              </a:ext>
            </a:extLst>
          </p:cNvPr>
          <p:cNvSpPr>
            <a:spLocks noGrp="1"/>
          </p:cNvSpPr>
          <p:nvPr>
            <p:ph type="sldNum" sz="quarter" idx="12"/>
          </p:nvPr>
        </p:nvSpPr>
        <p:spPr/>
        <p:txBody>
          <a:bodyPr/>
          <a:lstStyle/>
          <a:p>
            <a:fld id="{DAB54C17-1677-4B91-9EF0-862DAD6BBC16}" type="slidenum">
              <a:rPr lang="en-US" smtClean="0"/>
              <a:t>‹#›</a:t>
            </a:fld>
            <a:endParaRPr lang="en-US"/>
          </a:p>
        </p:txBody>
      </p:sp>
    </p:spTree>
    <p:extLst>
      <p:ext uri="{BB962C8B-B14F-4D97-AF65-F5344CB8AC3E}">
        <p14:creationId xmlns:p14="http://schemas.microsoft.com/office/powerpoint/2010/main" val="1551345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0DE28F-2808-445B-8DF6-44E2CC8CF8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767625-984A-4C07-8E88-506E73A306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B41D5D-F480-4CCF-B809-5E533D2719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B1EF0E-C173-4873-A144-A590EDF4DC1B}" type="datetimeFigureOut">
              <a:rPr lang="en-US" smtClean="0"/>
              <a:t>10/27/2020</a:t>
            </a:fld>
            <a:endParaRPr lang="en-US"/>
          </a:p>
        </p:txBody>
      </p:sp>
      <p:sp>
        <p:nvSpPr>
          <p:cNvPr id="5" name="Footer Placeholder 4">
            <a:extLst>
              <a:ext uri="{FF2B5EF4-FFF2-40B4-BE49-F238E27FC236}">
                <a16:creationId xmlns:a16="http://schemas.microsoft.com/office/drawing/2014/main" id="{DAF1126D-0FE7-48BF-B44E-70772E3579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D5A624-3DA0-4E4D-AB60-3ADDD3085A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B54C17-1677-4B91-9EF0-862DAD6BBC16}" type="slidenum">
              <a:rPr lang="en-US" smtClean="0"/>
              <a:t>‹#›</a:t>
            </a:fld>
            <a:endParaRPr lang="en-US"/>
          </a:p>
        </p:txBody>
      </p:sp>
    </p:spTree>
    <p:extLst>
      <p:ext uri="{BB962C8B-B14F-4D97-AF65-F5344CB8AC3E}">
        <p14:creationId xmlns:p14="http://schemas.microsoft.com/office/powerpoint/2010/main" val="2762624029"/>
      </p:ext>
    </p:extLst>
  </p:cSld>
  <p:clrMap bg1="lt1" tx1="dk1" bg2="lt2" tx2="dk2" accent1="accent1" accent2="accent2" accent3="accent3" accent4="accent4" accent5="accent5" accent6="accent6" hlink="hlink" folHlink="folHlink"/>
  <p:sldLayoutIdLst>
    <p:sldLayoutId id="2147483661" r:id="rId1"/>
    <p:sldLayoutId id="2147483668" r:id="rId2"/>
    <p:sldLayoutId id="2147483651" r:id="rId3"/>
    <p:sldLayoutId id="2147483652" r:id="rId4"/>
    <p:sldLayoutId id="2147483653" r:id="rId5"/>
    <p:sldLayoutId id="2147483654" r:id="rId6"/>
    <p:sldLayoutId id="2147483663"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A6CE7C-4216-46F8-B96E-E2F16AD6A7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2D48F2-8B09-45A1-B762-0790CF682D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FC3CE0-87E9-485B-BDD2-694697A100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936D00-2D60-473F-9E63-A233EEA4DDA5}" type="datetimeFigureOut">
              <a:rPr lang="en-US" smtClean="0"/>
              <a:t>10/27/2020</a:t>
            </a:fld>
            <a:endParaRPr lang="en-US"/>
          </a:p>
        </p:txBody>
      </p:sp>
      <p:sp>
        <p:nvSpPr>
          <p:cNvPr id="5" name="Footer Placeholder 4">
            <a:extLst>
              <a:ext uri="{FF2B5EF4-FFF2-40B4-BE49-F238E27FC236}">
                <a16:creationId xmlns:a16="http://schemas.microsoft.com/office/drawing/2014/main" id="{7D4689FC-9799-4B76-B7C2-23A1F41684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585F3E-EDDA-4E18-8F43-519E313EF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7DAB45-0073-404E-8DF5-2E6653104F96}" type="slidenum">
              <a:rPr lang="en-US" smtClean="0"/>
              <a:t>‹#›</a:t>
            </a:fld>
            <a:endParaRPr lang="en-US"/>
          </a:p>
        </p:txBody>
      </p:sp>
    </p:spTree>
    <p:extLst>
      <p:ext uri="{BB962C8B-B14F-4D97-AF65-F5344CB8AC3E}">
        <p14:creationId xmlns:p14="http://schemas.microsoft.com/office/powerpoint/2010/main" val="1763200019"/>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3652AC-5D7A-4D5A-8E6E-55E9B18957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670BC7-3DEB-41AF-B7AF-AC9817E2BB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06CCBB-90DB-43CC-ACEF-F7E0FDD47D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54EFF3-C5C3-4706-A66E-874DE2434EC7}" type="datetimeFigureOut">
              <a:rPr lang="en-US" smtClean="0"/>
              <a:t>10/27/2020</a:t>
            </a:fld>
            <a:endParaRPr lang="en-US"/>
          </a:p>
        </p:txBody>
      </p:sp>
      <p:sp>
        <p:nvSpPr>
          <p:cNvPr id="5" name="Footer Placeholder 4">
            <a:extLst>
              <a:ext uri="{FF2B5EF4-FFF2-40B4-BE49-F238E27FC236}">
                <a16:creationId xmlns:a16="http://schemas.microsoft.com/office/drawing/2014/main" id="{1FEE42DF-A6BC-4233-8F81-2FE21EF5CB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CC27B7-2741-4CB1-9C35-98FA92CA13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5C3B8F-8DB1-4341-B689-07907F373A4A}" type="slidenum">
              <a:rPr lang="en-US" smtClean="0"/>
              <a:t>‹#›</a:t>
            </a:fld>
            <a:endParaRPr lang="en-US"/>
          </a:p>
        </p:txBody>
      </p:sp>
    </p:spTree>
    <p:extLst>
      <p:ext uri="{BB962C8B-B14F-4D97-AF65-F5344CB8AC3E}">
        <p14:creationId xmlns:p14="http://schemas.microsoft.com/office/powerpoint/2010/main" val="4126442481"/>
      </p:ext>
    </p:extLst>
  </p:cSld>
  <p:clrMap bg1="lt1" tx1="dk1" bg2="lt2" tx2="dk2" accent1="accent1" accent2="accent2" accent3="accent3" accent4="accent4" accent5="accent5" accent6="accent6" hlink="hlink" folHlink="folHlink"/>
  <p:sldLayoutIdLst>
    <p:sldLayoutId id="214748367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09600" y="274320"/>
            <a:ext cx="10972800" cy="10972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10/27/2020</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5"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3EEEDF-B319-4C70-A0A5-46B7649374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FD9E9E-5F1D-4BB4-B185-1D1B062428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ECDE31-92AF-4BE7-B94A-1CAAB02460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68A619-657D-41D4-91E6-C9B758432CC0}" type="datetimeFigureOut">
              <a:rPr lang="en-US" smtClean="0"/>
              <a:t>10/27/2020</a:t>
            </a:fld>
            <a:endParaRPr lang="en-US"/>
          </a:p>
        </p:txBody>
      </p:sp>
      <p:sp>
        <p:nvSpPr>
          <p:cNvPr id="5" name="Footer Placeholder 4">
            <a:extLst>
              <a:ext uri="{FF2B5EF4-FFF2-40B4-BE49-F238E27FC236}">
                <a16:creationId xmlns:a16="http://schemas.microsoft.com/office/drawing/2014/main" id="{A06E1A19-C0DE-4312-9B9C-3FF4545161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0C0BF5-F175-4BC8-AC9C-CE61928F33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30A5F2-E013-4709-BE5A-4414130DD565}" type="slidenum">
              <a:rPr lang="en-US" smtClean="0"/>
              <a:t>‹#›</a:t>
            </a:fld>
            <a:endParaRPr lang="en-US"/>
          </a:p>
        </p:txBody>
      </p:sp>
    </p:spTree>
    <p:extLst>
      <p:ext uri="{BB962C8B-B14F-4D97-AF65-F5344CB8AC3E}">
        <p14:creationId xmlns:p14="http://schemas.microsoft.com/office/powerpoint/2010/main" val="3492470331"/>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5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www.biblegateway.com/passage/?search=Mark+14&amp;version=NIV#fen-NIV-24791f" TargetMode="External"/><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comments" Target="../comments/comment3.xml"/></Relationships>
</file>

<file path=ppt/slides/_rels/slide25.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omments" Target="../comments/comment8.xml"/><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omments" Target="../comments/comment9.xml"/><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omments" Target="../comments/comment10.xml"/><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comments" Target="../comments/comment1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5" Type="http://schemas.openxmlformats.org/officeDocument/2006/relationships/image" Target="../media/image15.jpg"/><Relationship Id="rId4" Type="http://schemas.openxmlformats.org/officeDocument/2006/relationships/image" Target="../media/image13.jpg"/></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13.xml"/><Relationship Id="rId4" Type="http://schemas.openxmlformats.org/officeDocument/2006/relationships/hyperlink" Target="mailto:jamiew@gmail.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mailto:jacklindagreer@bellsouth.net" TargetMode="Externa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6FB5B-04D3-492F-A4B2-AA9572989E5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74D21AE-B265-4E87-BDC2-261BFA6BD197}"/>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A2AA9A2E-51AE-4896-A92B-829C1D81F1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46753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5998D-D719-452D-89A4-09FDE7EBF87E}"/>
              </a:ext>
            </a:extLst>
          </p:cNvPr>
          <p:cNvSpPr>
            <a:spLocks noGrp="1"/>
          </p:cNvSpPr>
          <p:nvPr>
            <p:ph type="title"/>
          </p:nvPr>
        </p:nvSpPr>
        <p:spPr/>
        <p:txBody>
          <a:bodyPr>
            <a:normAutofit/>
          </a:bodyPr>
          <a:lstStyle/>
          <a:p>
            <a:pPr algn="ctr"/>
            <a:r>
              <a:rPr lang="en-US" sz="6600" b="1" dirty="0"/>
              <a:t>The Serenity Prayer</a:t>
            </a:r>
          </a:p>
        </p:txBody>
      </p:sp>
      <p:sp>
        <p:nvSpPr>
          <p:cNvPr id="3" name="Content Placeholder 2">
            <a:extLst>
              <a:ext uri="{FF2B5EF4-FFF2-40B4-BE49-F238E27FC236}">
                <a16:creationId xmlns:a16="http://schemas.microsoft.com/office/drawing/2014/main" id="{6F73DE78-F761-493D-9858-CAB88A18A57E}"/>
              </a:ext>
            </a:extLst>
          </p:cNvPr>
          <p:cNvSpPr>
            <a:spLocks noGrp="1"/>
          </p:cNvSpPr>
          <p:nvPr>
            <p:ph idx="1"/>
          </p:nvPr>
        </p:nvSpPr>
        <p:spPr>
          <a:xfrm>
            <a:off x="998004" y="1594797"/>
            <a:ext cx="10515600" cy="4351338"/>
          </a:xfrm>
        </p:spPr>
        <p:txBody>
          <a:bodyPr/>
          <a:lstStyle/>
          <a:p>
            <a:pPr marL="0" indent="0">
              <a:buNone/>
            </a:pPr>
            <a:r>
              <a:rPr lang="en-US" sz="6000" dirty="0">
                <a:solidFill>
                  <a:srgbClr val="800000"/>
                </a:solidFill>
                <a:effectLst/>
                <a:latin typeface="Brush Script MT" panose="03060802040406070304" pitchFamily="66" charset="0"/>
                <a:ea typeface="Calibri" panose="020F0502020204030204" pitchFamily="34" charset="0"/>
                <a:cs typeface="Times New Roman" panose="02020603050405020304" pitchFamily="18" charset="0"/>
              </a:rPr>
              <a:t>G</a:t>
            </a:r>
            <a:r>
              <a:rPr lang="en-US" sz="6000" b="1" dirty="0">
                <a:solidFill>
                  <a:srgbClr val="191970"/>
                </a:solidFill>
                <a:effectLst/>
                <a:latin typeface="Brush Script MT" panose="03060802040406070304" pitchFamily="66" charset="0"/>
                <a:ea typeface="Calibri" panose="020F0502020204030204" pitchFamily="34" charset="0"/>
                <a:cs typeface="Times New Roman" panose="02020603050405020304" pitchFamily="18" charset="0"/>
              </a:rPr>
              <a:t>od, grant me the </a:t>
            </a:r>
            <a:r>
              <a:rPr lang="en-US" sz="6000" dirty="0">
                <a:solidFill>
                  <a:srgbClr val="0000FF"/>
                </a:solidFill>
                <a:effectLst/>
                <a:latin typeface="Brush Script MT" panose="03060802040406070304" pitchFamily="66" charset="0"/>
                <a:ea typeface="Calibri" panose="020F0502020204030204" pitchFamily="34" charset="0"/>
                <a:cs typeface="Times New Roman" panose="02020603050405020304" pitchFamily="18" charset="0"/>
              </a:rPr>
              <a:t>S</a:t>
            </a:r>
            <a:r>
              <a:rPr lang="en-US" sz="6000" b="1" dirty="0">
                <a:solidFill>
                  <a:srgbClr val="191970"/>
                </a:solidFill>
                <a:effectLst/>
                <a:latin typeface="Brush Script MT" panose="03060802040406070304" pitchFamily="66" charset="0"/>
                <a:ea typeface="Calibri" panose="020F0502020204030204" pitchFamily="34" charset="0"/>
                <a:cs typeface="Times New Roman" panose="02020603050405020304" pitchFamily="18" charset="0"/>
              </a:rPr>
              <a:t>erenity</a:t>
            </a:r>
            <a:br>
              <a:rPr lang="en-US" sz="6000" b="1" dirty="0">
                <a:solidFill>
                  <a:srgbClr val="191970"/>
                </a:solidFill>
                <a:effectLst/>
                <a:latin typeface="Brush Script MT" panose="03060802040406070304" pitchFamily="66" charset="0"/>
                <a:ea typeface="Calibri" panose="020F0502020204030204" pitchFamily="34" charset="0"/>
                <a:cs typeface="Times New Roman" panose="02020603050405020304" pitchFamily="18" charset="0"/>
              </a:rPr>
            </a:br>
            <a:r>
              <a:rPr lang="en-US" sz="6000" b="1" dirty="0">
                <a:solidFill>
                  <a:srgbClr val="191970"/>
                </a:solidFill>
                <a:effectLst/>
                <a:latin typeface="Brush Script MT" panose="03060802040406070304" pitchFamily="66" charset="0"/>
                <a:ea typeface="Calibri" panose="020F0502020204030204" pitchFamily="34" charset="0"/>
                <a:cs typeface="Times New Roman" panose="02020603050405020304" pitchFamily="18" charset="0"/>
              </a:rPr>
              <a:t> </a:t>
            </a:r>
            <a:r>
              <a:rPr lang="en-US" sz="6000" b="1" u="sng" dirty="0">
                <a:solidFill>
                  <a:srgbClr val="191970"/>
                </a:solidFill>
                <a:effectLst/>
                <a:latin typeface="Brush Script MT" panose="03060802040406070304" pitchFamily="66" charset="0"/>
                <a:ea typeface="Calibri" panose="020F0502020204030204" pitchFamily="34" charset="0"/>
                <a:cs typeface="Times New Roman" panose="02020603050405020304" pitchFamily="18" charset="0"/>
              </a:rPr>
              <a:t>To </a:t>
            </a:r>
            <a:r>
              <a:rPr lang="en-US" sz="6000" b="1" u="sng" dirty="0">
                <a:solidFill>
                  <a:schemeClr val="accent1"/>
                </a:solidFill>
                <a:effectLst/>
                <a:latin typeface="Brush Script MT" panose="03060802040406070304" pitchFamily="66" charset="0"/>
                <a:ea typeface="Calibri" panose="020F0502020204030204" pitchFamily="34" charset="0"/>
                <a:cs typeface="Times New Roman" panose="02020603050405020304" pitchFamily="18" charset="0"/>
              </a:rPr>
              <a:t>A</a:t>
            </a:r>
            <a:r>
              <a:rPr lang="en-US" sz="6000" b="1" u="sng" dirty="0">
                <a:solidFill>
                  <a:srgbClr val="191970"/>
                </a:solidFill>
                <a:effectLst/>
                <a:latin typeface="Brush Script MT" panose="03060802040406070304" pitchFamily="66" charset="0"/>
                <a:ea typeface="Calibri" panose="020F0502020204030204" pitchFamily="34" charset="0"/>
                <a:cs typeface="Times New Roman" panose="02020603050405020304" pitchFamily="18" charset="0"/>
              </a:rPr>
              <a:t>ccept the things I cannot change...</a:t>
            </a:r>
            <a:br>
              <a:rPr lang="en-US" sz="6000" b="1" u="sng" dirty="0">
                <a:solidFill>
                  <a:srgbClr val="191970"/>
                </a:solidFill>
                <a:effectLst/>
                <a:latin typeface="Brush Script MT" panose="03060802040406070304" pitchFamily="66" charset="0"/>
                <a:ea typeface="Calibri" panose="020F0502020204030204" pitchFamily="34" charset="0"/>
                <a:cs typeface="Times New Roman" panose="02020603050405020304" pitchFamily="18" charset="0"/>
              </a:rPr>
            </a:br>
            <a:r>
              <a:rPr lang="en-US" sz="6000" dirty="0">
                <a:solidFill>
                  <a:srgbClr val="0000FF"/>
                </a:solidFill>
                <a:effectLst/>
                <a:latin typeface="Brush Script MT" panose="03060802040406070304" pitchFamily="66" charset="0"/>
                <a:ea typeface="Calibri" panose="020F0502020204030204" pitchFamily="34" charset="0"/>
                <a:cs typeface="Times New Roman" panose="02020603050405020304" pitchFamily="18" charset="0"/>
              </a:rPr>
              <a:t>C</a:t>
            </a:r>
            <a:r>
              <a:rPr lang="en-US" sz="6000" b="1" dirty="0">
                <a:solidFill>
                  <a:srgbClr val="191970"/>
                </a:solidFill>
                <a:effectLst/>
                <a:latin typeface="Brush Script MT" panose="03060802040406070304" pitchFamily="66" charset="0"/>
                <a:ea typeface="Calibri" panose="020F0502020204030204" pitchFamily="34" charset="0"/>
                <a:cs typeface="Times New Roman" panose="02020603050405020304" pitchFamily="18" charset="0"/>
              </a:rPr>
              <a:t>ourage to change the things I can,</a:t>
            </a:r>
            <a:br>
              <a:rPr lang="en-US" sz="6000" b="1" dirty="0">
                <a:solidFill>
                  <a:srgbClr val="191970"/>
                </a:solidFill>
                <a:effectLst/>
                <a:latin typeface="Brush Script MT" panose="03060802040406070304" pitchFamily="66" charset="0"/>
                <a:ea typeface="Calibri" panose="020F0502020204030204" pitchFamily="34" charset="0"/>
                <a:cs typeface="Times New Roman" panose="02020603050405020304" pitchFamily="18" charset="0"/>
              </a:rPr>
            </a:br>
            <a:r>
              <a:rPr lang="en-US" sz="6000" b="1" dirty="0">
                <a:solidFill>
                  <a:srgbClr val="191970"/>
                </a:solidFill>
                <a:effectLst/>
                <a:latin typeface="Brush Script MT" panose="03060802040406070304" pitchFamily="66" charset="0"/>
                <a:ea typeface="Calibri" panose="020F0502020204030204" pitchFamily="34" charset="0"/>
                <a:cs typeface="Times New Roman" panose="02020603050405020304" pitchFamily="18" charset="0"/>
              </a:rPr>
              <a:t>  And </a:t>
            </a:r>
            <a:r>
              <a:rPr lang="en-US" sz="6000" dirty="0">
                <a:solidFill>
                  <a:srgbClr val="0000FF"/>
                </a:solidFill>
                <a:effectLst/>
                <a:latin typeface="Brush Script MT" panose="03060802040406070304" pitchFamily="66" charset="0"/>
                <a:ea typeface="Calibri" panose="020F0502020204030204" pitchFamily="34" charset="0"/>
                <a:cs typeface="Times New Roman" panose="02020603050405020304" pitchFamily="18" charset="0"/>
              </a:rPr>
              <a:t>W</a:t>
            </a:r>
            <a:r>
              <a:rPr lang="en-US" sz="6000" b="1" dirty="0">
                <a:solidFill>
                  <a:srgbClr val="191970"/>
                </a:solidFill>
                <a:effectLst/>
                <a:latin typeface="Brush Script MT" panose="03060802040406070304" pitchFamily="66" charset="0"/>
                <a:ea typeface="Calibri" panose="020F0502020204030204" pitchFamily="34" charset="0"/>
                <a:cs typeface="Times New Roman" panose="02020603050405020304" pitchFamily="18" charset="0"/>
              </a:rPr>
              <a:t>isdom to know the difference.</a:t>
            </a:r>
            <a:endParaRPr lang="en-US" sz="6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descr="A picture containing shape, rectangle&#10;&#10;Description automatically generated">
            <a:extLst>
              <a:ext uri="{FF2B5EF4-FFF2-40B4-BE49-F238E27FC236}">
                <a16:creationId xmlns:a16="http://schemas.microsoft.com/office/drawing/2014/main" id="{5C724200-C7CE-4338-80C0-68A8C52CC4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4770994"/>
            <a:ext cx="9144000" cy="1781175"/>
          </a:xfrm>
          <a:prstGeom prst="rect">
            <a:avLst/>
          </a:prstGeom>
        </p:spPr>
      </p:pic>
    </p:spTree>
    <p:extLst>
      <p:ext uri="{BB962C8B-B14F-4D97-AF65-F5344CB8AC3E}">
        <p14:creationId xmlns:p14="http://schemas.microsoft.com/office/powerpoint/2010/main" val="390883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 rectangle&#10;&#10;Description automatically generated">
            <a:extLst>
              <a:ext uri="{FF2B5EF4-FFF2-40B4-BE49-F238E27FC236}">
                <a16:creationId xmlns:a16="http://schemas.microsoft.com/office/drawing/2014/main" id="{D84AA049-C665-4B63-8E80-50283A31D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9" y="4998128"/>
            <a:ext cx="9726227" cy="1607309"/>
          </a:xfrm>
          <a:prstGeom prst="rect">
            <a:avLst/>
          </a:prstGeom>
        </p:spPr>
      </p:pic>
      <p:sp>
        <p:nvSpPr>
          <p:cNvPr id="6" name="TextBox 5">
            <a:extLst>
              <a:ext uri="{FF2B5EF4-FFF2-40B4-BE49-F238E27FC236}">
                <a16:creationId xmlns:a16="http://schemas.microsoft.com/office/drawing/2014/main" id="{AD8701C0-463A-40B0-9184-48989368EA4C}"/>
              </a:ext>
            </a:extLst>
          </p:cNvPr>
          <p:cNvSpPr txBox="1"/>
          <p:nvPr/>
        </p:nvSpPr>
        <p:spPr>
          <a:xfrm>
            <a:off x="1542124" y="964936"/>
            <a:ext cx="8460420" cy="4524315"/>
          </a:xfrm>
          <a:prstGeom prst="rect">
            <a:avLst/>
          </a:prstGeom>
          <a:noFill/>
        </p:spPr>
        <p:txBody>
          <a:bodyPr wrap="square" rtlCol="0">
            <a:spAutoFit/>
          </a:bodyPr>
          <a:lstStyle/>
          <a:p>
            <a:pPr marL="0" marR="0" algn="l">
              <a:spcBef>
                <a:spcPts val="0"/>
              </a:spcBef>
              <a:spcAft>
                <a:spcPts val="0"/>
              </a:spcAft>
            </a:pPr>
            <a:endParaRPr lang="en-US" sz="2400" b="1"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sz="2400" dirty="0">
                <a:latin typeface="Century Gothic" panose="020B0502020202020204" pitchFamily="34" charset="0"/>
                <a:ea typeface="Calibri" panose="020F0502020204030204" pitchFamily="34" charset="0"/>
                <a:cs typeface="Times New Roman" panose="02020603050405020304" pitchFamily="18" charset="0"/>
              </a:rPr>
              <a:t>Explore a</a:t>
            </a:r>
            <a:r>
              <a:rPr lang="en-US" sz="2400" b="0" dirty="0">
                <a:effectLst/>
                <a:latin typeface="Century Gothic" panose="020B0502020202020204" pitchFamily="34" charset="0"/>
                <a:ea typeface="Calibri" panose="020F0502020204030204" pitchFamily="34" charset="0"/>
                <a:cs typeface="Times New Roman" panose="02020603050405020304" pitchFamily="18" charset="0"/>
              </a:rPr>
              <a:t>cceptance as a way to peace</a:t>
            </a:r>
          </a:p>
          <a:p>
            <a:pPr marL="342900" indent="-342900">
              <a:buFont typeface="Arial" panose="020B0604020202020204" pitchFamily="34" charset="0"/>
              <a:buChar char="•"/>
            </a:pPr>
            <a:endParaRPr lang="en-US" sz="2400" dirty="0">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gn="l">
              <a:spcBef>
                <a:spcPts val="0"/>
              </a:spcBef>
              <a:spcAft>
                <a:spcPts val="0"/>
              </a:spcAft>
              <a:buFont typeface="Arial" panose="020B0604020202020204" pitchFamily="34" charset="0"/>
              <a:buChar char="•"/>
            </a:pPr>
            <a:r>
              <a:rPr lang="en-US" sz="2400" dirty="0">
                <a:latin typeface="Century Gothic" panose="020B0502020202020204" pitchFamily="34" charset="0"/>
                <a:ea typeface="Calibri" panose="020F0502020204030204" pitchFamily="34" charset="0"/>
                <a:cs typeface="Times New Roman" panose="02020603050405020304" pitchFamily="18" charset="0"/>
              </a:rPr>
              <a:t>Consider that acceptance comes from a profound sense of trust in God’s ability to work for good</a:t>
            </a:r>
          </a:p>
          <a:p>
            <a:pPr marL="342900" marR="0" lvl="0" indent="-342900" algn="l">
              <a:spcBef>
                <a:spcPts val="0"/>
              </a:spcBef>
              <a:spcAft>
                <a:spcPts val="0"/>
              </a:spcAft>
              <a:buFont typeface="Arial" panose="020B0604020202020204" pitchFamily="34" charset="0"/>
              <a:buChar char="•"/>
            </a:pPr>
            <a:endParaRPr lang="en-US" sz="2400" dirty="0">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gn="l">
              <a:spcBef>
                <a:spcPts val="0"/>
              </a:spcBef>
              <a:spcAft>
                <a:spcPts val="0"/>
              </a:spcAft>
              <a:buFont typeface="Arial" panose="020B0604020202020204" pitchFamily="34" charset="0"/>
              <a:buChar char="•"/>
            </a:pPr>
            <a:r>
              <a:rPr lang="en-US" sz="2400" b="0" dirty="0">
                <a:effectLst/>
                <a:latin typeface="Century Gothic" panose="020B0502020202020204" pitchFamily="34" charset="0"/>
                <a:ea typeface="Calibri" panose="020F0502020204030204" pitchFamily="34" charset="0"/>
                <a:cs typeface="Times New Roman" panose="02020603050405020304" pitchFamily="18" charset="0"/>
              </a:rPr>
              <a:t>Reaffirm that trusting </a:t>
            </a:r>
            <a:r>
              <a:rPr lang="en-US" sz="2400" b="0" u="sng" dirty="0">
                <a:effectLst/>
                <a:latin typeface="Century Gothic" panose="020B0502020202020204" pitchFamily="34" charset="0"/>
                <a:ea typeface="Calibri" panose="020F0502020204030204" pitchFamily="34" charset="0"/>
                <a:cs typeface="Times New Roman" panose="02020603050405020304" pitchFamily="18" charset="0"/>
              </a:rPr>
              <a:t>God’s</a:t>
            </a:r>
            <a:r>
              <a:rPr lang="en-US" sz="2400" b="0" dirty="0">
                <a:effectLst/>
                <a:latin typeface="Century Gothic" panose="020B0502020202020204" pitchFamily="34" charset="0"/>
                <a:ea typeface="Calibri" panose="020F0502020204030204" pitchFamily="34" charset="0"/>
                <a:cs typeface="Times New Roman" panose="02020603050405020304" pitchFamily="18" charset="0"/>
              </a:rPr>
              <a:t> power prevents anxiety from wielding control over your life</a:t>
            </a:r>
          </a:p>
          <a:p>
            <a:pPr marL="342900" marR="0" lvl="0" indent="-342900" algn="l">
              <a:spcBef>
                <a:spcPts val="0"/>
              </a:spcBef>
              <a:spcAft>
                <a:spcPts val="0"/>
              </a:spcAft>
              <a:buFont typeface="Arial" panose="020B0604020202020204" pitchFamily="34" charset="0"/>
              <a:buChar char="•"/>
            </a:pPr>
            <a:endParaRPr lang="en-US" sz="2400" b="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gn="l">
              <a:spcBef>
                <a:spcPts val="0"/>
              </a:spcBef>
              <a:spcAft>
                <a:spcPts val="0"/>
              </a:spcAft>
              <a:buFont typeface="Arial" panose="020B0604020202020204" pitchFamily="34" charset="0"/>
              <a:buChar char="•"/>
            </a:pPr>
            <a:r>
              <a:rPr lang="en-US" sz="2400" dirty="0">
                <a:latin typeface="Century Gothic" panose="020B0502020202020204" pitchFamily="34" charset="0"/>
                <a:ea typeface="Calibri" panose="020F0502020204030204" pitchFamily="34" charset="0"/>
                <a:cs typeface="Times New Roman" panose="02020603050405020304" pitchFamily="18" charset="0"/>
              </a:rPr>
              <a:t>I</a:t>
            </a:r>
            <a:r>
              <a:rPr lang="en-US" sz="2400" b="0" dirty="0">
                <a:effectLst/>
                <a:latin typeface="Century Gothic" panose="020B0502020202020204" pitchFamily="34" charset="0"/>
                <a:ea typeface="Calibri" panose="020F0502020204030204" pitchFamily="34" charset="0"/>
                <a:cs typeface="Times New Roman" panose="02020603050405020304" pitchFamily="18" charset="0"/>
              </a:rPr>
              <a:t>ntroduce calming practices</a:t>
            </a:r>
          </a:p>
          <a:p>
            <a:pPr marL="800100" lvl="1" indent="-342900">
              <a:buFont typeface="Wingdings" panose="05000000000000000000" pitchFamily="2" charset="2"/>
              <a:buChar char="Ø"/>
            </a:pPr>
            <a:r>
              <a:rPr lang="en-US" sz="2400" dirty="0">
                <a:latin typeface="Century Gothic" panose="020B0502020202020204" pitchFamily="34" charset="0"/>
                <a:ea typeface="Calibri" panose="020F0502020204030204" pitchFamily="34" charset="0"/>
                <a:cs typeface="Times New Roman" panose="02020603050405020304" pitchFamily="18" charset="0"/>
              </a:rPr>
              <a:t>T</a:t>
            </a:r>
            <a:r>
              <a:rPr lang="en-US" sz="2400" b="0" dirty="0">
                <a:effectLst/>
                <a:latin typeface="Century Gothic" panose="020B0502020202020204" pitchFamily="34" charset="0"/>
                <a:ea typeface="Calibri" panose="020F0502020204030204" pitchFamily="34" charset="0"/>
                <a:cs typeface="Times New Roman" panose="02020603050405020304" pitchFamily="18" charset="0"/>
              </a:rPr>
              <a:t>he Welcoming Prayer</a:t>
            </a:r>
          </a:p>
          <a:p>
            <a:pPr marL="800100" lvl="1" indent="-342900">
              <a:buFont typeface="Wingdings" panose="05000000000000000000" pitchFamily="2" charset="2"/>
              <a:buChar char="Ø"/>
            </a:pPr>
            <a:r>
              <a:rPr lang="en-US" sz="2400" b="0" dirty="0">
                <a:effectLst/>
                <a:latin typeface="Century Gothic" panose="020B0502020202020204" pitchFamily="34" charset="0"/>
                <a:ea typeface="Calibri" panose="020F0502020204030204" pitchFamily="34" charset="0"/>
                <a:cs typeface="Times New Roman" panose="02020603050405020304" pitchFamily="18" charset="0"/>
              </a:rPr>
              <a:t>Corporate singing as a form of spiritual discipline</a:t>
            </a:r>
            <a:endParaRPr lang="en-US" sz="2400" b="1"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688A5F3-77D6-46C4-92EC-EDD6E0C01930}"/>
              </a:ext>
            </a:extLst>
          </p:cNvPr>
          <p:cNvSpPr txBox="1"/>
          <p:nvPr/>
        </p:nvSpPr>
        <p:spPr>
          <a:xfrm>
            <a:off x="1322773" y="523782"/>
            <a:ext cx="6791417" cy="707886"/>
          </a:xfrm>
          <a:prstGeom prst="rect">
            <a:avLst/>
          </a:prstGeom>
          <a:noFill/>
        </p:spPr>
        <p:txBody>
          <a:bodyPr wrap="square" rtlCol="0">
            <a:spAutoFit/>
          </a:bodyPr>
          <a:lstStyle/>
          <a:p>
            <a:pPr algn="ctr"/>
            <a:r>
              <a:rPr lang="en-US" sz="4000" b="0" dirty="0">
                <a:effectLst/>
                <a:latin typeface="Century Gothic" panose="020B0502020202020204" pitchFamily="34" charset="0"/>
                <a:ea typeface="Calibri" panose="020F0502020204030204" pitchFamily="34" charset="0"/>
                <a:cs typeface="Times New Roman" panose="02020603050405020304" pitchFamily="18" charset="0"/>
              </a:rPr>
              <a:t>Session 2: </a:t>
            </a:r>
            <a:r>
              <a:rPr lang="en-US" sz="4000" dirty="0">
                <a:latin typeface="AR BLANCA" panose="02000000000000000000" pitchFamily="2" charset="0"/>
                <a:cs typeface="Aparajita" panose="020B0502040204020203" pitchFamily="18" charset="0"/>
              </a:rPr>
              <a:t>ACCEPTANCE</a:t>
            </a:r>
          </a:p>
        </p:txBody>
      </p:sp>
    </p:spTree>
    <p:extLst>
      <p:ext uri="{BB962C8B-B14F-4D97-AF65-F5344CB8AC3E}">
        <p14:creationId xmlns:p14="http://schemas.microsoft.com/office/powerpoint/2010/main" val="4029749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able, indoor, sitting, small&#10;&#10;Description automatically generated">
            <a:extLst>
              <a:ext uri="{FF2B5EF4-FFF2-40B4-BE49-F238E27FC236}">
                <a16:creationId xmlns:a16="http://schemas.microsoft.com/office/drawing/2014/main" id="{878902B7-CF0F-433B-BAE6-5F751E1B2511}"/>
              </a:ext>
            </a:extLst>
          </p:cNvPr>
          <p:cNvPicPr>
            <a:picLocks noChangeAspect="1"/>
          </p:cNvPicPr>
          <p:nvPr/>
        </p:nvPicPr>
        <p:blipFill rotWithShape="1">
          <a:blip r:embed="rId2">
            <a:extLst>
              <a:ext uri="{28A0092B-C50C-407E-A947-70E740481C1C}">
                <a14:useLocalDpi xmlns:a14="http://schemas.microsoft.com/office/drawing/2010/main" val="0"/>
              </a:ext>
            </a:extLst>
          </a:blip>
          <a:srcRect l="10303" r="-1"/>
          <a:stretch/>
        </p:blipFill>
        <p:spPr>
          <a:xfrm rot="10800000">
            <a:off x="2381955" y="643466"/>
            <a:ext cx="7428089" cy="5571067"/>
          </a:xfrm>
          <a:prstGeom prst="rect">
            <a:avLst/>
          </a:prstGeom>
        </p:spPr>
      </p:pic>
    </p:spTree>
    <p:extLst>
      <p:ext uri="{BB962C8B-B14F-4D97-AF65-F5344CB8AC3E}">
        <p14:creationId xmlns:p14="http://schemas.microsoft.com/office/powerpoint/2010/main" val="3855720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332E1-B8B6-4054-9D19-68BDE81FDA92}"/>
              </a:ext>
            </a:extLst>
          </p:cNvPr>
          <p:cNvSpPr>
            <a:spLocks noGrp="1"/>
          </p:cNvSpPr>
          <p:nvPr>
            <p:ph type="title"/>
          </p:nvPr>
        </p:nvSpPr>
        <p:spPr/>
        <p:txBody>
          <a:bodyPr>
            <a:normAutofit/>
          </a:bodyPr>
          <a:lstStyle/>
          <a:p>
            <a:pPr algn="ctr"/>
            <a:r>
              <a:rPr lang="en-US" dirty="0">
                <a:latin typeface="Arial" panose="020B0604020202020204" pitchFamily="34" charset="0"/>
                <a:cs typeface="Arial" panose="020B0604020202020204" pitchFamily="34" charset="0"/>
              </a:rPr>
              <a:t>SESSION 2: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ACCEPTANCE</a:t>
            </a:r>
          </a:p>
        </p:txBody>
      </p:sp>
      <p:pic>
        <p:nvPicPr>
          <p:cNvPr id="3" name="Picture 8">
            <a:extLst>
              <a:ext uri="{FF2B5EF4-FFF2-40B4-BE49-F238E27FC236}">
                <a16:creationId xmlns:a16="http://schemas.microsoft.com/office/drawing/2014/main" id="{E554BF67-13E6-47AF-A3EA-3A2ABF71C57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14898" y="4443413"/>
            <a:ext cx="3211286" cy="22495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5">
            <a:extLst>
              <a:ext uri="{FF2B5EF4-FFF2-40B4-BE49-F238E27FC236}">
                <a16:creationId xmlns:a16="http://schemas.microsoft.com/office/drawing/2014/main" id="{7474AA03-0F85-4005-97C8-1DD9AEFBAE32}"/>
              </a:ext>
            </a:extLst>
          </p:cNvPr>
          <p:cNvSpPr>
            <a:spLocks noGrp="1"/>
          </p:cNvSpPr>
          <p:nvPr>
            <p:ph idx="1"/>
          </p:nvPr>
        </p:nvSpPr>
        <p:spPr>
          <a:xfrm>
            <a:off x="1681579" y="2025023"/>
            <a:ext cx="8039470" cy="4351338"/>
          </a:xfrm>
        </p:spPr>
        <p:txBody>
          <a:bodyPr/>
          <a:lstStyle/>
          <a:p>
            <a:pPr marL="0" indent="0">
              <a:buNone/>
            </a:pPr>
            <a:r>
              <a:rPr lang="en-US" b="1" dirty="0"/>
              <a:t>Constant God</a:t>
            </a:r>
            <a:r>
              <a:rPr lang="en-US" dirty="0"/>
              <a:t>, you who never change, morning through night, season upon season, from time before and after, help us who are always being called to be transformed and become more like you. Help us to be infused with your light so that we can be points of light in and for this this world. Amen.</a:t>
            </a:r>
          </a:p>
          <a:p>
            <a:pPr marL="0" indent="0" algn="ctr">
              <a:buNone/>
            </a:pPr>
            <a:endParaRPr lang="en-US" sz="1800" dirty="0"/>
          </a:p>
          <a:p>
            <a:pPr marL="0" indent="0" algn="ctr">
              <a:buNone/>
            </a:pPr>
            <a:r>
              <a:rPr lang="en-US" sz="1800" dirty="0"/>
              <a:t>(“Called to Be Transformed in God’s Likeness,” by Ruth Willis of the Rocky Mountain Conference UMW</a:t>
            </a:r>
            <a:r>
              <a:rPr lang="en-US" sz="1800" i="1" dirty="0"/>
              <a:t>, United Methodist Women Bible, 18)</a:t>
            </a:r>
          </a:p>
        </p:txBody>
      </p:sp>
    </p:spTree>
    <p:extLst>
      <p:ext uri="{BB962C8B-B14F-4D97-AF65-F5344CB8AC3E}">
        <p14:creationId xmlns:p14="http://schemas.microsoft.com/office/powerpoint/2010/main" val="301943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7CCB5707-5E50-5B4F-8C96-66A13D9D03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8795" y="1057654"/>
            <a:ext cx="3367482" cy="3256466"/>
          </a:xfrm>
          <a:prstGeom prst="rect">
            <a:avLst/>
          </a:prstGeom>
        </p:spPr>
      </p:pic>
      <p:sp>
        <p:nvSpPr>
          <p:cNvPr id="5" name="TextBox 4">
            <a:extLst>
              <a:ext uri="{FF2B5EF4-FFF2-40B4-BE49-F238E27FC236}">
                <a16:creationId xmlns:a16="http://schemas.microsoft.com/office/drawing/2014/main" id="{7116F32F-EE7C-7443-8842-CDE27F484ECC}"/>
              </a:ext>
            </a:extLst>
          </p:cNvPr>
          <p:cNvSpPr txBox="1"/>
          <p:nvPr/>
        </p:nvSpPr>
        <p:spPr>
          <a:xfrm>
            <a:off x="9279552" y="4423040"/>
            <a:ext cx="1549872" cy="246221"/>
          </a:xfrm>
          <a:prstGeom prst="rect">
            <a:avLst/>
          </a:prstGeom>
          <a:noFill/>
        </p:spPr>
        <p:txBody>
          <a:bodyPr wrap="square" rtlCol="0">
            <a:spAutoFit/>
          </a:bodyPr>
          <a:lstStyle/>
          <a:p>
            <a:r>
              <a:rPr lang="en-US" sz="1000" dirty="0"/>
              <a:t>Image: Glory </a:t>
            </a:r>
            <a:r>
              <a:rPr lang="en-US" sz="1000" dirty="0" err="1"/>
              <a:t>Dharmaraj</a:t>
            </a:r>
            <a:endParaRPr lang="en-US" sz="1000" dirty="0"/>
          </a:p>
        </p:txBody>
      </p:sp>
      <p:sp>
        <p:nvSpPr>
          <p:cNvPr id="3" name="Title 2">
            <a:extLst>
              <a:ext uri="{FF2B5EF4-FFF2-40B4-BE49-F238E27FC236}">
                <a16:creationId xmlns:a16="http://schemas.microsoft.com/office/drawing/2014/main" id="{A918BE74-A36A-413E-8362-C08CC6E29ADB}"/>
              </a:ext>
            </a:extLst>
          </p:cNvPr>
          <p:cNvSpPr txBox="1">
            <a:spLocks noGrp="1"/>
          </p:cNvSpPr>
          <p:nvPr>
            <p:ph type="title"/>
          </p:nvPr>
        </p:nvSpPr>
        <p:spPr>
          <a:xfrm>
            <a:off x="7480109" y="5244559"/>
            <a:ext cx="4513624" cy="1283428"/>
          </a:xfrm>
          <a:prstGeom prst="rect">
            <a:avLst/>
          </a:prstGeom>
          <a:noFill/>
        </p:spPr>
        <p:txBody>
          <a:bodyPr wrap="square" rtlCol="0">
            <a:spAutoFit/>
          </a:bodyPr>
          <a:lstStyle/>
          <a:p>
            <a:pPr marL="0" marR="0">
              <a:spcBef>
                <a:spcPts val="0"/>
              </a:spcBef>
              <a:spcAft>
                <a:spcPts val="0"/>
              </a:spcAft>
            </a:pPr>
            <a:r>
              <a:rPr lang="en-US" sz="1400" dirty="0">
                <a:solidFill>
                  <a:srgbClr val="000000"/>
                </a:solidFill>
                <a:effectLst/>
                <a:latin typeface="Times New Roman" panose="02020603050405020304" pitchFamily="18" charset="0"/>
                <a:ea typeface="Calibri" panose="020F0502020204030204" pitchFamily="34" charset="0"/>
              </a:rPr>
              <a:t>“It Is Well with My Soul,”</a:t>
            </a:r>
            <a:r>
              <a:rPr lang="en-US" sz="1400" i="1" dirty="0">
                <a:solidFill>
                  <a:srgbClr val="000000"/>
                </a:solidFill>
                <a:effectLst/>
                <a:latin typeface="Times New Roman" panose="02020603050405020304" pitchFamily="18" charset="0"/>
                <a:ea typeface="Calibri" panose="020F0502020204030204" pitchFamily="34" charset="0"/>
              </a:rPr>
              <a:t> The United Methodist Hymnal</a:t>
            </a:r>
            <a:r>
              <a:rPr lang="en-US" sz="1400" dirty="0">
                <a:solidFill>
                  <a:srgbClr val="000000"/>
                </a:solidFill>
                <a:effectLst/>
                <a:latin typeface="Times New Roman" panose="02020603050405020304" pitchFamily="18" charset="0"/>
                <a:ea typeface="Calibri" panose="020F0502020204030204" pitchFamily="34" charset="0"/>
              </a:rPr>
              <a:t>, no. 377</a:t>
            </a:r>
            <a:r>
              <a:rPr lang="en-US" sz="1400" i="1" dirty="0">
                <a:solidFill>
                  <a:srgbClr val="000000"/>
                </a:solidFill>
                <a:effectLst/>
                <a:latin typeface="Times New Roman" panose="02020603050405020304" pitchFamily="18" charset="0"/>
                <a:ea typeface="Calibri" panose="020F0502020204030204" pitchFamily="34" charset="0"/>
              </a:rPr>
              <a:t> </a:t>
            </a:r>
            <a:br>
              <a:rPr lang="en-US" sz="1400" dirty="0">
                <a:effectLst/>
                <a:latin typeface="Times New Roman" panose="02020603050405020304" pitchFamily="18" charset="0"/>
                <a:ea typeface="Calibri" panose="020F0502020204030204" pitchFamily="34" charset="0"/>
              </a:rPr>
            </a:br>
            <a:r>
              <a:rPr lang="en-US" sz="1400" dirty="0">
                <a:solidFill>
                  <a:srgbClr val="000000"/>
                </a:solidFill>
                <a:effectLst/>
                <a:latin typeface="Times New Roman" panose="02020603050405020304" pitchFamily="18" charset="0"/>
                <a:ea typeface="Calibri" panose="020F0502020204030204" pitchFamily="34" charset="0"/>
              </a:rPr>
              <a:t> </a:t>
            </a:r>
            <a:br>
              <a:rPr lang="en-US" sz="1400" dirty="0">
                <a:effectLst/>
                <a:latin typeface="Times New Roman" panose="02020603050405020304" pitchFamily="18" charset="0"/>
                <a:ea typeface="Calibri" panose="020F0502020204030204" pitchFamily="34" charset="0"/>
              </a:rPr>
            </a:b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Credit: Words by Horatio G. Spafford, 1873. Music by Philip P. Bliss, 1876. Public domain</a:t>
            </a:r>
            <a:b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en-US" sz="1600" dirty="0"/>
              <a:t>Musician: Catherine Ritch</a:t>
            </a:r>
          </a:p>
        </p:txBody>
      </p:sp>
      <p:sp>
        <p:nvSpPr>
          <p:cNvPr id="10" name="TextBox 9">
            <a:extLst>
              <a:ext uri="{FF2B5EF4-FFF2-40B4-BE49-F238E27FC236}">
                <a16:creationId xmlns:a16="http://schemas.microsoft.com/office/drawing/2014/main" id="{DAB8C161-F806-4231-9E39-10930EF6252C}"/>
              </a:ext>
            </a:extLst>
          </p:cNvPr>
          <p:cNvSpPr txBox="1"/>
          <p:nvPr/>
        </p:nvSpPr>
        <p:spPr>
          <a:xfrm>
            <a:off x="387791" y="825623"/>
            <a:ext cx="3982583" cy="5847755"/>
          </a:xfrm>
          <a:prstGeom prst="rect">
            <a:avLst/>
          </a:prstGeom>
          <a:noFill/>
        </p:spPr>
        <p:txBody>
          <a:bodyPr wrap="square">
            <a:spAutoFit/>
          </a:bodyPr>
          <a:lstStyle/>
          <a:p>
            <a:pPr algn="l"/>
            <a:r>
              <a:rPr lang="en-US" sz="1600" b="0" i="0" dirty="0">
                <a:solidFill>
                  <a:srgbClr val="222222"/>
                </a:solidFill>
                <a:effectLst/>
                <a:latin typeface="Roboto"/>
              </a:rPr>
              <a:t>1. When peace like a river </a:t>
            </a:r>
          </a:p>
          <a:p>
            <a:pPr algn="l"/>
            <a:r>
              <a:rPr lang="en-US" sz="1600" dirty="0" err="1">
                <a:solidFill>
                  <a:srgbClr val="222222"/>
                </a:solidFill>
                <a:latin typeface="Roboto"/>
              </a:rPr>
              <a:t>A</a:t>
            </a:r>
            <a:r>
              <a:rPr lang="en-US" sz="1600" b="0" i="0" dirty="0" err="1">
                <a:solidFill>
                  <a:srgbClr val="222222"/>
                </a:solidFill>
                <a:effectLst/>
                <a:latin typeface="Roboto"/>
              </a:rPr>
              <a:t>ttendeth</a:t>
            </a:r>
            <a:r>
              <a:rPr lang="en-US" sz="1600" b="0" i="0" dirty="0">
                <a:solidFill>
                  <a:srgbClr val="222222"/>
                </a:solidFill>
                <a:effectLst/>
                <a:latin typeface="Roboto"/>
              </a:rPr>
              <a:t> my way</a:t>
            </a:r>
          </a:p>
          <a:p>
            <a:pPr algn="l"/>
            <a:r>
              <a:rPr lang="en-US" b="0" i="0" dirty="0">
                <a:solidFill>
                  <a:srgbClr val="222222"/>
                </a:solidFill>
                <a:effectLst/>
                <a:latin typeface="Roboto"/>
              </a:rPr>
              <a:t>When sorrows like sea billows role,</a:t>
            </a:r>
          </a:p>
          <a:p>
            <a:pPr algn="l"/>
            <a:r>
              <a:rPr lang="en-US" dirty="0">
                <a:solidFill>
                  <a:srgbClr val="222222"/>
                </a:solidFill>
                <a:latin typeface="Roboto"/>
              </a:rPr>
              <a:t>Whatever my lot, </a:t>
            </a:r>
          </a:p>
          <a:p>
            <a:pPr algn="l"/>
            <a:r>
              <a:rPr lang="en-US" dirty="0">
                <a:solidFill>
                  <a:srgbClr val="222222"/>
                </a:solidFill>
                <a:latin typeface="Roboto"/>
              </a:rPr>
              <a:t>Thou has taught me to say</a:t>
            </a:r>
            <a:endParaRPr lang="en-US" b="0" i="0" dirty="0">
              <a:solidFill>
                <a:srgbClr val="222222"/>
              </a:solidFill>
              <a:effectLst/>
              <a:latin typeface="Roboto"/>
            </a:endParaRPr>
          </a:p>
          <a:p>
            <a:pPr algn="l"/>
            <a:r>
              <a:rPr lang="en-US" b="0" i="0" dirty="0">
                <a:solidFill>
                  <a:srgbClr val="222222"/>
                </a:solidFill>
                <a:effectLst/>
                <a:latin typeface="Roboto"/>
              </a:rPr>
              <a:t>It is well, it is well with my soul.</a:t>
            </a:r>
          </a:p>
          <a:p>
            <a:pPr algn="l"/>
            <a:endParaRPr lang="en-US" b="0" i="0" dirty="0">
              <a:solidFill>
                <a:srgbClr val="222222"/>
              </a:solidFill>
              <a:effectLst/>
              <a:latin typeface="Roboto"/>
            </a:endParaRPr>
          </a:p>
          <a:p>
            <a:pPr algn="l"/>
            <a:r>
              <a:rPr lang="en-US" b="1" i="0" dirty="0">
                <a:solidFill>
                  <a:srgbClr val="222222"/>
                </a:solidFill>
                <a:effectLst/>
                <a:latin typeface="Roboto"/>
              </a:rPr>
              <a:t>Chorus</a:t>
            </a:r>
            <a:r>
              <a:rPr lang="en-US" b="0" i="0" dirty="0">
                <a:solidFill>
                  <a:srgbClr val="222222"/>
                </a:solidFill>
                <a:effectLst/>
                <a:latin typeface="Roboto"/>
              </a:rPr>
              <a:t>:</a:t>
            </a:r>
            <a:br>
              <a:rPr lang="en-US" b="0" i="0" dirty="0">
                <a:solidFill>
                  <a:srgbClr val="222222"/>
                </a:solidFill>
                <a:effectLst/>
                <a:latin typeface="Roboto"/>
              </a:rPr>
            </a:br>
            <a:r>
              <a:rPr lang="en-US" b="0" i="0" dirty="0">
                <a:solidFill>
                  <a:srgbClr val="222222"/>
                </a:solidFill>
                <a:effectLst/>
                <a:latin typeface="Roboto"/>
              </a:rPr>
              <a:t>It is well, (it is well)</a:t>
            </a:r>
          </a:p>
          <a:p>
            <a:pPr algn="l"/>
            <a:r>
              <a:rPr lang="en-US" dirty="0">
                <a:solidFill>
                  <a:srgbClr val="222222"/>
                </a:solidFill>
                <a:latin typeface="Roboto"/>
              </a:rPr>
              <a:t>With my soul (with my soul);</a:t>
            </a:r>
          </a:p>
          <a:p>
            <a:pPr algn="l"/>
            <a:r>
              <a:rPr lang="en-US" b="0" i="0" dirty="0">
                <a:solidFill>
                  <a:srgbClr val="222222"/>
                </a:solidFill>
                <a:effectLst/>
                <a:latin typeface="Roboto"/>
              </a:rPr>
              <a:t>It is well, it is well with my soul!</a:t>
            </a:r>
          </a:p>
          <a:p>
            <a:pPr algn="l"/>
            <a:endParaRPr lang="en-US" dirty="0">
              <a:solidFill>
                <a:srgbClr val="222222"/>
              </a:solidFill>
              <a:latin typeface="Roboto"/>
            </a:endParaRPr>
          </a:p>
          <a:p>
            <a:pPr algn="l"/>
            <a:r>
              <a:rPr lang="en-US" b="0" i="0" dirty="0">
                <a:solidFill>
                  <a:srgbClr val="222222"/>
                </a:solidFill>
                <a:effectLst/>
                <a:latin typeface="Roboto"/>
              </a:rPr>
              <a:t>2. Though Satan should buffet,</a:t>
            </a:r>
          </a:p>
          <a:p>
            <a:pPr algn="l"/>
            <a:r>
              <a:rPr lang="en-US" dirty="0">
                <a:solidFill>
                  <a:srgbClr val="222222"/>
                </a:solidFill>
                <a:latin typeface="Roboto"/>
              </a:rPr>
              <a:t>Though trials should come,</a:t>
            </a:r>
          </a:p>
          <a:p>
            <a:pPr algn="l"/>
            <a:r>
              <a:rPr lang="en-US" b="0" i="0" dirty="0">
                <a:solidFill>
                  <a:srgbClr val="222222"/>
                </a:solidFill>
                <a:effectLst/>
                <a:latin typeface="Roboto"/>
              </a:rPr>
              <a:t>Let this blessed assurance control:</a:t>
            </a:r>
          </a:p>
          <a:p>
            <a:pPr algn="l"/>
            <a:r>
              <a:rPr lang="en-US" dirty="0">
                <a:solidFill>
                  <a:srgbClr val="222222"/>
                </a:solidFill>
                <a:latin typeface="Roboto"/>
              </a:rPr>
              <a:t>That Christ has regarded </a:t>
            </a:r>
          </a:p>
          <a:p>
            <a:pPr algn="l"/>
            <a:r>
              <a:rPr lang="en-US" dirty="0">
                <a:solidFill>
                  <a:srgbClr val="222222"/>
                </a:solidFill>
                <a:latin typeface="Roboto"/>
              </a:rPr>
              <a:t>My helpless estate</a:t>
            </a:r>
          </a:p>
          <a:p>
            <a:pPr algn="l"/>
            <a:r>
              <a:rPr lang="en-US" b="0" i="0" dirty="0">
                <a:solidFill>
                  <a:srgbClr val="222222"/>
                </a:solidFill>
                <a:effectLst/>
                <a:latin typeface="Roboto"/>
              </a:rPr>
              <a:t>And hath shed his own blood</a:t>
            </a:r>
          </a:p>
          <a:p>
            <a:pPr algn="l"/>
            <a:r>
              <a:rPr lang="en-US" dirty="0">
                <a:solidFill>
                  <a:srgbClr val="222222"/>
                </a:solidFill>
                <a:latin typeface="Roboto"/>
              </a:rPr>
              <a:t>For my soul,</a:t>
            </a:r>
            <a:endParaRPr lang="en-US" b="0" i="0" dirty="0">
              <a:solidFill>
                <a:srgbClr val="222222"/>
              </a:solidFill>
              <a:effectLst/>
              <a:latin typeface="Roboto"/>
            </a:endParaRPr>
          </a:p>
          <a:p>
            <a:pPr algn="l"/>
            <a:r>
              <a:rPr lang="en-US" b="1" i="0" dirty="0">
                <a:solidFill>
                  <a:srgbClr val="222222"/>
                </a:solidFill>
                <a:effectLst/>
                <a:latin typeface="Roboto"/>
              </a:rPr>
              <a:t>Chorus</a:t>
            </a:r>
          </a:p>
          <a:p>
            <a:pPr algn="l"/>
            <a:endParaRPr lang="en-US" b="0" i="0" dirty="0">
              <a:solidFill>
                <a:srgbClr val="222222"/>
              </a:solidFill>
              <a:effectLst/>
              <a:latin typeface="Roboto"/>
            </a:endParaRPr>
          </a:p>
        </p:txBody>
      </p:sp>
      <p:sp>
        <p:nvSpPr>
          <p:cNvPr id="12" name="TextBox 11">
            <a:extLst>
              <a:ext uri="{FF2B5EF4-FFF2-40B4-BE49-F238E27FC236}">
                <a16:creationId xmlns:a16="http://schemas.microsoft.com/office/drawing/2014/main" id="{4A45DFF5-40B3-4E51-87C8-7C2440F119C0}"/>
              </a:ext>
            </a:extLst>
          </p:cNvPr>
          <p:cNvSpPr txBox="1"/>
          <p:nvPr/>
        </p:nvSpPr>
        <p:spPr>
          <a:xfrm>
            <a:off x="4163097" y="832529"/>
            <a:ext cx="4163096" cy="4801314"/>
          </a:xfrm>
          <a:prstGeom prst="rect">
            <a:avLst/>
          </a:prstGeom>
          <a:noFill/>
        </p:spPr>
        <p:txBody>
          <a:bodyPr wrap="square">
            <a:spAutoFit/>
          </a:bodyPr>
          <a:lstStyle/>
          <a:p>
            <a:r>
              <a:rPr lang="en-US" sz="1700" i="0" dirty="0">
                <a:solidFill>
                  <a:srgbClr val="222222"/>
                </a:solidFill>
                <a:effectLst/>
                <a:latin typeface="Roboto"/>
              </a:rPr>
              <a:t>3. My sin, o the bliss</a:t>
            </a:r>
          </a:p>
          <a:p>
            <a:r>
              <a:rPr lang="en-US" sz="1700" dirty="0">
                <a:solidFill>
                  <a:srgbClr val="222222"/>
                </a:solidFill>
                <a:latin typeface="Roboto"/>
              </a:rPr>
              <a:t>Of this glorious thought!</a:t>
            </a:r>
          </a:p>
          <a:p>
            <a:r>
              <a:rPr lang="en-US" sz="1700" i="0" dirty="0">
                <a:solidFill>
                  <a:srgbClr val="222222"/>
                </a:solidFill>
                <a:effectLst/>
                <a:latin typeface="Roboto"/>
              </a:rPr>
              <a:t>My sin, not in part but the whole,</a:t>
            </a:r>
          </a:p>
          <a:p>
            <a:r>
              <a:rPr lang="en-US" sz="1700" dirty="0">
                <a:solidFill>
                  <a:srgbClr val="222222"/>
                </a:solidFill>
                <a:latin typeface="Roboto"/>
              </a:rPr>
              <a:t>Is nailed to the cross </a:t>
            </a:r>
          </a:p>
          <a:p>
            <a:r>
              <a:rPr lang="en-US" sz="1700" i="0" dirty="0">
                <a:solidFill>
                  <a:srgbClr val="222222"/>
                </a:solidFill>
                <a:effectLst/>
                <a:latin typeface="Roboto"/>
              </a:rPr>
              <a:t>And I bear it no more,</a:t>
            </a:r>
          </a:p>
          <a:p>
            <a:r>
              <a:rPr lang="en-US" sz="1700" dirty="0">
                <a:solidFill>
                  <a:srgbClr val="222222"/>
                </a:solidFill>
                <a:latin typeface="Roboto"/>
              </a:rPr>
              <a:t>Praise the Lord, Praise the Lord,</a:t>
            </a:r>
          </a:p>
          <a:p>
            <a:r>
              <a:rPr lang="en-US" sz="1700" i="0" dirty="0">
                <a:solidFill>
                  <a:srgbClr val="222222"/>
                </a:solidFill>
                <a:effectLst/>
                <a:latin typeface="Roboto"/>
              </a:rPr>
              <a:t>O My soul!</a:t>
            </a:r>
          </a:p>
          <a:p>
            <a:endParaRPr lang="en-US" sz="1700" b="1" i="0" dirty="0">
              <a:solidFill>
                <a:srgbClr val="222222"/>
              </a:solidFill>
              <a:effectLst/>
              <a:latin typeface="Roboto"/>
            </a:endParaRPr>
          </a:p>
          <a:p>
            <a:r>
              <a:rPr lang="en-US" sz="1700" b="1" i="0" dirty="0">
                <a:solidFill>
                  <a:srgbClr val="222222"/>
                </a:solidFill>
                <a:effectLst/>
                <a:latin typeface="Roboto"/>
              </a:rPr>
              <a:t>Chorus</a:t>
            </a:r>
            <a:r>
              <a:rPr lang="en-US" sz="1700" i="0" dirty="0">
                <a:solidFill>
                  <a:srgbClr val="222222"/>
                </a:solidFill>
                <a:effectLst/>
                <a:latin typeface="Roboto"/>
              </a:rPr>
              <a:t>:</a:t>
            </a:r>
          </a:p>
          <a:p>
            <a:endParaRPr lang="en-US" sz="1700" dirty="0">
              <a:solidFill>
                <a:srgbClr val="222222"/>
              </a:solidFill>
              <a:latin typeface="Roboto"/>
            </a:endParaRPr>
          </a:p>
          <a:p>
            <a:r>
              <a:rPr lang="en-US" sz="1700" dirty="0">
                <a:solidFill>
                  <a:srgbClr val="222222"/>
                </a:solidFill>
                <a:latin typeface="Roboto"/>
              </a:rPr>
              <a:t>4. And Lord, haste the day</a:t>
            </a:r>
          </a:p>
          <a:p>
            <a:r>
              <a:rPr lang="en-US" sz="1700" i="0" dirty="0">
                <a:solidFill>
                  <a:srgbClr val="222222"/>
                </a:solidFill>
                <a:effectLst/>
                <a:latin typeface="Roboto"/>
              </a:rPr>
              <a:t>When my faith shall </a:t>
            </a:r>
            <a:r>
              <a:rPr lang="en-US" sz="1700" dirty="0">
                <a:solidFill>
                  <a:srgbClr val="222222"/>
                </a:solidFill>
                <a:latin typeface="Roboto"/>
              </a:rPr>
              <a:t>be sight,</a:t>
            </a:r>
          </a:p>
          <a:p>
            <a:r>
              <a:rPr lang="en-US" sz="1700" i="0" dirty="0">
                <a:solidFill>
                  <a:srgbClr val="222222"/>
                </a:solidFill>
                <a:effectLst/>
                <a:latin typeface="Roboto"/>
              </a:rPr>
              <a:t>The clouds be rolled back as a scroll;</a:t>
            </a:r>
          </a:p>
          <a:p>
            <a:r>
              <a:rPr lang="en-US" sz="1700" dirty="0">
                <a:solidFill>
                  <a:srgbClr val="222222"/>
                </a:solidFill>
                <a:latin typeface="Roboto"/>
              </a:rPr>
              <a:t>The trump shall resound</a:t>
            </a:r>
          </a:p>
          <a:p>
            <a:r>
              <a:rPr lang="en-US" sz="1700" i="0" dirty="0">
                <a:solidFill>
                  <a:srgbClr val="222222"/>
                </a:solidFill>
                <a:effectLst/>
                <a:latin typeface="Roboto"/>
              </a:rPr>
              <a:t>And the Lord shall descend.</a:t>
            </a:r>
          </a:p>
          <a:p>
            <a:r>
              <a:rPr lang="en-US" sz="1700" dirty="0">
                <a:solidFill>
                  <a:srgbClr val="222222"/>
                </a:solidFill>
                <a:latin typeface="Roboto"/>
              </a:rPr>
              <a:t>Even so, it is well with my soul.</a:t>
            </a:r>
          </a:p>
          <a:p>
            <a:endParaRPr lang="en-US" sz="1700" i="0" dirty="0">
              <a:solidFill>
                <a:srgbClr val="222222"/>
              </a:solidFill>
              <a:effectLst/>
              <a:latin typeface="Roboto"/>
            </a:endParaRPr>
          </a:p>
          <a:p>
            <a:r>
              <a:rPr lang="en-US" sz="1700" b="1" dirty="0">
                <a:solidFill>
                  <a:srgbClr val="222222"/>
                </a:solidFill>
                <a:latin typeface="Roboto"/>
              </a:rPr>
              <a:t>Chorus</a:t>
            </a:r>
            <a:endParaRPr lang="en-US" sz="1700" b="1" i="0" dirty="0">
              <a:solidFill>
                <a:srgbClr val="222222"/>
              </a:solidFill>
              <a:effectLst/>
              <a:latin typeface="Roboto"/>
            </a:endParaRPr>
          </a:p>
        </p:txBody>
      </p:sp>
      <p:sp>
        <p:nvSpPr>
          <p:cNvPr id="13" name="Title 1">
            <a:extLst>
              <a:ext uri="{FF2B5EF4-FFF2-40B4-BE49-F238E27FC236}">
                <a16:creationId xmlns:a16="http://schemas.microsoft.com/office/drawing/2014/main" id="{BF2BB987-DABF-41F0-B6B2-2345FABAB2CA}"/>
              </a:ext>
            </a:extLst>
          </p:cNvPr>
          <p:cNvSpPr txBox="1">
            <a:spLocks/>
          </p:cNvSpPr>
          <p:nvPr/>
        </p:nvSpPr>
        <p:spPr>
          <a:xfrm>
            <a:off x="1676400" y="303964"/>
            <a:ext cx="10515600" cy="576941"/>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It is Well With My Soul</a:t>
            </a:r>
          </a:p>
        </p:txBody>
      </p:sp>
      <p:pic>
        <p:nvPicPr>
          <p:cNvPr id="2" name="It Is Well With My Soul">
            <a:hlinkClick r:id="" action="ppaction://media"/>
            <a:extLst>
              <a:ext uri="{FF2B5EF4-FFF2-40B4-BE49-F238E27FC236}">
                <a16:creationId xmlns:a16="http://schemas.microsoft.com/office/drawing/2014/main" id="{E4A20D74-9407-4731-BB68-B784925BA3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45563" y="4669261"/>
            <a:ext cx="609600" cy="609600"/>
          </a:xfrm>
          <a:prstGeom prst="rect">
            <a:avLst/>
          </a:prstGeom>
        </p:spPr>
      </p:pic>
    </p:spTree>
    <p:extLst>
      <p:ext uri="{BB962C8B-B14F-4D97-AF65-F5344CB8AC3E}">
        <p14:creationId xmlns:p14="http://schemas.microsoft.com/office/powerpoint/2010/main" val="27965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5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C3EE12F0-E8A2-4566-9C30-907D8D2437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7010" y="1742369"/>
            <a:ext cx="8242852" cy="4810540"/>
          </a:xfrm>
          <a:prstGeom prst="rect">
            <a:avLst/>
          </a:prstGeom>
        </p:spPr>
      </p:pic>
      <p:sp>
        <p:nvSpPr>
          <p:cNvPr id="3" name="TextBox 2">
            <a:extLst>
              <a:ext uri="{FF2B5EF4-FFF2-40B4-BE49-F238E27FC236}">
                <a16:creationId xmlns:a16="http://schemas.microsoft.com/office/drawing/2014/main" id="{59800EDB-EFDF-4347-AD10-F5D230C8245E}"/>
              </a:ext>
            </a:extLst>
          </p:cNvPr>
          <p:cNvSpPr txBox="1"/>
          <p:nvPr/>
        </p:nvSpPr>
        <p:spPr>
          <a:xfrm flipH="1">
            <a:off x="4149969" y="3882683"/>
            <a:ext cx="2219180"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000" b="1" dirty="0"/>
              <a:t>ACCEPTANCE</a:t>
            </a:r>
          </a:p>
        </p:txBody>
      </p:sp>
      <p:sp>
        <p:nvSpPr>
          <p:cNvPr id="4" name="TextBox 3">
            <a:extLst>
              <a:ext uri="{FF2B5EF4-FFF2-40B4-BE49-F238E27FC236}">
                <a16:creationId xmlns:a16="http://schemas.microsoft.com/office/drawing/2014/main" id="{523B4CA2-B9F5-419B-BC1D-299B5869A825}"/>
              </a:ext>
            </a:extLst>
          </p:cNvPr>
          <p:cNvSpPr txBox="1"/>
          <p:nvPr/>
        </p:nvSpPr>
        <p:spPr>
          <a:xfrm>
            <a:off x="6369149" y="2893701"/>
            <a:ext cx="2057399"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b="1" dirty="0"/>
              <a:t>JESUS, GOD’S SHALOM</a:t>
            </a:r>
          </a:p>
        </p:txBody>
      </p:sp>
      <p:sp>
        <p:nvSpPr>
          <p:cNvPr id="5" name="TextBox 4">
            <a:extLst>
              <a:ext uri="{FF2B5EF4-FFF2-40B4-BE49-F238E27FC236}">
                <a16:creationId xmlns:a16="http://schemas.microsoft.com/office/drawing/2014/main" id="{9A80DF70-D772-430B-8D95-D00CB355876B}"/>
              </a:ext>
            </a:extLst>
          </p:cNvPr>
          <p:cNvSpPr txBox="1"/>
          <p:nvPr/>
        </p:nvSpPr>
        <p:spPr>
          <a:xfrm>
            <a:off x="5137303" y="5093340"/>
            <a:ext cx="2827606"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b="1" dirty="0"/>
              <a:t>ABUNDANT WELFARE: PROVERBS 3: 3-8</a:t>
            </a:r>
          </a:p>
        </p:txBody>
      </p:sp>
      <p:sp>
        <p:nvSpPr>
          <p:cNvPr id="6" name="TextBox 5">
            <a:extLst>
              <a:ext uri="{FF2B5EF4-FFF2-40B4-BE49-F238E27FC236}">
                <a16:creationId xmlns:a16="http://schemas.microsoft.com/office/drawing/2014/main" id="{C46C3F3B-0F16-EB4B-AC31-36E1AE5BC52B}"/>
              </a:ext>
            </a:extLst>
          </p:cNvPr>
          <p:cNvSpPr txBox="1"/>
          <p:nvPr/>
        </p:nvSpPr>
        <p:spPr>
          <a:xfrm>
            <a:off x="1577010" y="920478"/>
            <a:ext cx="8242852"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Mobius Strip Movement: Back-and-forth reading act</a:t>
            </a:r>
          </a:p>
        </p:txBody>
      </p:sp>
      <p:sp>
        <p:nvSpPr>
          <p:cNvPr id="7" name="TextBox 6">
            <a:extLst>
              <a:ext uri="{FF2B5EF4-FFF2-40B4-BE49-F238E27FC236}">
                <a16:creationId xmlns:a16="http://schemas.microsoft.com/office/drawing/2014/main" id="{67C1DD90-7810-D24B-A9D4-C49A35FCAE3A}"/>
              </a:ext>
            </a:extLst>
          </p:cNvPr>
          <p:cNvSpPr txBox="1"/>
          <p:nvPr/>
        </p:nvSpPr>
        <p:spPr>
          <a:xfrm>
            <a:off x="5598942" y="6611779"/>
            <a:ext cx="6089475" cy="246221"/>
          </a:xfrm>
          <a:prstGeom prst="rect">
            <a:avLst/>
          </a:prstGeom>
          <a:noFill/>
        </p:spPr>
        <p:txBody>
          <a:bodyPr wrap="square" rtlCol="0">
            <a:spAutoFit/>
          </a:bodyPr>
          <a:lstStyle/>
          <a:p>
            <a:r>
              <a:rPr lang="en-US" sz="1000" dirty="0"/>
              <a:t>Image: </a:t>
            </a:r>
            <a:r>
              <a:rPr lang="en-US" sz="1000" dirty="0" err="1"/>
              <a:t>commons.wikimedia.org</a:t>
            </a:r>
            <a:r>
              <a:rPr lang="en-US" sz="1000" dirty="0"/>
              <a:t>/wiki/</a:t>
            </a:r>
            <a:r>
              <a:rPr lang="en-US" sz="1000" dirty="0" err="1"/>
              <a:t>File:Möbius_strip.jpg</a:t>
            </a:r>
            <a:r>
              <a:rPr lang="en-US" sz="1000" dirty="0"/>
              <a:t>; Content: Glory </a:t>
            </a:r>
            <a:r>
              <a:rPr lang="en-US" sz="1000" dirty="0" err="1"/>
              <a:t>Dharmaraj</a:t>
            </a:r>
            <a:endParaRPr lang="en-US" sz="1000" dirty="0"/>
          </a:p>
        </p:txBody>
      </p:sp>
    </p:spTree>
    <p:extLst>
      <p:ext uri="{BB962C8B-B14F-4D97-AF65-F5344CB8AC3E}">
        <p14:creationId xmlns:p14="http://schemas.microsoft.com/office/powerpoint/2010/main" val="369975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 rectangle&#10;&#10;Description automatically generated">
            <a:extLst>
              <a:ext uri="{FF2B5EF4-FFF2-40B4-BE49-F238E27FC236}">
                <a16:creationId xmlns:a16="http://schemas.microsoft.com/office/drawing/2014/main" id="{D84AA049-C665-4B63-8E80-50283A31D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745" y="5373398"/>
            <a:ext cx="8944994" cy="1364753"/>
          </a:xfrm>
          <a:prstGeom prst="rect">
            <a:avLst/>
          </a:prstGeom>
        </p:spPr>
      </p:pic>
      <p:sp>
        <p:nvSpPr>
          <p:cNvPr id="6" name="TextBox 5">
            <a:extLst>
              <a:ext uri="{FF2B5EF4-FFF2-40B4-BE49-F238E27FC236}">
                <a16:creationId xmlns:a16="http://schemas.microsoft.com/office/drawing/2014/main" id="{AD8701C0-463A-40B0-9184-48989368EA4C}"/>
              </a:ext>
            </a:extLst>
          </p:cNvPr>
          <p:cNvSpPr txBox="1"/>
          <p:nvPr/>
        </p:nvSpPr>
        <p:spPr>
          <a:xfrm>
            <a:off x="1764068" y="538803"/>
            <a:ext cx="8460420" cy="5262979"/>
          </a:xfrm>
          <a:prstGeom prst="rect">
            <a:avLst/>
          </a:prstGeom>
          <a:noFill/>
        </p:spPr>
        <p:txBody>
          <a:bodyPr wrap="square" rtlCol="0">
            <a:spAutoFit/>
          </a:bodyPr>
          <a:lstStyle/>
          <a:p>
            <a:pPr marR="0" lvl="0" algn="ctr">
              <a:spcBef>
                <a:spcPts val="0"/>
              </a:spcBef>
              <a:spcAft>
                <a:spcPts val="0"/>
              </a:spcAft>
            </a:pPr>
            <a:r>
              <a:rPr lang="en-US" sz="2400" b="1" i="0" dirty="0">
                <a:solidFill>
                  <a:srgbClr val="000000"/>
                </a:solidFill>
                <a:effectLst/>
                <a:latin typeface="system-ui"/>
              </a:rPr>
              <a:t>PROVERBS 3:3-8</a:t>
            </a:r>
          </a:p>
          <a:p>
            <a:pPr algn="l"/>
            <a:r>
              <a:rPr lang="en-US" sz="2400" b="0" i="0" dirty="0">
                <a:solidFill>
                  <a:srgbClr val="000000"/>
                </a:solidFill>
                <a:effectLst/>
                <a:latin typeface="system-ui"/>
              </a:rPr>
              <a:t>Do not let loyalty and faithfulness forsake you;</a:t>
            </a:r>
            <a:br>
              <a:rPr lang="en-US" sz="2400" b="0" i="0" dirty="0">
                <a:solidFill>
                  <a:srgbClr val="000000"/>
                </a:solidFill>
                <a:effectLst/>
                <a:latin typeface="system-ui"/>
              </a:rPr>
            </a:br>
            <a:r>
              <a:rPr lang="en-US" sz="2400" b="0" i="0" dirty="0">
                <a:solidFill>
                  <a:srgbClr val="000000"/>
                </a:solidFill>
                <a:effectLst/>
                <a:latin typeface="Courier New" panose="02070309020205020404" pitchFamily="49" charset="0"/>
              </a:rPr>
              <a:t>    </a:t>
            </a:r>
            <a:r>
              <a:rPr lang="en-US" sz="2400" b="0" i="0" dirty="0">
                <a:solidFill>
                  <a:srgbClr val="000000"/>
                </a:solidFill>
                <a:effectLst/>
                <a:latin typeface="system-ui"/>
              </a:rPr>
              <a:t>bind them around your neck,</a:t>
            </a:r>
            <a:br>
              <a:rPr lang="en-US" sz="2400" b="0" i="0" dirty="0">
                <a:solidFill>
                  <a:srgbClr val="000000"/>
                </a:solidFill>
                <a:effectLst/>
                <a:latin typeface="system-ui"/>
              </a:rPr>
            </a:br>
            <a:r>
              <a:rPr lang="en-US" sz="2400" b="0" i="0" dirty="0">
                <a:solidFill>
                  <a:srgbClr val="000000"/>
                </a:solidFill>
                <a:effectLst/>
                <a:latin typeface="Courier New" panose="02070309020205020404" pitchFamily="49" charset="0"/>
              </a:rPr>
              <a:t>    </a:t>
            </a:r>
            <a:r>
              <a:rPr lang="en-US" sz="2400" b="0" i="0" dirty="0">
                <a:solidFill>
                  <a:srgbClr val="000000"/>
                </a:solidFill>
                <a:effectLst/>
                <a:latin typeface="system-ui"/>
              </a:rPr>
              <a:t>write them on the tablet of your heart.</a:t>
            </a:r>
            <a:br>
              <a:rPr lang="en-US" sz="2400" b="0" i="0" dirty="0">
                <a:solidFill>
                  <a:srgbClr val="000000"/>
                </a:solidFill>
                <a:effectLst/>
                <a:latin typeface="system-ui"/>
              </a:rPr>
            </a:br>
            <a:r>
              <a:rPr lang="en-US" sz="2400" b="1" i="0" baseline="30000" dirty="0">
                <a:solidFill>
                  <a:srgbClr val="000000"/>
                </a:solidFill>
                <a:effectLst/>
                <a:latin typeface="system-ui"/>
              </a:rPr>
              <a:t>4 </a:t>
            </a:r>
            <a:r>
              <a:rPr lang="en-US" sz="2400" b="0" i="0" dirty="0">
                <a:solidFill>
                  <a:srgbClr val="000000"/>
                </a:solidFill>
                <a:effectLst/>
                <a:latin typeface="system-ui"/>
              </a:rPr>
              <a:t>So you will find favor and good repute</a:t>
            </a:r>
            <a:br>
              <a:rPr lang="en-US" sz="2400" b="0" i="0" dirty="0">
                <a:solidFill>
                  <a:srgbClr val="000000"/>
                </a:solidFill>
                <a:effectLst/>
                <a:latin typeface="system-ui"/>
              </a:rPr>
            </a:br>
            <a:r>
              <a:rPr lang="en-US" sz="2400" b="0" i="0" dirty="0">
                <a:solidFill>
                  <a:srgbClr val="000000"/>
                </a:solidFill>
                <a:effectLst/>
                <a:latin typeface="Courier New" panose="02070309020205020404" pitchFamily="49" charset="0"/>
              </a:rPr>
              <a:t>    </a:t>
            </a:r>
            <a:r>
              <a:rPr lang="en-US" sz="2400" b="0" i="0" dirty="0">
                <a:solidFill>
                  <a:srgbClr val="000000"/>
                </a:solidFill>
                <a:effectLst/>
                <a:latin typeface="system-ui"/>
              </a:rPr>
              <a:t>in the sight of God and of people.</a:t>
            </a:r>
          </a:p>
          <a:p>
            <a:pPr algn="l"/>
            <a:r>
              <a:rPr lang="en-US" sz="2400" b="1" i="0" baseline="30000" dirty="0">
                <a:solidFill>
                  <a:srgbClr val="000000"/>
                </a:solidFill>
                <a:effectLst/>
                <a:latin typeface="system-ui"/>
              </a:rPr>
              <a:t>5 </a:t>
            </a:r>
            <a:r>
              <a:rPr lang="en-US" sz="2400" b="0" i="0" dirty="0">
                <a:solidFill>
                  <a:srgbClr val="000000"/>
                </a:solidFill>
                <a:effectLst/>
                <a:latin typeface="system-ui"/>
              </a:rPr>
              <a:t>Trust in the </a:t>
            </a:r>
            <a:r>
              <a:rPr lang="en-US" sz="2400" b="0" i="0" cap="small" dirty="0">
                <a:solidFill>
                  <a:srgbClr val="000000"/>
                </a:solidFill>
                <a:effectLst/>
                <a:latin typeface="system-ui"/>
              </a:rPr>
              <a:t>Lord</a:t>
            </a:r>
            <a:r>
              <a:rPr lang="en-US" sz="2400" b="0" i="0" dirty="0">
                <a:solidFill>
                  <a:srgbClr val="000000"/>
                </a:solidFill>
                <a:effectLst/>
                <a:latin typeface="system-ui"/>
              </a:rPr>
              <a:t> with all your heart,</a:t>
            </a:r>
            <a:br>
              <a:rPr lang="en-US" sz="2400" b="0" i="0" dirty="0">
                <a:solidFill>
                  <a:srgbClr val="000000"/>
                </a:solidFill>
                <a:effectLst/>
                <a:latin typeface="system-ui"/>
              </a:rPr>
            </a:br>
            <a:r>
              <a:rPr lang="en-US" sz="2400" b="0" i="0" dirty="0">
                <a:solidFill>
                  <a:srgbClr val="000000"/>
                </a:solidFill>
                <a:effectLst/>
                <a:latin typeface="Courier New" panose="02070309020205020404" pitchFamily="49" charset="0"/>
              </a:rPr>
              <a:t>    </a:t>
            </a:r>
            <a:r>
              <a:rPr lang="en-US" sz="2400" b="0" i="0" dirty="0">
                <a:solidFill>
                  <a:srgbClr val="000000"/>
                </a:solidFill>
                <a:effectLst/>
                <a:latin typeface="system-ui"/>
              </a:rPr>
              <a:t>and do not rely on your own insight.</a:t>
            </a:r>
            <a:br>
              <a:rPr lang="en-US" sz="2400" b="0" i="0" dirty="0">
                <a:solidFill>
                  <a:srgbClr val="000000"/>
                </a:solidFill>
                <a:effectLst/>
                <a:latin typeface="system-ui"/>
              </a:rPr>
            </a:br>
            <a:r>
              <a:rPr lang="en-US" sz="2400" b="1" i="0" baseline="30000" dirty="0">
                <a:solidFill>
                  <a:srgbClr val="000000"/>
                </a:solidFill>
                <a:effectLst/>
                <a:latin typeface="system-ui"/>
              </a:rPr>
              <a:t>6 </a:t>
            </a:r>
            <a:r>
              <a:rPr lang="en-US" sz="2400" b="0" i="0" dirty="0">
                <a:solidFill>
                  <a:srgbClr val="000000"/>
                </a:solidFill>
                <a:effectLst/>
                <a:latin typeface="system-ui"/>
              </a:rPr>
              <a:t>In all your ways acknowledge him,</a:t>
            </a:r>
            <a:br>
              <a:rPr lang="en-US" sz="2400" b="0" i="0" dirty="0">
                <a:solidFill>
                  <a:srgbClr val="000000"/>
                </a:solidFill>
                <a:effectLst/>
                <a:latin typeface="system-ui"/>
              </a:rPr>
            </a:br>
            <a:r>
              <a:rPr lang="en-US" sz="2400" b="0" i="0" dirty="0">
                <a:solidFill>
                  <a:srgbClr val="000000"/>
                </a:solidFill>
                <a:effectLst/>
                <a:latin typeface="Courier New" panose="02070309020205020404" pitchFamily="49" charset="0"/>
              </a:rPr>
              <a:t>    </a:t>
            </a:r>
            <a:r>
              <a:rPr lang="en-US" sz="2400" b="0" i="0" dirty="0">
                <a:solidFill>
                  <a:srgbClr val="000000"/>
                </a:solidFill>
                <a:effectLst/>
                <a:latin typeface="system-ui"/>
              </a:rPr>
              <a:t>and he will make straight your paths.</a:t>
            </a:r>
            <a:br>
              <a:rPr lang="en-US" sz="2400" b="0" i="0" dirty="0">
                <a:solidFill>
                  <a:srgbClr val="000000"/>
                </a:solidFill>
                <a:effectLst/>
                <a:latin typeface="system-ui"/>
              </a:rPr>
            </a:br>
            <a:r>
              <a:rPr lang="en-US" sz="2400" b="1" i="0" baseline="30000" dirty="0">
                <a:solidFill>
                  <a:srgbClr val="000000"/>
                </a:solidFill>
                <a:effectLst/>
                <a:latin typeface="system-ui"/>
              </a:rPr>
              <a:t>7 </a:t>
            </a:r>
            <a:r>
              <a:rPr lang="en-US" sz="2400" b="0" i="0" dirty="0">
                <a:solidFill>
                  <a:srgbClr val="000000"/>
                </a:solidFill>
                <a:effectLst/>
                <a:latin typeface="system-ui"/>
              </a:rPr>
              <a:t>Do not be wise in your own eyes;</a:t>
            </a:r>
            <a:br>
              <a:rPr lang="en-US" sz="2400" b="0" i="0" dirty="0">
                <a:solidFill>
                  <a:srgbClr val="000000"/>
                </a:solidFill>
                <a:effectLst/>
                <a:latin typeface="system-ui"/>
              </a:rPr>
            </a:br>
            <a:r>
              <a:rPr lang="en-US" sz="2400" b="0" i="0" dirty="0">
                <a:solidFill>
                  <a:srgbClr val="000000"/>
                </a:solidFill>
                <a:effectLst/>
                <a:latin typeface="Courier New" panose="02070309020205020404" pitchFamily="49" charset="0"/>
              </a:rPr>
              <a:t>    </a:t>
            </a:r>
            <a:r>
              <a:rPr lang="en-US" sz="2400" b="0" i="0" dirty="0">
                <a:solidFill>
                  <a:srgbClr val="000000"/>
                </a:solidFill>
                <a:effectLst/>
                <a:latin typeface="system-ui"/>
              </a:rPr>
              <a:t>fear the </a:t>
            </a:r>
            <a:r>
              <a:rPr lang="en-US" sz="2400" b="0" i="0" cap="small" dirty="0">
                <a:solidFill>
                  <a:srgbClr val="000000"/>
                </a:solidFill>
                <a:effectLst/>
                <a:latin typeface="system-ui"/>
              </a:rPr>
              <a:t>Lord</a:t>
            </a:r>
            <a:r>
              <a:rPr lang="en-US" sz="2400" b="0" i="0" dirty="0">
                <a:solidFill>
                  <a:srgbClr val="000000"/>
                </a:solidFill>
                <a:effectLst/>
                <a:latin typeface="system-ui"/>
              </a:rPr>
              <a:t>, and turn away from evil.</a:t>
            </a:r>
            <a:br>
              <a:rPr lang="en-US" sz="2400" b="0" i="0" dirty="0">
                <a:solidFill>
                  <a:srgbClr val="000000"/>
                </a:solidFill>
                <a:effectLst/>
                <a:latin typeface="system-ui"/>
              </a:rPr>
            </a:br>
            <a:r>
              <a:rPr lang="en-US" sz="2400" b="1" i="0" baseline="30000" dirty="0">
                <a:solidFill>
                  <a:srgbClr val="000000"/>
                </a:solidFill>
                <a:effectLst/>
                <a:latin typeface="system-ui"/>
              </a:rPr>
              <a:t>8 </a:t>
            </a:r>
            <a:r>
              <a:rPr lang="en-US" sz="2400" b="0" i="0" dirty="0">
                <a:solidFill>
                  <a:srgbClr val="000000"/>
                </a:solidFill>
                <a:effectLst/>
                <a:latin typeface="system-ui"/>
              </a:rPr>
              <a:t>It will be a healing for your flesh</a:t>
            </a:r>
            <a:br>
              <a:rPr lang="en-US" sz="2400" b="0" i="0" dirty="0">
                <a:solidFill>
                  <a:srgbClr val="000000"/>
                </a:solidFill>
                <a:effectLst/>
                <a:latin typeface="system-ui"/>
              </a:rPr>
            </a:br>
            <a:r>
              <a:rPr lang="en-US" sz="2400" b="0" i="0" dirty="0">
                <a:solidFill>
                  <a:srgbClr val="000000"/>
                </a:solidFill>
                <a:effectLst/>
                <a:latin typeface="Courier New" panose="02070309020205020404" pitchFamily="49" charset="0"/>
              </a:rPr>
              <a:t>    </a:t>
            </a:r>
            <a:r>
              <a:rPr lang="en-US" sz="2400" b="0" i="0" dirty="0">
                <a:solidFill>
                  <a:srgbClr val="000000"/>
                </a:solidFill>
                <a:effectLst/>
                <a:latin typeface="system-ui"/>
              </a:rPr>
              <a:t>and a refreshment for your body.</a:t>
            </a:r>
          </a:p>
        </p:txBody>
      </p:sp>
    </p:spTree>
    <p:extLst>
      <p:ext uri="{BB962C8B-B14F-4D97-AF65-F5344CB8AC3E}">
        <p14:creationId xmlns:p14="http://schemas.microsoft.com/office/powerpoint/2010/main" val="1067902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WIN_20201008_22_57_04_Pro">
            <a:hlinkClick r:id="" action="ppaction://media"/>
            <a:extLst>
              <a:ext uri="{FF2B5EF4-FFF2-40B4-BE49-F238E27FC236}">
                <a16:creationId xmlns:a16="http://schemas.microsoft.com/office/drawing/2014/main" id="{62918DE1-CB81-4B9B-A673-EFC0BE2B0C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44799" y="457200"/>
            <a:ext cx="8534401" cy="4800600"/>
          </a:xfrm>
          <a:prstGeom prst="rect">
            <a:avLst/>
          </a:prstGeom>
        </p:spPr>
      </p:pic>
      <p:sp>
        <p:nvSpPr>
          <p:cNvPr id="3" name="TextBox 2">
            <a:extLst>
              <a:ext uri="{FF2B5EF4-FFF2-40B4-BE49-F238E27FC236}">
                <a16:creationId xmlns:a16="http://schemas.microsoft.com/office/drawing/2014/main" id="{81FCF89C-C8D4-4BAE-8AE4-9E8D17084312}"/>
              </a:ext>
            </a:extLst>
          </p:cNvPr>
          <p:cNvSpPr txBox="1"/>
          <p:nvPr/>
        </p:nvSpPr>
        <p:spPr>
          <a:xfrm>
            <a:off x="687896" y="5641848"/>
            <a:ext cx="10691303" cy="830997"/>
          </a:xfrm>
          <a:prstGeom prst="rect">
            <a:avLst/>
          </a:prstGeom>
          <a:no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rPr>
              <a:t>Scripture Reading:  Proverbs 3:3-8</a:t>
            </a:r>
          </a:p>
          <a:p>
            <a:r>
              <a:rPr lang="en-US" sz="2400" b="1" dirty="0">
                <a:solidFill>
                  <a:schemeClr val="bg1"/>
                </a:solidFill>
                <a:effectLst>
                  <a:outerShdw blurRad="38100" dist="38100" dir="2700000" algn="tl">
                    <a:srgbClr val="000000">
                      <a:alpha val="43137"/>
                    </a:srgbClr>
                  </a:outerShdw>
                </a:effectLst>
              </a:rPr>
              <a:t>Reader:  Sydney Alexander</a:t>
            </a:r>
          </a:p>
        </p:txBody>
      </p:sp>
    </p:spTree>
    <p:extLst>
      <p:ext uri="{BB962C8B-B14F-4D97-AF65-F5344CB8AC3E}">
        <p14:creationId xmlns:p14="http://schemas.microsoft.com/office/powerpoint/2010/main" val="195942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 rectangle&#10;&#10;Description automatically generated">
            <a:extLst>
              <a:ext uri="{FF2B5EF4-FFF2-40B4-BE49-F238E27FC236}">
                <a16:creationId xmlns:a16="http://schemas.microsoft.com/office/drawing/2014/main" id="{D84AA049-C665-4B63-8E80-50283A31D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745" y="5373398"/>
            <a:ext cx="8944994" cy="1364753"/>
          </a:xfrm>
          <a:prstGeom prst="rect">
            <a:avLst/>
          </a:prstGeom>
        </p:spPr>
      </p:pic>
      <p:sp>
        <p:nvSpPr>
          <p:cNvPr id="6" name="TextBox 5">
            <a:extLst>
              <a:ext uri="{FF2B5EF4-FFF2-40B4-BE49-F238E27FC236}">
                <a16:creationId xmlns:a16="http://schemas.microsoft.com/office/drawing/2014/main" id="{AD8701C0-463A-40B0-9184-48989368EA4C}"/>
              </a:ext>
            </a:extLst>
          </p:cNvPr>
          <p:cNvSpPr txBox="1"/>
          <p:nvPr/>
        </p:nvSpPr>
        <p:spPr>
          <a:xfrm>
            <a:off x="1455929" y="671975"/>
            <a:ext cx="8460420" cy="4154984"/>
          </a:xfrm>
          <a:prstGeom prst="rect">
            <a:avLst/>
          </a:prstGeom>
          <a:noFill/>
        </p:spPr>
        <p:txBody>
          <a:bodyPr wrap="square" rtlCol="0">
            <a:spAutoFit/>
          </a:bodyPr>
          <a:lstStyle/>
          <a:p>
            <a:pPr marR="0" lvl="0" algn="ctr">
              <a:spcBef>
                <a:spcPts val="0"/>
              </a:spcBef>
              <a:spcAft>
                <a:spcPts val="0"/>
              </a:spcAft>
            </a:pPr>
            <a:r>
              <a:rPr lang="en-US" sz="3200" b="1" i="0" dirty="0">
                <a:solidFill>
                  <a:srgbClr val="000000"/>
                </a:solidFill>
                <a:effectLst/>
                <a:latin typeface="system-ui"/>
              </a:rPr>
              <a:t>“Written on  the Tablet of Your Heart”</a:t>
            </a:r>
          </a:p>
          <a:p>
            <a:pPr algn="l"/>
            <a:endParaRPr lang="en-US" sz="2400" dirty="0">
              <a:solidFill>
                <a:srgbClr val="000000"/>
              </a:solidFill>
              <a:latin typeface="system-ui"/>
            </a:endParaRPr>
          </a:p>
          <a:p>
            <a:pPr marL="342900" indent="-342900" algn="l">
              <a:buFont typeface="Arial" panose="020B0604020202020204" pitchFamily="34" charset="0"/>
              <a:buChar char="•"/>
            </a:pPr>
            <a:r>
              <a:rPr lang="en-US" sz="2600" b="0" i="0" dirty="0">
                <a:solidFill>
                  <a:srgbClr val="000000"/>
                </a:solidFill>
                <a:effectLst/>
                <a:latin typeface="system-ui"/>
              </a:rPr>
              <a:t>Reflect on what you just read or heard in Proverbs 3:3-8.</a:t>
            </a:r>
          </a:p>
          <a:p>
            <a:pPr marL="342900" indent="-342900" algn="l">
              <a:buFont typeface="Arial" panose="020B0604020202020204" pitchFamily="34" charset="0"/>
              <a:buChar char="•"/>
            </a:pPr>
            <a:endParaRPr lang="en-US" sz="2600" b="0" i="0" dirty="0">
              <a:solidFill>
                <a:srgbClr val="000000"/>
              </a:solidFill>
              <a:effectLst/>
              <a:latin typeface="system-ui"/>
            </a:endParaRPr>
          </a:p>
          <a:p>
            <a:pPr marL="342900" indent="-342900">
              <a:buFont typeface="Arial" panose="020B0604020202020204" pitchFamily="34" charset="0"/>
              <a:buChar char="•"/>
            </a:pPr>
            <a:r>
              <a:rPr lang="en-US" sz="2600" dirty="0">
                <a:solidFill>
                  <a:srgbClr val="000000"/>
                </a:solidFill>
                <a:latin typeface="system-ui"/>
              </a:rPr>
              <a:t>This verse reminds us of the </a:t>
            </a:r>
            <a:r>
              <a:rPr lang="en-US" sz="2600" i="1" dirty="0">
                <a:solidFill>
                  <a:srgbClr val="000000"/>
                </a:solidFill>
                <a:latin typeface="system-ui"/>
              </a:rPr>
              <a:t>Shema</a:t>
            </a:r>
            <a:r>
              <a:rPr lang="en-US" sz="2600" dirty="0">
                <a:solidFill>
                  <a:srgbClr val="000000"/>
                </a:solidFill>
                <a:latin typeface="system-ui"/>
              </a:rPr>
              <a:t>, Deuteronomy 6:4-9, where the Hebrews were told to “Keep these words…in your heart. Recite them to your children….” </a:t>
            </a:r>
          </a:p>
          <a:p>
            <a:pPr marL="342900" indent="-342900">
              <a:buFont typeface="Arial" panose="020B0604020202020204" pitchFamily="34" charset="0"/>
              <a:buChar char="•"/>
            </a:pPr>
            <a:endParaRPr lang="en-US" sz="2600" dirty="0">
              <a:solidFill>
                <a:srgbClr val="000000"/>
              </a:solidFill>
              <a:latin typeface="system-ui"/>
            </a:endParaRPr>
          </a:p>
          <a:p>
            <a:pPr marL="342900" indent="-342900">
              <a:buFont typeface="Arial" panose="020B0604020202020204" pitchFamily="34" charset="0"/>
              <a:buChar char="•"/>
            </a:pPr>
            <a:r>
              <a:rPr lang="en-US" sz="2600" dirty="0">
                <a:solidFill>
                  <a:srgbClr val="000000"/>
                </a:solidFill>
                <a:latin typeface="system-ui"/>
              </a:rPr>
              <a:t>Do you have any part of Proverbs 3:3-8 “written on your heart?” If so, what is it, and why? (Silent reflection)</a:t>
            </a:r>
          </a:p>
        </p:txBody>
      </p:sp>
      <p:sp>
        <p:nvSpPr>
          <p:cNvPr id="2" name="TextBox 1">
            <a:extLst>
              <a:ext uri="{FF2B5EF4-FFF2-40B4-BE49-F238E27FC236}">
                <a16:creationId xmlns:a16="http://schemas.microsoft.com/office/drawing/2014/main" id="{CC4686AF-B780-4172-B56D-D006CA6CC201}"/>
              </a:ext>
            </a:extLst>
          </p:cNvPr>
          <p:cNvSpPr txBox="1"/>
          <p:nvPr/>
        </p:nvSpPr>
        <p:spPr>
          <a:xfrm>
            <a:off x="4447704" y="5770526"/>
            <a:ext cx="5468645" cy="830997"/>
          </a:xfrm>
          <a:prstGeom prst="rect">
            <a:avLst/>
          </a:prstGeom>
          <a:noFill/>
        </p:spPr>
        <p:txBody>
          <a:bodyPr wrap="square" rtlCol="0">
            <a:spAutoFit/>
          </a:bodyPr>
          <a:lstStyle/>
          <a:p>
            <a:r>
              <a:rPr lang="en-US" sz="2400" dirty="0">
                <a:solidFill>
                  <a:schemeClr val="bg1"/>
                </a:solidFill>
              </a:rPr>
              <a:t>Share your reflection with others in your breakout groups for about 8 minutes.</a:t>
            </a:r>
          </a:p>
        </p:txBody>
      </p:sp>
    </p:spTree>
    <p:extLst>
      <p:ext uri="{BB962C8B-B14F-4D97-AF65-F5344CB8AC3E}">
        <p14:creationId xmlns:p14="http://schemas.microsoft.com/office/powerpoint/2010/main" val="2674847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 rectangle&#10;&#10;Description automatically generated">
            <a:extLst>
              <a:ext uri="{FF2B5EF4-FFF2-40B4-BE49-F238E27FC236}">
                <a16:creationId xmlns:a16="http://schemas.microsoft.com/office/drawing/2014/main" id="{D84AA049-C665-4B63-8E80-50283A31D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745" y="5373398"/>
            <a:ext cx="8944994" cy="1364753"/>
          </a:xfrm>
          <a:prstGeom prst="rect">
            <a:avLst/>
          </a:prstGeom>
        </p:spPr>
      </p:pic>
      <p:sp>
        <p:nvSpPr>
          <p:cNvPr id="6" name="TextBox 5">
            <a:extLst>
              <a:ext uri="{FF2B5EF4-FFF2-40B4-BE49-F238E27FC236}">
                <a16:creationId xmlns:a16="http://schemas.microsoft.com/office/drawing/2014/main" id="{AD8701C0-463A-40B0-9184-48989368EA4C}"/>
              </a:ext>
            </a:extLst>
          </p:cNvPr>
          <p:cNvSpPr txBox="1"/>
          <p:nvPr/>
        </p:nvSpPr>
        <p:spPr>
          <a:xfrm>
            <a:off x="1865790" y="551289"/>
            <a:ext cx="8460420" cy="5139869"/>
          </a:xfrm>
          <a:prstGeom prst="rect">
            <a:avLst/>
          </a:prstGeom>
          <a:noFill/>
        </p:spPr>
        <p:txBody>
          <a:bodyPr wrap="square" rtlCol="0">
            <a:spAutoFit/>
          </a:bodyPr>
          <a:lstStyle/>
          <a:p>
            <a:pPr marR="0" lvl="0" algn="ctr">
              <a:spcBef>
                <a:spcPts val="0"/>
              </a:spcBef>
              <a:spcAft>
                <a:spcPts val="0"/>
              </a:spcAft>
            </a:pPr>
            <a:r>
              <a:rPr lang="en-US" sz="3200" b="1" i="0" dirty="0">
                <a:solidFill>
                  <a:srgbClr val="000000"/>
                </a:solidFill>
                <a:effectLst/>
                <a:latin typeface="system-ui"/>
              </a:rPr>
              <a:t>What is Acceptance?</a:t>
            </a:r>
          </a:p>
          <a:p>
            <a:pPr algn="l"/>
            <a:endParaRPr lang="en-US" sz="2000" b="0" i="0" dirty="0">
              <a:solidFill>
                <a:srgbClr val="000000"/>
              </a:solidFill>
              <a:effectLst/>
              <a:latin typeface="system-ui"/>
            </a:endParaRPr>
          </a:p>
          <a:p>
            <a:pPr marL="342900" indent="-342900">
              <a:buFont typeface="Arial" panose="020B0604020202020204" pitchFamily="34" charset="0"/>
              <a:buChar char="•"/>
            </a:pPr>
            <a:r>
              <a:rPr lang="en-US" sz="2800" b="0" i="0" dirty="0">
                <a:solidFill>
                  <a:srgbClr val="000000"/>
                </a:solidFill>
                <a:effectLst/>
                <a:latin typeface="system-ui"/>
              </a:rPr>
              <a:t>Acknowledging that there are things we cannot change!</a:t>
            </a:r>
          </a:p>
          <a:p>
            <a:pPr marL="342900" indent="-342900">
              <a:buFont typeface="Arial" panose="020B0604020202020204" pitchFamily="34" charset="0"/>
              <a:buChar char="•"/>
            </a:pPr>
            <a:endParaRPr lang="en-US" sz="2800" b="0" i="0" dirty="0">
              <a:solidFill>
                <a:srgbClr val="000000"/>
              </a:solidFill>
              <a:effectLst/>
              <a:latin typeface="system-ui"/>
            </a:endParaRPr>
          </a:p>
          <a:p>
            <a:pPr marL="342900" indent="-342900">
              <a:buFont typeface="Arial" panose="020B0604020202020204" pitchFamily="34" charset="0"/>
              <a:buChar char="•"/>
            </a:pPr>
            <a:r>
              <a:rPr lang="en-US" sz="2800" dirty="0">
                <a:solidFill>
                  <a:srgbClr val="000000"/>
                </a:solidFill>
                <a:latin typeface="system-ui"/>
              </a:rPr>
              <a:t>Allows us to see ourselves, others and the world as they really are, not as we wish they were</a:t>
            </a:r>
          </a:p>
          <a:p>
            <a:pPr marL="342900" indent="-342900">
              <a:buFont typeface="Arial" panose="020B0604020202020204" pitchFamily="34" charset="0"/>
              <a:buChar char="•"/>
            </a:pPr>
            <a:endParaRPr lang="en-US" sz="2800" b="0" i="0" dirty="0">
              <a:solidFill>
                <a:srgbClr val="000000"/>
              </a:solidFill>
              <a:effectLst/>
              <a:latin typeface="system-ui"/>
            </a:endParaRPr>
          </a:p>
          <a:p>
            <a:pPr marL="342900" indent="-342900">
              <a:buFont typeface="Arial" panose="020B0604020202020204" pitchFamily="34" charset="0"/>
              <a:buChar char="•"/>
            </a:pPr>
            <a:r>
              <a:rPr lang="en-US" sz="2800" i="1" dirty="0">
                <a:solidFill>
                  <a:srgbClr val="000000"/>
                </a:solidFill>
                <a:latin typeface="system-ui"/>
              </a:rPr>
              <a:t>“The Gift of Imperfection”</a:t>
            </a:r>
            <a:r>
              <a:rPr lang="en-US" sz="2800" dirty="0">
                <a:solidFill>
                  <a:srgbClr val="000000"/>
                </a:solidFill>
                <a:latin typeface="system-ui"/>
              </a:rPr>
              <a:t> by Brené Brown</a:t>
            </a:r>
          </a:p>
          <a:p>
            <a:pPr marL="342900" indent="-342900">
              <a:buFont typeface="Arial" panose="020B0604020202020204" pitchFamily="34" charset="0"/>
              <a:buChar char="•"/>
            </a:pPr>
            <a:endParaRPr lang="en-US" sz="2800" b="0" i="0" dirty="0">
              <a:solidFill>
                <a:srgbClr val="000000"/>
              </a:solidFill>
              <a:effectLst/>
              <a:latin typeface="system-ui"/>
            </a:endParaRPr>
          </a:p>
          <a:p>
            <a:pPr marL="342900" indent="-342900">
              <a:buFont typeface="Arial" panose="020B0604020202020204" pitchFamily="34" charset="0"/>
              <a:buChar char="•"/>
            </a:pPr>
            <a:r>
              <a:rPr lang="en-US" sz="2800" b="0" i="0" dirty="0">
                <a:solidFill>
                  <a:srgbClr val="000000"/>
                </a:solidFill>
                <a:effectLst/>
                <a:latin typeface="system-ui"/>
              </a:rPr>
              <a:t>Accepting Our Limitations: </a:t>
            </a:r>
            <a:r>
              <a:rPr lang="en-US" sz="2800" dirty="0">
                <a:solidFill>
                  <a:srgbClr val="000000"/>
                </a:solidFill>
                <a:latin typeface="system-ui"/>
              </a:rPr>
              <a:t>Learning to Trust God</a:t>
            </a:r>
          </a:p>
          <a:p>
            <a:pPr marL="342900" indent="-342900" algn="l">
              <a:buFont typeface="Arial" panose="020B0604020202020204" pitchFamily="34" charset="0"/>
              <a:buChar char="•"/>
            </a:pPr>
            <a:endParaRPr lang="en-US" sz="2400" b="0" i="0" dirty="0">
              <a:solidFill>
                <a:srgbClr val="000000"/>
              </a:solidFill>
              <a:effectLst/>
              <a:latin typeface="system-ui"/>
            </a:endParaRPr>
          </a:p>
        </p:txBody>
      </p:sp>
    </p:spTree>
    <p:extLst>
      <p:ext uri="{BB962C8B-B14F-4D97-AF65-F5344CB8AC3E}">
        <p14:creationId xmlns:p14="http://schemas.microsoft.com/office/powerpoint/2010/main" val="4169963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332E1-B8B6-4054-9D19-68BDE81FDA92}"/>
              </a:ext>
            </a:extLst>
          </p:cNvPr>
          <p:cNvSpPr>
            <a:spLocks noGrp="1"/>
          </p:cNvSpPr>
          <p:nvPr>
            <p:ph type="title"/>
          </p:nvPr>
        </p:nvSpPr>
        <p:spPr>
          <a:xfrm>
            <a:off x="838200" y="374003"/>
            <a:ext cx="10515600" cy="1325563"/>
          </a:xfrm>
        </p:spPr>
        <p:txBody>
          <a:bodyPr>
            <a:normAutofit/>
          </a:bodyPr>
          <a:lstStyle/>
          <a:p>
            <a:pPr algn="ctr"/>
            <a:r>
              <a:rPr lang="en-US" dirty="0">
                <a:latin typeface="Arial" panose="020B0604020202020204" pitchFamily="34" charset="0"/>
                <a:cs typeface="Arial" panose="020B0604020202020204" pitchFamily="34" charset="0"/>
              </a:rPr>
              <a:t>SESSION 2: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ACCEPTANCE</a:t>
            </a:r>
          </a:p>
        </p:txBody>
      </p:sp>
      <p:pic>
        <p:nvPicPr>
          <p:cNvPr id="4" name="Content Placeholder 3">
            <a:extLst>
              <a:ext uri="{FF2B5EF4-FFF2-40B4-BE49-F238E27FC236}">
                <a16:creationId xmlns:a16="http://schemas.microsoft.com/office/drawing/2014/main" id="{29457516-22D1-4999-A1E4-E5B58DF9CE6A}"/>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579503" y="2032095"/>
            <a:ext cx="3235569" cy="4276725"/>
          </a:xfrm>
          <a:prstGeom prst="rect">
            <a:avLst/>
          </a:prstGeom>
        </p:spPr>
      </p:pic>
      <p:pic>
        <p:nvPicPr>
          <p:cNvPr id="3" name="Picture 8">
            <a:extLst>
              <a:ext uri="{FF2B5EF4-FFF2-40B4-BE49-F238E27FC236}">
                <a16:creationId xmlns:a16="http://schemas.microsoft.com/office/drawing/2014/main" id="{E554BF67-13E6-47AF-A3EA-3A2ABF71C57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14898" y="4443413"/>
            <a:ext cx="3211286" cy="22495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F6E68C1-5947-42D6-8880-1BBEF5907C79}"/>
              </a:ext>
            </a:extLst>
          </p:cNvPr>
          <p:cNvSpPr txBox="1"/>
          <p:nvPr/>
        </p:nvSpPr>
        <p:spPr>
          <a:xfrm>
            <a:off x="7815072" y="5107880"/>
            <a:ext cx="4433924" cy="892552"/>
          </a:xfrm>
          <a:prstGeom prst="rect">
            <a:avLst/>
          </a:prstGeom>
          <a:noFill/>
        </p:spPr>
        <p:txBody>
          <a:bodyPr wrap="square" rtlCol="0">
            <a:spAutoFit/>
          </a:bodyPr>
          <a:lstStyle/>
          <a:p>
            <a:r>
              <a:rPr lang="en-US" sz="1400" dirty="0">
                <a:solidFill>
                  <a:srgbClr val="000000"/>
                </a:solidFill>
                <a:effectLst/>
                <a:latin typeface="Times New Roman" panose="02020603050405020304" pitchFamily="18" charset="0"/>
                <a:ea typeface="Calibri" panose="020F0502020204030204" pitchFamily="34" charset="0"/>
              </a:rPr>
              <a:t>“</a:t>
            </a:r>
            <a:r>
              <a:rPr lang="en-US" sz="1200" dirty="0">
                <a:solidFill>
                  <a:srgbClr val="000000"/>
                </a:solidFill>
                <a:effectLst/>
                <a:latin typeface="Times New Roman" panose="02020603050405020304" pitchFamily="18" charset="0"/>
                <a:ea typeface="Calibri" panose="020F0502020204030204" pitchFamily="34" charset="0"/>
              </a:rPr>
              <a:t>It Is Well with My Soul,”</a:t>
            </a:r>
            <a:r>
              <a:rPr lang="en-US" sz="1200" i="1" dirty="0">
                <a:solidFill>
                  <a:srgbClr val="000000"/>
                </a:solidFill>
                <a:effectLst/>
                <a:latin typeface="Times New Roman" panose="02020603050405020304" pitchFamily="18" charset="0"/>
                <a:ea typeface="Calibri" panose="020F0502020204030204" pitchFamily="34" charset="0"/>
              </a:rPr>
              <a:t> The United Methodist Hymnal</a:t>
            </a:r>
            <a:r>
              <a:rPr lang="en-US" sz="1200" dirty="0">
                <a:solidFill>
                  <a:srgbClr val="000000"/>
                </a:solidFill>
                <a:effectLst/>
                <a:latin typeface="Times New Roman" panose="02020603050405020304" pitchFamily="18" charset="0"/>
                <a:ea typeface="Calibri" panose="020F0502020204030204" pitchFamily="34" charset="0"/>
              </a:rPr>
              <a:t>, no. 377</a:t>
            </a:r>
            <a:r>
              <a:rPr lang="en-US" sz="1200" i="1" dirty="0">
                <a:solidFill>
                  <a:srgbClr val="000000"/>
                </a:solidFill>
                <a:effectLst/>
                <a:latin typeface="Times New Roman" panose="02020603050405020304" pitchFamily="18" charset="0"/>
                <a:ea typeface="Calibri" panose="020F0502020204030204" pitchFamily="34" charset="0"/>
              </a:rPr>
              <a:t> </a:t>
            </a:r>
            <a:endParaRPr lang="en-US" sz="1200" dirty="0">
              <a:effectLst/>
              <a:latin typeface="Times New Roman" panose="02020603050405020304" pitchFamily="18" charset="0"/>
              <a:ea typeface="Calibri" panose="020F0502020204030204" pitchFamily="34" charset="0"/>
            </a:endParaRPr>
          </a:p>
          <a:p>
            <a:r>
              <a:rPr lang="en-US" sz="1200" dirty="0">
                <a:solidFill>
                  <a:srgbClr val="000000"/>
                </a:solidFill>
                <a:effectLst/>
                <a:latin typeface="Times New Roman" panose="02020603050405020304" pitchFamily="18" charset="0"/>
                <a:ea typeface="Calibri" panose="020F0502020204030204" pitchFamily="34" charset="0"/>
              </a:rPr>
              <a:t>Credit: Words by Horatio G. Spafford, 1873. Music by Philip P. Bliss, 1876. Public domain.</a:t>
            </a:r>
            <a:endParaRPr lang="en-US" sz="1200" dirty="0">
              <a:effectLst/>
              <a:latin typeface="Times New Roman" panose="02020603050405020304" pitchFamily="18" charset="0"/>
              <a:ea typeface="Calibri" panose="020F0502020204030204" pitchFamily="34" charset="0"/>
            </a:endParaRPr>
          </a:p>
          <a:p>
            <a:r>
              <a:rPr lang="en-US" sz="1400" dirty="0"/>
              <a:t>Musician: Catherine Ritch</a:t>
            </a:r>
          </a:p>
        </p:txBody>
      </p:sp>
      <p:pic>
        <p:nvPicPr>
          <p:cNvPr id="8" name="It Is Well With My Soul">
            <a:hlinkClick r:id="" action="ppaction://media"/>
            <a:extLst>
              <a:ext uri="{FF2B5EF4-FFF2-40B4-BE49-F238E27FC236}">
                <a16:creationId xmlns:a16="http://schemas.microsoft.com/office/drawing/2014/main" id="{5B5DD87A-23D9-47D1-AC99-2B92B80E67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44614" y="4454510"/>
            <a:ext cx="609600" cy="609600"/>
          </a:xfrm>
          <a:prstGeom prst="rect">
            <a:avLst/>
          </a:prstGeom>
        </p:spPr>
      </p:pic>
    </p:spTree>
    <p:extLst>
      <p:ext uri="{BB962C8B-B14F-4D97-AF65-F5344CB8AC3E}">
        <p14:creationId xmlns:p14="http://schemas.microsoft.com/office/powerpoint/2010/main" val="294747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52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 rectangle&#10;&#10;Description automatically generated">
            <a:extLst>
              <a:ext uri="{FF2B5EF4-FFF2-40B4-BE49-F238E27FC236}">
                <a16:creationId xmlns:a16="http://schemas.microsoft.com/office/drawing/2014/main" id="{D84AA049-C665-4B63-8E80-50283A31D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745" y="5373398"/>
            <a:ext cx="8944994" cy="1364753"/>
          </a:xfrm>
          <a:prstGeom prst="rect">
            <a:avLst/>
          </a:prstGeom>
        </p:spPr>
      </p:pic>
      <p:sp>
        <p:nvSpPr>
          <p:cNvPr id="6" name="TextBox 5">
            <a:extLst>
              <a:ext uri="{FF2B5EF4-FFF2-40B4-BE49-F238E27FC236}">
                <a16:creationId xmlns:a16="http://schemas.microsoft.com/office/drawing/2014/main" id="{AD8701C0-463A-40B0-9184-48989368EA4C}"/>
              </a:ext>
            </a:extLst>
          </p:cNvPr>
          <p:cNvSpPr txBox="1"/>
          <p:nvPr/>
        </p:nvSpPr>
        <p:spPr>
          <a:xfrm>
            <a:off x="1865790" y="551289"/>
            <a:ext cx="8460420" cy="5878532"/>
          </a:xfrm>
          <a:prstGeom prst="rect">
            <a:avLst/>
          </a:prstGeom>
          <a:noFill/>
        </p:spPr>
        <p:txBody>
          <a:bodyPr wrap="square" rtlCol="0">
            <a:spAutoFit/>
          </a:bodyPr>
          <a:lstStyle/>
          <a:p>
            <a:pPr marR="0" lvl="0" algn="ctr">
              <a:spcBef>
                <a:spcPts val="0"/>
              </a:spcBef>
              <a:spcAft>
                <a:spcPts val="0"/>
              </a:spcAft>
            </a:pPr>
            <a:r>
              <a:rPr lang="en-US" sz="3200" b="1" i="0" dirty="0">
                <a:solidFill>
                  <a:srgbClr val="000000"/>
                </a:solidFill>
                <a:effectLst/>
                <a:latin typeface="system-ui"/>
              </a:rPr>
              <a:t>What is Acceptance?</a:t>
            </a:r>
          </a:p>
          <a:p>
            <a:pPr algn="l"/>
            <a:endParaRPr lang="en-US" sz="2400" dirty="0">
              <a:solidFill>
                <a:srgbClr val="000000"/>
              </a:solidFill>
              <a:latin typeface="system-ui"/>
            </a:endParaRPr>
          </a:p>
          <a:p>
            <a:pPr marL="342900" indent="-342900" algn="l">
              <a:buFont typeface="Arial" panose="020B0604020202020204" pitchFamily="34" charset="0"/>
              <a:buChar char="•"/>
            </a:pPr>
            <a:r>
              <a:rPr lang="en-US" sz="2800" dirty="0">
                <a:solidFill>
                  <a:srgbClr val="000000"/>
                </a:solidFill>
                <a:latin typeface="system-ui"/>
              </a:rPr>
              <a:t>Understanding some new concepts </a:t>
            </a:r>
          </a:p>
          <a:p>
            <a:pPr marL="800100" lvl="1" indent="-342900">
              <a:buFont typeface="Wingdings" panose="05000000000000000000" pitchFamily="2" charset="2"/>
              <a:buChar char="v"/>
            </a:pPr>
            <a:r>
              <a:rPr lang="en-US" sz="2800" b="1" dirty="0">
                <a:solidFill>
                  <a:srgbClr val="000000"/>
                </a:solidFill>
                <a:latin typeface="system-ui"/>
              </a:rPr>
              <a:t>Social Location</a:t>
            </a:r>
            <a:r>
              <a:rPr lang="en-US" sz="2800" dirty="0">
                <a:solidFill>
                  <a:srgbClr val="000000"/>
                </a:solidFill>
                <a:latin typeface="system-ui"/>
              </a:rPr>
              <a:t>: The groups people belong to because of their place or position in history and society.</a:t>
            </a:r>
          </a:p>
          <a:p>
            <a:pPr marL="800100" lvl="1" indent="-342900">
              <a:buFont typeface="Wingdings" panose="05000000000000000000" pitchFamily="2" charset="2"/>
              <a:buChar char="v"/>
            </a:pPr>
            <a:r>
              <a:rPr lang="en-US" sz="2800" b="1" dirty="0">
                <a:solidFill>
                  <a:srgbClr val="000000"/>
                </a:solidFill>
                <a:latin typeface="system-ui"/>
              </a:rPr>
              <a:t>Intersectional Vulnerabilities</a:t>
            </a:r>
            <a:r>
              <a:rPr lang="en-US" sz="2800" dirty="0">
                <a:solidFill>
                  <a:srgbClr val="000000"/>
                </a:solidFill>
                <a:latin typeface="system-ui"/>
              </a:rPr>
              <a:t>: </a:t>
            </a:r>
            <a:r>
              <a:rPr lang="en-US" sz="2800" dirty="0"/>
              <a:t>different identities, needs, priorities and capacities we have, which are not always static, and which can shift and </a:t>
            </a:r>
            <a:r>
              <a:rPr lang="en-US" sz="2400" dirty="0"/>
              <a:t>change over time </a:t>
            </a:r>
          </a:p>
          <a:p>
            <a:pPr marL="800100" lvl="1" indent="-342900">
              <a:buFont typeface="Wingdings" panose="05000000000000000000" pitchFamily="2" charset="2"/>
              <a:buChar char="v"/>
            </a:pPr>
            <a:r>
              <a:rPr lang="en-US" sz="2800" b="1" dirty="0">
                <a:solidFill>
                  <a:srgbClr val="000000"/>
                </a:solidFill>
                <a:latin typeface="system-ui"/>
              </a:rPr>
              <a:t>Trauma-Informed Jesus: </a:t>
            </a:r>
            <a:r>
              <a:rPr lang="en-US" sz="2800" dirty="0">
                <a:solidFill>
                  <a:srgbClr val="000000"/>
                </a:solidFill>
                <a:latin typeface="system-ui"/>
              </a:rPr>
              <a:t>God Incarnate was fully divine and yet suffered human trauma </a:t>
            </a:r>
          </a:p>
          <a:p>
            <a:pPr marL="342900" indent="-342900" algn="l">
              <a:buFont typeface="Arial" panose="020B0604020202020204" pitchFamily="34" charset="0"/>
              <a:buChar char="•"/>
            </a:pPr>
            <a:endParaRPr lang="en-US" sz="2000" b="0" i="0" dirty="0">
              <a:solidFill>
                <a:srgbClr val="000000"/>
              </a:solidFill>
              <a:effectLst/>
              <a:latin typeface="system-ui"/>
            </a:endParaRPr>
          </a:p>
          <a:p>
            <a:pPr marL="342900" indent="-342900" algn="l">
              <a:buFont typeface="Arial" panose="020B0604020202020204" pitchFamily="34" charset="0"/>
              <a:buChar char="•"/>
            </a:pPr>
            <a:endParaRPr lang="en-US" sz="2400" b="0" i="0" dirty="0">
              <a:solidFill>
                <a:srgbClr val="000000"/>
              </a:solidFill>
              <a:effectLst/>
              <a:latin typeface="system-ui"/>
            </a:endParaRPr>
          </a:p>
        </p:txBody>
      </p:sp>
    </p:spTree>
    <p:extLst>
      <p:ext uri="{BB962C8B-B14F-4D97-AF65-F5344CB8AC3E}">
        <p14:creationId xmlns:p14="http://schemas.microsoft.com/office/powerpoint/2010/main" val="121691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7341573" y="4022653"/>
            <a:ext cx="1295400" cy="1295400"/>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a:solidFill>
                  <a:schemeClr val="bg1"/>
                </a:solidFill>
              </a:rPr>
              <a:t>Ethnicity</a:t>
            </a:r>
          </a:p>
        </p:txBody>
      </p:sp>
      <p:sp>
        <p:nvSpPr>
          <p:cNvPr id="3" name="Oval 2"/>
          <p:cNvSpPr/>
          <p:nvPr/>
        </p:nvSpPr>
        <p:spPr>
          <a:xfrm>
            <a:off x="3429000" y="1274764"/>
            <a:ext cx="1295400" cy="1295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Race</a:t>
            </a:r>
          </a:p>
        </p:txBody>
      </p:sp>
      <p:sp>
        <p:nvSpPr>
          <p:cNvPr id="4" name="Oval 3"/>
          <p:cNvSpPr/>
          <p:nvPr/>
        </p:nvSpPr>
        <p:spPr>
          <a:xfrm>
            <a:off x="2590800" y="3090864"/>
            <a:ext cx="1295400" cy="1295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Age</a:t>
            </a:r>
          </a:p>
        </p:txBody>
      </p:sp>
      <p:sp>
        <p:nvSpPr>
          <p:cNvPr id="5" name="Oval 4"/>
          <p:cNvSpPr/>
          <p:nvPr/>
        </p:nvSpPr>
        <p:spPr>
          <a:xfrm>
            <a:off x="3429000" y="4995864"/>
            <a:ext cx="1295400" cy="12954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Ability</a:t>
            </a:r>
          </a:p>
        </p:txBody>
      </p:sp>
      <p:sp>
        <p:nvSpPr>
          <p:cNvPr id="6" name="Oval 5"/>
          <p:cNvSpPr/>
          <p:nvPr/>
        </p:nvSpPr>
        <p:spPr>
          <a:xfrm>
            <a:off x="5562600" y="5376864"/>
            <a:ext cx="1295400" cy="12954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Sexuality</a:t>
            </a:r>
          </a:p>
        </p:txBody>
      </p:sp>
      <p:sp>
        <p:nvSpPr>
          <p:cNvPr id="7" name="Oval 6"/>
          <p:cNvSpPr/>
          <p:nvPr/>
        </p:nvSpPr>
        <p:spPr>
          <a:xfrm>
            <a:off x="7010400" y="1922464"/>
            <a:ext cx="1295400" cy="1295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Gender</a:t>
            </a:r>
          </a:p>
        </p:txBody>
      </p:sp>
      <p:sp>
        <p:nvSpPr>
          <p:cNvPr id="8" name="Oval 7"/>
          <p:cNvSpPr/>
          <p:nvPr/>
        </p:nvSpPr>
        <p:spPr>
          <a:xfrm>
            <a:off x="5372100" y="881064"/>
            <a:ext cx="1295400" cy="1295400"/>
          </a:xfrm>
          <a:prstGeom prst="ellipse">
            <a:avLst/>
          </a:prstGeom>
          <a:solidFill>
            <a:srgbClr val="CC3399"/>
          </a:solidFill>
          <a:ln>
            <a:solidFill>
              <a:srgbClr val="CC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Class</a:t>
            </a:r>
          </a:p>
        </p:txBody>
      </p:sp>
      <p:cxnSp>
        <p:nvCxnSpPr>
          <p:cNvPr id="10" name="Straight Arrow Connector 9"/>
          <p:cNvCxnSpPr/>
          <p:nvPr/>
        </p:nvCxnSpPr>
        <p:spPr>
          <a:xfrm>
            <a:off x="4419600" y="2481265"/>
            <a:ext cx="1600200" cy="2901373"/>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4603174" y="2100264"/>
            <a:ext cx="1111827" cy="762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603174" y="2290764"/>
            <a:ext cx="2483427" cy="4953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3" idx="5"/>
          </p:cNvCxnSpPr>
          <p:nvPr/>
        </p:nvCxnSpPr>
        <p:spPr>
          <a:xfrm flipH="1">
            <a:off x="4419601" y="2380458"/>
            <a:ext cx="115093" cy="2691607"/>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572001" y="2351232"/>
            <a:ext cx="2712027" cy="20193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3803289" y="2481264"/>
            <a:ext cx="616312" cy="87961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endCxn id="6" idx="0"/>
          </p:cNvCxnSpPr>
          <p:nvPr/>
        </p:nvCxnSpPr>
        <p:spPr>
          <a:xfrm>
            <a:off x="5928014" y="2161456"/>
            <a:ext cx="282287" cy="3215409"/>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endCxn id="5" idx="7"/>
          </p:cNvCxnSpPr>
          <p:nvPr/>
        </p:nvCxnSpPr>
        <p:spPr>
          <a:xfrm flipH="1">
            <a:off x="4534694" y="2161455"/>
            <a:ext cx="1272093" cy="3024116"/>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cxnSpLocks/>
            <a:stCxn id="8" idx="4"/>
            <a:endCxn id="2" idx="1"/>
          </p:cNvCxnSpPr>
          <p:nvPr/>
        </p:nvCxnSpPr>
        <p:spPr>
          <a:xfrm>
            <a:off x="6019800" y="2176464"/>
            <a:ext cx="1511480" cy="2035896"/>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endCxn id="7" idx="3"/>
          </p:cNvCxnSpPr>
          <p:nvPr/>
        </p:nvCxnSpPr>
        <p:spPr>
          <a:xfrm>
            <a:off x="6153151" y="2176465"/>
            <a:ext cx="1046957" cy="851693"/>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3803290" y="2100264"/>
            <a:ext cx="1911711" cy="13716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3886201" y="3548064"/>
            <a:ext cx="2041813" cy="19050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4" idx="6"/>
          </p:cNvCxnSpPr>
          <p:nvPr/>
        </p:nvCxnSpPr>
        <p:spPr>
          <a:xfrm flipV="1">
            <a:off x="3886200" y="2862264"/>
            <a:ext cx="3200400" cy="8763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3886201" y="3852864"/>
            <a:ext cx="3397827" cy="6477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3886200" y="3929064"/>
            <a:ext cx="381000" cy="10668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4299527" y="2884129"/>
            <a:ext cx="2743200" cy="215099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cxnSpLocks/>
            <a:endCxn id="2" idx="2"/>
          </p:cNvCxnSpPr>
          <p:nvPr/>
        </p:nvCxnSpPr>
        <p:spPr>
          <a:xfrm flipV="1">
            <a:off x="4705747" y="4670353"/>
            <a:ext cx="2635827" cy="6477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4477146" y="5072064"/>
            <a:ext cx="1367740" cy="3810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7" idx="3"/>
          </p:cNvCxnSpPr>
          <p:nvPr/>
        </p:nvCxnSpPr>
        <p:spPr>
          <a:xfrm flipH="1">
            <a:off x="6309591" y="3028157"/>
            <a:ext cx="890516" cy="235448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cxnSpLocks/>
            <a:stCxn id="2" idx="1"/>
          </p:cNvCxnSpPr>
          <p:nvPr/>
        </p:nvCxnSpPr>
        <p:spPr>
          <a:xfrm flipH="1">
            <a:off x="6171730" y="4212360"/>
            <a:ext cx="1359551" cy="1263866"/>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endCxn id="7" idx="3"/>
          </p:cNvCxnSpPr>
          <p:nvPr/>
        </p:nvCxnSpPr>
        <p:spPr>
          <a:xfrm flipH="1" flipV="1">
            <a:off x="7200108" y="3028158"/>
            <a:ext cx="115093" cy="1281907"/>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2985333" y="3333867"/>
            <a:ext cx="5638800" cy="381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INTERSECTIONALITY</a:t>
            </a:r>
          </a:p>
        </p:txBody>
      </p:sp>
      <p:sp>
        <p:nvSpPr>
          <p:cNvPr id="9" name="TextBox 8">
            <a:extLst>
              <a:ext uri="{FF2B5EF4-FFF2-40B4-BE49-F238E27FC236}">
                <a16:creationId xmlns:a16="http://schemas.microsoft.com/office/drawing/2014/main" id="{22C939E4-2B2B-484A-B8BA-168FCA02D8C6}"/>
              </a:ext>
            </a:extLst>
          </p:cNvPr>
          <p:cNvSpPr txBox="1"/>
          <p:nvPr/>
        </p:nvSpPr>
        <p:spPr>
          <a:xfrm>
            <a:off x="8648700" y="1881525"/>
            <a:ext cx="3341204" cy="954107"/>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INTERSECTIONAL VULNERABILITIES</a:t>
            </a:r>
          </a:p>
        </p:txBody>
      </p:sp>
      <p:sp>
        <p:nvSpPr>
          <p:cNvPr id="15" name="TextBox 14">
            <a:extLst>
              <a:ext uri="{FF2B5EF4-FFF2-40B4-BE49-F238E27FC236}">
                <a16:creationId xmlns:a16="http://schemas.microsoft.com/office/drawing/2014/main" id="{BF7AB791-FA0E-CF46-95C9-A8C8F6B83B52}"/>
              </a:ext>
            </a:extLst>
          </p:cNvPr>
          <p:cNvSpPr txBox="1"/>
          <p:nvPr/>
        </p:nvSpPr>
        <p:spPr>
          <a:xfrm>
            <a:off x="8850797" y="6291264"/>
            <a:ext cx="3341203" cy="600164"/>
          </a:xfrm>
          <a:prstGeom prst="rect">
            <a:avLst/>
          </a:prstGeom>
          <a:noFill/>
        </p:spPr>
        <p:txBody>
          <a:bodyPr wrap="square" rtlCol="0">
            <a:spAutoFit/>
          </a:bodyPr>
          <a:lstStyle/>
          <a:p>
            <a:endParaRPr lang="en-US" sz="1100" dirty="0"/>
          </a:p>
          <a:p>
            <a:endParaRPr lang="en-US" sz="1100" dirty="0"/>
          </a:p>
          <a:p>
            <a:r>
              <a:rPr lang="en-US" sz="1100" dirty="0"/>
              <a:t>Image: Rashida Craddock; Content: Glory </a:t>
            </a:r>
            <a:r>
              <a:rPr lang="en-US" sz="1100" dirty="0" err="1"/>
              <a:t>Dharmaraj</a:t>
            </a:r>
            <a:endParaRPr lang="en-US" sz="1100" dirty="0"/>
          </a:p>
        </p:txBody>
      </p:sp>
    </p:spTree>
    <p:extLst>
      <p:ext uri="{BB962C8B-B14F-4D97-AF65-F5344CB8AC3E}">
        <p14:creationId xmlns:p14="http://schemas.microsoft.com/office/powerpoint/2010/main" val="3931517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 rectangle&#10;&#10;Description automatically generated">
            <a:extLst>
              <a:ext uri="{FF2B5EF4-FFF2-40B4-BE49-F238E27FC236}">
                <a16:creationId xmlns:a16="http://schemas.microsoft.com/office/drawing/2014/main" id="{D84AA049-C665-4B63-8E80-50283A31D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745" y="5373398"/>
            <a:ext cx="8944994" cy="1364753"/>
          </a:xfrm>
          <a:prstGeom prst="rect">
            <a:avLst/>
          </a:prstGeom>
        </p:spPr>
      </p:pic>
      <p:sp>
        <p:nvSpPr>
          <p:cNvPr id="6" name="TextBox 5">
            <a:extLst>
              <a:ext uri="{FF2B5EF4-FFF2-40B4-BE49-F238E27FC236}">
                <a16:creationId xmlns:a16="http://schemas.microsoft.com/office/drawing/2014/main" id="{AD8701C0-463A-40B0-9184-48989368EA4C}"/>
              </a:ext>
            </a:extLst>
          </p:cNvPr>
          <p:cNvSpPr txBox="1"/>
          <p:nvPr/>
        </p:nvSpPr>
        <p:spPr>
          <a:xfrm>
            <a:off x="1429296" y="458778"/>
            <a:ext cx="8460420" cy="5016758"/>
          </a:xfrm>
          <a:prstGeom prst="rect">
            <a:avLst/>
          </a:prstGeom>
          <a:noFill/>
        </p:spPr>
        <p:txBody>
          <a:bodyPr wrap="square" rtlCol="0">
            <a:spAutoFit/>
          </a:bodyPr>
          <a:lstStyle/>
          <a:p>
            <a:pPr marR="0" lvl="0" algn="ctr">
              <a:spcBef>
                <a:spcPts val="0"/>
              </a:spcBef>
              <a:spcAft>
                <a:spcPts val="0"/>
              </a:spcAft>
            </a:pPr>
            <a:r>
              <a:rPr lang="en-US" sz="4000" b="1" i="0" dirty="0">
                <a:solidFill>
                  <a:srgbClr val="000000"/>
                </a:solidFill>
                <a:effectLst/>
                <a:latin typeface="system-ui"/>
              </a:rPr>
              <a:t>Acceptance</a:t>
            </a:r>
          </a:p>
          <a:p>
            <a:pPr marR="0" lvl="0" algn="ctr">
              <a:spcBef>
                <a:spcPts val="0"/>
              </a:spcBef>
              <a:spcAft>
                <a:spcPts val="0"/>
              </a:spcAft>
            </a:pPr>
            <a:r>
              <a:rPr lang="en-US" sz="3200" b="1" dirty="0">
                <a:solidFill>
                  <a:srgbClr val="000000"/>
                </a:solidFill>
                <a:latin typeface="system-ui"/>
              </a:rPr>
              <a:t>(continued)</a:t>
            </a:r>
            <a:endParaRPr lang="en-US" sz="3200" b="1" i="0" dirty="0">
              <a:solidFill>
                <a:srgbClr val="000000"/>
              </a:solidFill>
              <a:effectLst/>
              <a:latin typeface="system-ui"/>
            </a:endParaRPr>
          </a:p>
          <a:p>
            <a:pPr marL="342900" indent="-342900" algn="l">
              <a:buFont typeface="Arial" panose="020B0604020202020204" pitchFamily="34" charset="0"/>
              <a:buChar char="•"/>
            </a:pPr>
            <a:endParaRPr lang="en-US" sz="2400" dirty="0">
              <a:solidFill>
                <a:srgbClr val="000000"/>
              </a:solidFill>
              <a:latin typeface="system-ui"/>
            </a:endParaRPr>
          </a:p>
          <a:p>
            <a:pPr marL="342900" indent="-342900" algn="l">
              <a:buFont typeface="Arial" panose="020B0604020202020204" pitchFamily="34" charset="0"/>
              <a:buChar char="•"/>
            </a:pPr>
            <a:r>
              <a:rPr lang="en-US" sz="2800" dirty="0">
                <a:solidFill>
                  <a:srgbClr val="000000"/>
                </a:solidFill>
                <a:latin typeface="system-ui"/>
              </a:rPr>
              <a:t>Consider the following questions:</a:t>
            </a:r>
          </a:p>
          <a:p>
            <a:pPr marL="342900" indent="-342900" algn="l">
              <a:buFont typeface="Arial" panose="020B0604020202020204" pitchFamily="34" charset="0"/>
              <a:buChar char="•"/>
            </a:pPr>
            <a:endParaRPr lang="en-US" sz="2800" dirty="0">
              <a:solidFill>
                <a:srgbClr val="000000"/>
              </a:solidFill>
              <a:latin typeface="system-ui"/>
            </a:endParaRPr>
          </a:p>
          <a:p>
            <a:pPr marL="800100" lvl="1" indent="-342900">
              <a:buFont typeface="Wingdings" panose="05000000000000000000" pitchFamily="2" charset="2"/>
              <a:buChar char="q"/>
            </a:pPr>
            <a:r>
              <a:rPr lang="en-US" sz="2800" dirty="0">
                <a:solidFill>
                  <a:srgbClr val="000000"/>
                </a:solidFill>
                <a:latin typeface="system-ui"/>
              </a:rPr>
              <a:t>Each breakout group will be given a quote to discuss about acceptance. </a:t>
            </a:r>
          </a:p>
          <a:p>
            <a:pPr marL="800100" lvl="1" indent="-342900">
              <a:buFont typeface="Wingdings" panose="05000000000000000000" pitchFamily="2" charset="2"/>
              <a:buChar char="q"/>
            </a:pPr>
            <a:r>
              <a:rPr lang="en-US" sz="2800" dirty="0">
                <a:solidFill>
                  <a:srgbClr val="000000"/>
                </a:solidFill>
                <a:latin typeface="system-ui"/>
              </a:rPr>
              <a:t>What does this quote say to you? </a:t>
            </a:r>
          </a:p>
          <a:p>
            <a:pPr marL="800100" lvl="1" indent="-342900">
              <a:buFont typeface="Wingdings" panose="05000000000000000000" pitchFamily="2" charset="2"/>
              <a:buChar char="q"/>
            </a:pPr>
            <a:r>
              <a:rPr lang="en-US" sz="2800" dirty="0">
                <a:solidFill>
                  <a:srgbClr val="000000"/>
                </a:solidFill>
                <a:latin typeface="system-ui"/>
              </a:rPr>
              <a:t>Do you agree or disagree with the premise? Why or why not?</a:t>
            </a:r>
          </a:p>
          <a:p>
            <a:pPr lvl="1"/>
            <a:endParaRPr lang="en-US" sz="2800" dirty="0">
              <a:solidFill>
                <a:srgbClr val="000000"/>
              </a:solidFill>
              <a:latin typeface="system-ui"/>
            </a:endParaRPr>
          </a:p>
        </p:txBody>
      </p:sp>
      <p:sp>
        <p:nvSpPr>
          <p:cNvPr id="2" name="TextBox 1">
            <a:extLst>
              <a:ext uri="{FF2B5EF4-FFF2-40B4-BE49-F238E27FC236}">
                <a16:creationId xmlns:a16="http://schemas.microsoft.com/office/drawing/2014/main" id="{34F9269B-E9B9-4F74-BB9D-0CB073439BB8}"/>
              </a:ext>
            </a:extLst>
          </p:cNvPr>
          <p:cNvSpPr txBox="1"/>
          <p:nvPr/>
        </p:nvSpPr>
        <p:spPr>
          <a:xfrm>
            <a:off x="4722923" y="5784675"/>
            <a:ext cx="5468645" cy="830997"/>
          </a:xfrm>
          <a:prstGeom prst="rect">
            <a:avLst/>
          </a:prstGeom>
          <a:noFill/>
        </p:spPr>
        <p:txBody>
          <a:bodyPr wrap="square" rtlCol="0">
            <a:spAutoFit/>
          </a:bodyPr>
          <a:lstStyle/>
          <a:p>
            <a:r>
              <a:rPr lang="en-US" sz="2400" dirty="0">
                <a:solidFill>
                  <a:schemeClr val="bg1"/>
                </a:solidFill>
              </a:rPr>
              <a:t>Discuss your quote in your breakout groups for about 10 minutes.</a:t>
            </a:r>
          </a:p>
        </p:txBody>
      </p:sp>
    </p:spTree>
    <p:extLst>
      <p:ext uri="{BB962C8B-B14F-4D97-AF65-F5344CB8AC3E}">
        <p14:creationId xmlns:p14="http://schemas.microsoft.com/office/powerpoint/2010/main" val="32470452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 rectangle&#10;&#10;Description automatically generated">
            <a:extLst>
              <a:ext uri="{FF2B5EF4-FFF2-40B4-BE49-F238E27FC236}">
                <a16:creationId xmlns:a16="http://schemas.microsoft.com/office/drawing/2014/main" id="{D84AA049-C665-4B63-8E80-50283A31D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745" y="5373398"/>
            <a:ext cx="8944994" cy="1364753"/>
          </a:xfrm>
          <a:prstGeom prst="rect">
            <a:avLst/>
          </a:prstGeom>
        </p:spPr>
      </p:pic>
      <p:pic>
        <p:nvPicPr>
          <p:cNvPr id="3" name="Picture 2" descr="Text, letter&#10;&#10;Description automatically generated">
            <a:extLst>
              <a:ext uri="{FF2B5EF4-FFF2-40B4-BE49-F238E27FC236}">
                <a16:creationId xmlns:a16="http://schemas.microsoft.com/office/drawing/2014/main" id="{5E40A1C8-E176-42CC-B55B-242625F31AE2}"/>
              </a:ext>
            </a:extLst>
          </p:cNvPr>
          <p:cNvPicPr>
            <a:picLocks noChangeAspect="1"/>
          </p:cNvPicPr>
          <p:nvPr/>
        </p:nvPicPr>
        <p:blipFill rotWithShape="1">
          <a:blip r:embed="rId3">
            <a:extLst>
              <a:ext uri="{28A0092B-C50C-407E-A947-70E740481C1C}">
                <a14:useLocalDpi xmlns:a14="http://schemas.microsoft.com/office/drawing/2010/main" val="0"/>
              </a:ext>
            </a:extLst>
          </a:blip>
          <a:srcRect t="12169" b="9126"/>
          <a:stretch/>
        </p:blipFill>
        <p:spPr>
          <a:xfrm>
            <a:off x="3743384" y="97646"/>
            <a:ext cx="6303220" cy="6427434"/>
          </a:xfrm>
          <a:prstGeom prst="rect">
            <a:avLst/>
          </a:prstGeom>
        </p:spPr>
      </p:pic>
    </p:spTree>
    <p:extLst>
      <p:ext uri="{BB962C8B-B14F-4D97-AF65-F5344CB8AC3E}">
        <p14:creationId xmlns:p14="http://schemas.microsoft.com/office/powerpoint/2010/main" val="2986242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a:extLst>
              <a:ext uri="{FF2B5EF4-FFF2-40B4-BE49-F238E27FC236}">
                <a16:creationId xmlns:a16="http://schemas.microsoft.com/office/drawing/2014/main" id="{2A2A4503-499B-DD40-B8E7-DB89E95C8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5370" y="1159538"/>
            <a:ext cx="4693662" cy="45389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a:extLst>
              <a:ext uri="{FF2B5EF4-FFF2-40B4-BE49-F238E27FC236}">
                <a16:creationId xmlns:a16="http://schemas.microsoft.com/office/drawing/2014/main" id="{2B497D14-7970-7B42-A74C-391215E86C42}"/>
              </a:ext>
            </a:extLst>
          </p:cNvPr>
          <p:cNvSpPr txBox="1"/>
          <p:nvPr/>
        </p:nvSpPr>
        <p:spPr>
          <a:xfrm>
            <a:off x="8605888" y="5902651"/>
            <a:ext cx="1549872" cy="246221"/>
          </a:xfrm>
          <a:prstGeom prst="rect">
            <a:avLst/>
          </a:prstGeom>
          <a:noFill/>
        </p:spPr>
        <p:txBody>
          <a:bodyPr wrap="square" rtlCol="0">
            <a:spAutoFit/>
          </a:bodyPr>
          <a:lstStyle/>
          <a:p>
            <a:r>
              <a:rPr lang="en-US" sz="1000" dirty="0"/>
              <a:t>Image: Glory </a:t>
            </a:r>
            <a:r>
              <a:rPr lang="en-US" sz="1000" dirty="0" err="1"/>
              <a:t>Dharmaraj</a:t>
            </a:r>
            <a:endParaRPr lang="en-US" sz="1000" dirty="0"/>
          </a:p>
        </p:txBody>
      </p:sp>
      <p:sp>
        <p:nvSpPr>
          <p:cNvPr id="2" name="TextBox 1">
            <a:extLst>
              <a:ext uri="{FF2B5EF4-FFF2-40B4-BE49-F238E27FC236}">
                <a16:creationId xmlns:a16="http://schemas.microsoft.com/office/drawing/2014/main" id="{CF33EB3A-3E02-44AC-8AE6-3D376FD7A10C}"/>
              </a:ext>
            </a:extLst>
          </p:cNvPr>
          <p:cNvSpPr txBox="1"/>
          <p:nvPr/>
        </p:nvSpPr>
        <p:spPr>
          <a:xfrm>
            <a:off x="967665" y="583197"/>
            <a:ext cx="5128335" cy="6032421"/>
          </a:xfrm>
          <a:prstGeom prst="rect">
            <a:avLst/>
          </a:prstGeom>
          <a:noFill/>
        </p:spPr>
        <p:txBody>
          <a:bodyPr wrap="square" rtlCol="0">
            <a:spAutoFit/>
          </a:bodyPr>
          <a:lstStyle/>
          <a:p>
            <a:r>
              <a:rPr lang="en-US" sz="2600" b="1" dirty="0">
                <a:solidFill>
                  <a:srgbClr val="000000"/>
                </a:solidFill>
                <a:latin typeface="system-ui"/>
              </a:rPr>
              <a:t>What is Christian acceptance? </a:t>
            </a:r>
          </a:p>
          <a:p>
            <a:endParaRPr lang="en-US" sz="2400" b="1" dirty="0">
              <a:solidFill>
                <a:srgbClr val="000000"/>
              </a:solidFill>
              <a:latin typeface="system-ui"/>
            </a:endParaRPr>
          </a:p>
          <a:p>
            <a:pPr algn="ctr"/>
            <a:r>
              <a:rPr lang="en-US" sz="2400" b="1" dirty="0">
                <a:solidFill>
                  <a:srgbClr val="000000"/>
                </a:solidFill>
                <a:latin typeface="system-ui"/>
              </a:rPr>
              <a:t>Mark 14:32-36</a:t>
            </a:r>
          </a:p>
          <a:p>
            <a:pPr algn="l"/>
            <a:r>
              <a:rPr lang="en-US" sz="2200" b="1" i="0" baseline="30000" dirty="0">
                <a:solidFill>
                  <a:srgbClr val="000000"/>
                </a:solidFill>
                <a:effectLst/>
                <a:latin typeface="system-ui"/>
              </a:rPr>
              <a:t>32 </a:t>
            </a:r>
            <a:r>
              <a:rPr lang="en-US" sz="2200" b="0" i="0" dirty="0">
                <a:solidFill>
                  <a:srgbClr val="000000"/>
                </a:solidFill>
                <a:effectLst/>
                <a:latin typeface="system-ui"/>
              </a:rPr>
              <a:t>They went to a place called Gethsemane, and Jesus said to his disciples, “Sit here while I pray.” </a:t>
            </a:r>
            <a:r>
              <a:rPr lang="en-US" sz="2200" b="1" i="0" baseline="30000" dirty="0">
                <a:solidFill>
                  <a:srgbClr val="000000"/>
                </a:solidFill>
                <a:effectLst/>
                <a:latin typeface="system-ui"/>
              </a:rPr>
              <a:t>33 </a:t>
            </a:r>
            <a:r>
              <a:rPr lang="en-US" sz="2200" b="0" i="0" dirty="0">
                <a:solidFill>
                  <a:srgbClr val="000000"/>
                </a:solidFill>
                <a:effectLst/>
                <a:latin typeface="system-ui"/>
              </a:rPr>
              <a:t>He took Peter, James and John along with him, and he began to be deeply distressed and troubled. </a:t>
            </a:r>
            <a:r>
              <a:rPr lang="en-US" sz="2200" b="1" i="0" baseline="30000" dirty="0">
                <a:solidFill>
                  <a:srgbClr val="000000"/>
                </a:solidFill>
                <a:effectLst/>
                <a:latin typeface="system-ui"/>
              </a:rPr>
              <a:t>34 </a:t>
            </a:r>
            <a:r>
              <a:rPr lang="en-US" sz="2200" b="0" i="0" dirty="0">
                <a:solidFill>
                  <a:srgbClr val="000000"/>
                </a:solidFill>
                <a:effectLst/>
                <a:latin typeface="system-ui"/>
              </a:rPr>
              <a:t>“My soul is overwhelmed with sorrow to the point of death,” he said to them. “Stay here and keep watch.”</a:t>
            </a:r>
          </a:p>
          <a:p>
            <a:pPr algn="l"/>
            <a:r>
              <a:rPr lang="en-US" sz="2200" b="1" i="0" baseline="30000" dirty="0">
                <a:solidFill>
                  <a:srgbClr val="000000"/>
                </a:solidFill>
                <a:effectLst/>
                <a:latin typeface="system-ui"/>
              </a:rPr>
              <a:t>35 </a:t>
            </a:r>
            <a:r>
              <a:rPr lang="en-US" sz="2200" b="0" i="0" dirty="0">
                <a:solidFill>
                  <a:srgbClr val="000000"/>
                </a:solidFill>
                <a:effectLst/>
                <a:latin typeface="system-ui"/>
              </a:rPr>
              <a:t>Going a little farther, he fell to the ground and prayed that if possible the hour might pass from him. </a:t>
            </a:r>
            <a:r>
              <a:rPr lang="en-US" sz="2200" b="1" i="0" baseline="30000" dirty="0">
                <a:solidFill>
                  <a:srgbClr val="000000"/>
                </a:solidFill>
                <a:effectLst/>
                <a:latin typeface="system-ui"/>
              </a:rPr>
              <a:t>36 </a:t>
            </a:r>
            <a:r>
              <a:rPr lang="en-US" sz="2200" b="0" i="1" dirty="0">
                <a:solidFill>
                  <a:srgbClr val="000000"/>
                </a:solidFill>
                <a:effectLst/>
                <a:latin typeface="system-ui"/>
              </a:rPr>
              <a:t>“Abba</a:t>
            </a:r>
            <a:r>
              <a:rPr lang="en-US" sz="2200" b="0" i="0" dirty="0">
                <a:solidFill>
                  <a:srgbClr val="000000"/>
                </a:solidFill>
                <a:effectLst/>
                <a:latin typeface="system-ui"/>
              </a:rPr>
              <a:t>,</a:t>
            </a:r>
            <a:r>
              <a:rPr lang="en-US" sz="2200" b="0" i="0" baseline="30000" dirty="0">
                <a:solidFill>
                  <a:srgbClr val="000000"/>
                </a:solidFill>
                <a:effectLst/>
                <a:latin typeface="system-ui"/>
              </a:rPr>
              <a:t>[</a:t>
            </a:r>
            <a:r>
              <a:rPr lang="en-US" sz="2200" b="0" i="0" baseline="30000" dirty="0">
                <a:solidFill>
                  <a:srgbClr val="517E90"/>
                </a:solidFill>
                <a:effectLst/>
                <a:latin typeface="system-ui"/>
                <a:hlinkClick r:id="rId3" tooltip="See footnote f"/>
              </a:rPr>
              <a:t>f</a:t>
            </a:r>
            <a:r>
              <a:rPr lang="en-US" sz="2200" b="0" i="0" baseline="30000" dirty="0">
                <a:solidFill>
                  <a:srgbClr val="000000"/>
                </a:solidFill>
                <a:effectLst/>
                <a:latin typeface="system-ui"/>
              </a:rPr>
              <a:t>]</a:t>
            </a:r>
            <a:r>
              <a:rPr lang="en-US" sz="2200" b="0" i="0" dirty="0">
                <a:solidFill>
                  <a:srgbClr val="000000"/>
                </a:solidFill>
                <a:effectLst/>
                <a:latin typeface="system-ui"/>
              </a:rPr>
              <a:t> Father,” he said, “everything is possible for you. Take this cup from me. </a:t>
            </a:r>
            <a:r>
              <a:rPr lang="en-US" sz="2400" b="0" u="sng" dirty="0">
                <a:solidFill>
                  <a:srgbClr val="000000"/>
                </a:solidFill>
                <a:effectLst/>
                <a:latin typeface="system-ui"/>
              </a:rPr>
              <a:t>Yet not what I will, but what you will.”</a:t>
            </a:r>
          </a:p>
        </p:txBody>
      </p:sp>
    </p:spTree>
    <p:extLst>
      <p:ext uri="{BB962C8B-B14F-4D97-AF65-F5344CB8AC3E}">
        <p14:creationId xmlns:p14="http://schemas.microsoft.com/office/powerpoint/2010/main" val="36482303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583CAFC-6DB6-4C12-BDCF-95DCBDF3AE65}"/>
              </a:ext>
            </a:extLst>
          </p:cNvPr>
          <p:cNvSpPr>
            <a:spLocks noGrp="1"/>
          </p:cNvSpPr>
          <p:nvPr>
            <p:ph type="title"/>
          </p:nvPr>
        </p:nvSpPr>
        <p:spPr/>
        <p:txBody>
          <a:bodyPr/>
          <a:lstStyle/>
          <a:p>
            <a:r>
              <a:rPr lang="en-US" u="sng" dirty="0"/>
              <a:t>The Christian Way of Acceptance</a:t>
            </a:r>
          </a:p>
        </p:txBody>
      </p:sp>
      <p:sp>
        <p:nvSpPr>
          <p:cNvPr id="12" name="Content Placeholder 11">
            <a:extLst>
              <a:ext uri="{FF2B5EF4-FFF2-40B4-BE49-F238E27FC236}">
                <a16:creationId xmlns:a16="http://schemas.microsoft.com/office/drawing/2014/main" id="{B82CB6C6-A3B8-46C5-ADB4-C805FFEBA4A6}"/>
              </a:ext>
            </a:extLst>
          </p:cNvPr>
          <p:cNvSpPr>
            <a:spLocks noGrp="1"/>
          </p:cNvSpPr>
          <p:nvPr>
            <p:ph idx="1"/>
          </p:nvPr>
        </p:nvSpPr>
        <p:spPr>
          <a:xfrm>
            <a:off x="838200" y="1470514"/>
            <a:ext cx="10515600" cy="4351338"/>
          </a:xfrm>
        </p:spPr>
        <p:txBody>
          <a:bodyPr/>
          <a:lstStyle/>
          <a:p>
            <a:r>
              <a:rPr lang="en-US" dirty="0"/>
              <a:t>Takes the burden off us and frees us for new possibilities</a:t>
            </a:r>
          </a:p>
          <a:p>
            <a:r>
              <a:rPr lang="en-US" dirty="0"/>
              <a:t>Removes the opportunity for us to make things worse!</a:t>
            </a:r>
          </a:p>
          <a:p>
            <a:r>
              <a:rPr lang="en-US" dirty="0"/>
              <a:t>Is not easy!</a:t>
            </a:r>
          </a:p>
          <a:p>
            <a:pPr lvl="1"/>
            <a:r>
              <a:rPr lang="en-US" dirty="0"/>
              <a:t>Can reveal tender (painful) places in our minds and souls</a:t>
            </a:r>
          </a:p>
          <a:p>
            <a:pPr lvl="1"/>
            <a:r>
              <a:rPr lang="en-US" dirty="0"/>
              <a:t>Calls for us to turn to God, not rely on our own understanding</a:t>
            </a:r>
          </a:p>
          <a:p>
            <a:pPr lvl="1"/>
            <a:r>
              <a:rPr lang="en-US" dirty="0"/>
              <a:t>Calls for really discerning things we can’t change, and things we should </a:t>
            </a:r>
          </a:p>
          <a:p>
            <a:r>
              <a:rPr lang="en-US" dirty="0"/>
              <a:t>Quote from </a:t>
            </a:r>
            <a:r>
              <a:rPr lang="en-US" dirty="0" err="1"/>
              <a:t>Ajahn</a:t>
            </a:r>
            <a:r>
              <a:rPr lang="en-US" dirty="0"/>
              <a:t> </a:t>
            </a:r>
            <a:r>
              <a:rPr lang="en-US" dirty="0" err="1"/>
              <a:t>Chah</a:t>
            </a:r>
            <a:endParaRPr lang="en-US" dirty="0"/>
          </a:p>
          <a:p>
            <a:pPr lvl="1"/>
            <a:r>
              <a:rPr lang="en-US" dirty="0"/>
              <a:t>“…If  you let go completely, you will have complete peace.”</a:t>
            </a:r>
          </a:p>
        </p:txBody>
      </p:sp>
      <p:pic>
        <p:nvPicPr>
          <p:cNvPr id="14" name="Picture 13" descr="A picture containing shape, rectangle&#10;&#10;Description automatically generated">
            <a:extLst>
              <a:ext uri="{FF2B5EF4-FFF2-40B4-BE49-F238E27FC236}">
                <a16:creationId xmlns:a16="http://schemas.microsoft.com/office/drawing/2014/main" id="{244E9C92-99F1-4C73-8AD6-CB10F79728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745" y="5373398"/>
            <a:ext cx="8944994" cy="1364753"/>
          </a:xfrm>
          <a:prstGeom prst="rect">
            <a:avLst/>
          </a:prstGeom>
        </p:spPr>
      </p:pic>
    </p:spTree>
    <p:extLst>
      <p:ext uri="{BB962C8B-B14F-4D97-AF65-F5344CB8AC3E}">
        <p14:creationId xmlns:p14="http://schemas.microsoft.com/office/powerpoint/2010/main" val="5747106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 rectangle&#10;&#10;Description automatically generated">
            <a:extLst>
              <a:ext uri="{FF2B5EF4-FFF2-40B4-BE49-F238E27FC236}">
                <a16:creationId xmlns:a16="http://schemas.microsoft.com/office/drawing/2014/main" id="{180DBD30-5B44-411D-80C6-C78CA7C23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745" y="5373398"/>
            <a:ext cx="8944994" cy="1364753"/>
          </a:xfrm>
          <a:prstGeom prst="rect">
            <a:avLst/>
          </a:prstGeom>
        </p:spPr>
      </p:pic>
      <p:sp>
        <p:nvSpPr>
          <p:cNvPr id="9" name="Title 8">
            <a:extLst>
              <a:ext uri="{FF2B5EF4-FFF2-40B4-BE49-F238E27FC236}">
                <a16:creationId xmlns:a16="http://schemas.microsoft.com/office/drawing/2014/main" id="{9EADAB12-C097-4A60-A909-DD90453AEB7E}"/>
              </a:ext>
            </a:extLst>
          </p:cNvPr>
          <p:cNvSpPr>
            <a:spLocks noGrp="1"/>
          </p:cNvSpPr>
          <p:nvPr>
            <p:ph type="title"/>
          </p:nvPr>
        </p:nvSpPr>
        <p:spPr/>
        <p:txBody>
          <a:bodyPr/>
          <a:lstStyle/>
          <a:p>
            <a:r>
              <a:rPr lang="en-US" u="sng" dirty="0"/>
              <a:t>Accepting Our Limitations: Trusting God</a:t>
            </a:r>
          </a:p>
        </p:txBody>
      </p:sp>
      <p:sp>
        <p:nvSpPr>
          <p:cNvPr id="10" name="Content Placeholder 9">
            <a:extLst>
              <a:ext uri="{FF2B5EF4-FFF2-40B4-BE49-F238E27FC236}">
                <a16:creationId xmlns:a16="http://schemas.microsoft.com/office/drawing/2014/main" id="{73699556-7967-43FD-BDC8-BF312413CE6A}"/>
              </a:ext>
            </a:extLst>
          </p:cNvPr>
          <p:cNvSpPr>
            <a:spLocks noGrp="1"/>
          </p:cNvSpPr>
          <p:nvPr>
            <p:ph idx="1"/>
          </p:nvPr>
        </p:nvSpPr>
        <p:spPr>
          <a:xfrm>
            <a:off x="838200" y="1660133"/>
            <a:ext cx="10515600" cy="4756536"/>
          </a:xfrm>
        </p:spPr>
        <p:txBody>
          <a:bodyPr/>
          <a:lstStyle/>
          <a:p>
            <a:r>
              <a:rPr lang="en-US" dirty="0"/>
              <a:t>We are not the center of the universe! Only God is the center.</a:t>
            </a:r>
          </a:p>
          <a:p>
            <a:r>
              <a:rPr lang="en-US" dirty="0"/>
              <a:t>Accepting our limits allows us to rest in God who holds all things</a:t>
            </a:r>
          </a:p>
          <a:p>
            <a:r>
              <a:rPr lang="en-US" dirty="0"/>
              <a:t>When we unclench our fists, we release our anxiety</a:t>
            </a:r>
          </a:p>
          <a:p>
            <a:r>
              <a:rPr lang="en-US" dirty="0"/>
              <a:t>We transform our relationships when we accept others as they are, rather than as we wish they were.</a:t>
            </a:r>
          </a:p>
          <a:p>
            <a:r>
              <a:rPr lang="en-US" dirty="0"/>
              <a:t>Allows us to reorder our priorities; move from contemplation to action</a:t>
            </a:r>
          </a:p>
          <a:p>
            <a:r>
              <a:rPr lang="en-US" dirty="0"/>
              <a:t>Allows us to see God’s miraculous creation and to live peacefully in it</a:t>
            </a:r>
          </a:p>
        </p:txBody>
      </p:sp>
    </p:spTree>
    <p:extLst>
      <p:ext uri="{BB962C8B-B14F-4D97-AF65-F5344CB8AC3E}">
        <p14:creationId xmlns:p14="http://schemas.microsoft.com/office/powerpoint/2010/main" val="3809462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 rectangle&#10;&#10;Description automatically generated">
            <a:extLst>
              <a:ext uri="{FF2B5EF4-FFF2-40B4-BE49-F238E27FC236}">
                <a16:creationId xmlns:a16="http://schemas.microsoft.com/office/drawing/2014/main" id="{180DBD30-5B44-411D-80C6-C78CA7C23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745" y="5373398"/>
            <a:ext cx="8944994" cy="1364753"/>
          </a:xfrm>
          <a:prstGeom prst="rect">
            <a:avLst/>
          </a:prstGeom>
        </p:spPr>
      </p:pic>
      <p:sp>
        <p:nvSpPr>
          <p:cNvPr id="9" name="Title 8">
            <a:extLst>
              <a:ext uri="{FF2B5EF4-FFF2-40B4-BE49-F238E27FC236}">
                <a16:creationId xmlns:a16="http://schemas.microsoft.com/office/drawing/2014/main" id="{9EADAB12-C097-4A60-A909-DD90453AEB7E}"/>
              </a:ext>
            </a:extLst>
          </p:cNvPr>
          <p:cNvSpPr>
            <a:spLocks noGrp="1"/>
          </p:cNvSpPr>
          <p:nvPr>
            <p:ph type="title"/>
          </p:nvPr>
        </p:nvSpPr>
        <p:spPr>
          <a:xfrm>
            <a:off x="838200" y="294101"/>
            <a:ext cx="10515600" cy="1325563"/>
          </a:xfrm>
        </p:spPr>
        <p:txBody>
          <a:bodyPr/>
          <a:lstStyle/>
          <a:p>
            <a:pPr algn="ctr"/>
            <a:r>
              <a:rPr lang="en-US" u="sng" dirty="0"/>
              <a:t>Spiritual Practice: The Welcoming Prayer</a:t>
            </a:r>
          </a:p>
        </p:txBody>
      </p:sp>
      <p:sp>
        <p:nvSpPr>
          <p:cNvPr id="10" name="Content Placeholder 9">
            <a:extLst>
              <a:ext uri="{FF2B5EF4-FFF2-40B4-BE49-F238E27FC236}">
                <a16:creationId xmlns:a16="http://schemas.microsoft.com/office/drawing/2014/main" id="{73699556-7967-43FD-BDC8-BF312413CE6A}"/>
              </a:ext>
            </a:extLst>
          </p:cNvPr>
          <p:cNvSpPr>
            <a:spLocks noGrp="1"/>
          </p:cNvSpPr>
          <p:nvPr>
            <p:ph idx="1"/>
          </p:nvPr>
        </p:nvSpPr>
        <p:spPr>
          <a:xfrm>
            <a:off x="838200" y="1473695"/>
            <a:ext cx="10515600" cy="4756536"/>
          </a:xfrm>
        </p:spPr>
        <p:txBody>
          <a:bodyPr>
            <a:normAutofit/>
          </a:bodyPr>
          <a:lstStyle/>
          <a:p>
            <a:r>
              <a:rPr lang="en-US" dirty="0"/>
              <a:t>“This is the spiritual practice of welcoming the now, whatever it may be, so that our heart will be more attentive and more able to accept whatever comes into our lives on this journey we are on with God.” (p. 46)</a:t>
            </a:r>
          </a:p>
          <a:p>
            <a:r>
              <a:rPr lang="en-US" dirty="0"/>
              <a:t>It can be practiced anywhere, anytime, anyplace</a:t>
            </a:r>
          </a:p>
          <a:p>
            <a:r>
              <a:rPr lang="en-US" dirty="0"/>
              <a:t>See if you can find and accept God’s presence in all things.</a:t>
            </a:r>
          </a:p>
          <a:p>
            <a:r>
              <a:rPr lang="en-US" dirty="0"/>
              <a:t>See how it changes your life.</a:t>
            </a:r>
          </a:p>
          <a:p>
            <a:r>
              <a:rPr lang="en-US" dirty="0"/>
              <a:t>Follow 3 steps to center one’s emotional and prayer life</a:t>
            </a:r>
          </a:p>
          <a:p>
            <a:pPr marL="0" indent="0" algn="ctr">
              <a:buNone/>
            </a:pPr>
            <a:endParaRPr lang="en-US" b="1" dirty="0"/>
          </a:p>
        </p:txBody>
      </p:sp>
    </p:spTree>
    <p:extLst>
      <p:ext uri="{BB962C8B-B14F-4D97-AF65-F5344CB8AC3E}">
        <p14:creationId xmlns:p14="http://schemas.microsoft.com/office/powerpoint/2010/main" val="32807809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 rectangle&#10;&#10;Description automatically generated">
            <a:extLst>
              <a:ext uri="{FF2B5EF4-FFF2-40B4-BE49-F238E27FC236}">
                <a16:creationId xmlns:a16="http://schemas.microsoft.com/office/drawing/2014/main" id="{180DBD30-5B44-411D-80C6-C78CA7C23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745" y="5373398"/>
            <a:ext cx="8944994" cy="1364753"/>
          </a:xfrm>
          <a:prstGeom prst="rect">
            <a:avLst/>
          </a:prstGeom>
        </p:spPr>
      </p:pic>
      <p:sp>
        <p:nvSpPr>
          <p:cNvPr id="9" name="Title 8">
            <a:extLst>
              <a:ext uri="{FF2B5EF4-FFF2-40B4-BE49-F238E27FC236}">
                <a16:creationId xmlns:a16="http://schemas.microsoft.com/office/drawing/2014/main" id="{9EADAB12-C097-4A60-A909-DD90453AEB7E}"/>
              </a:ext>
            </a:extLst>
          </p:cNvPr>
          <p:cNvSpPr>
            <a:spLocks noGrp="1"/>
          </p:cNvSpPr>
          <p:nvPr>
            <p:ph type="title"/>
          </p:nvPr>
        </p:nvSpPr>
        <p:spPr>
          <a:xfrm>
            <a:off x="838200" y="294101"/>
            <a:ext cx="10515600" cy="1325563"/>
          </a:xfrm>
        </p:spPr>
        <p:txBody>
          <a:bodyPr/>
          <a:lstStyle/>
          <a:p>
            <a:pPr algn="ctr"/>
            <a:r>
              <a:rPr lang="en-US" u="sng" dirty="0"/>
              <a:t>The Welcoming Prayer</a:t>
            </a:r>
            <a:br>
              <a:rPr lang="en-US" u="sng" dirty="0"/>
            </a:br>
            <a:r>
              <a:rPr lang="en-US" sz="4000" dirty="0"/>
              <a:t>(continued)</a:t>
            </a:r>
          </a:p>
        </p:txBody>
      </p:sp>
      <p:sp>
        <p:nvSpPr>
          <p:cNvPr id="10" name="Content Placeholder 9">
            <a:extLst>
              <a:ext uri="{FF2B5EF4-FFF2-40B4-BE49-F238E27FC236}">
                <a16:creationId xmlns:a16="http://schemas.microsoft.com/office/drawing/2014/main" id="{73699556-7967-43FD-BDC8-BF312413CE6A}"/>
              </a:ext>
            </a:extLst>
          </p:cNvPr>
          <p:cNvSpPr>
            <a:spLocks noGrp="1"/>
          </p:cNvSpPr>
          <p:nvPr>
            <p:ph idx="1"/>
          </p:nvPr>
        </p:nvSpPr>
        <p:spPr>
          <a:xfrm>
            <a:off x="1015745" y="1473695"/>
            <a:ext cx="8944994" cy="4756536"/>
          </a:xfrm>
        </p:spPr>
        <p:txBody>
          <a:bodyPr>
            <a:normAutofit/>
          </a:bodyPr>
          <a:lstStyle/>
          <a:p>
            <a:pPr marL="0" indent="0" algn="ctr">
              <a:buNone/>
            </a:pPr>
            <a:endParaRPr lang="en-US" b="1" dirty="0"/>
          </a:p>
          <a:p>
            <a:pPr marL="0" indent="0" algn="ctr">
              <a:buNone/>
            </a:pPr>
            <a:r>
              <a:rPr lang="en-US" b="1" dirty="0"/>
              <a:t>1. Focus, feel, sink in. </a:t>
            </a:r>
          </a:p>
          <a:p>
            <a:pPr marL="0" indent="0">
              <a:buNone/>
            </a:pPr>
            <a:r>
              <a:rPr lang="en-US" dirty="0"/>
              <a:t>Become aware of what is happening in your body and soul. Sink in to truly allow and accept what you are feeling and experiencing, without judgement or attempting to change it. Notice deeply, and with God.</a:t>
            </a:r>
          </a:p>
        </p:txBody>
      </p:sp>
    </p:spTree>
    <p:extLst>
      <p:ext uri="{BB962C8B-B14F-4D97-AF65-F5344CB8AC3E}">
        <p14:creationId xmlns:p14="http://schemas.microsoft.com/office/powerpoint/2010/main" val="6572077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 rectangle&#10;&#10;Description automatically generated">
            <a:extLst>
              <a:ext uri="{FF2B5EF4-FFF2-40B4-BE49-F238E27FC236}">
                <a16:creationId xmlns:a16="http://schemas.microsoft.com/office/drawing/2014/main" id="{180DBD30-5B44-411D-80C6-C78CA7C23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745" y="5373398"/>
            <a:ext cx="8944994" cy="1364753"/>
          </a:xfrm>
          <a:prstGeom prst="rect">
            <a:avLst/>
          </a:prstGeom>
        </p:spPr>
      </p:pic>
      <p:sp>
        <p:nvSpPr>
          <p:cNvPr id="9" name="Title 8">
            <a:extLst>
              <a:ext uri="{FF2B5EF4-FFF2-40B4-BE49-F238E27FC236}">
                <a16:creationId xmlns:a16="http://schemas.microsoft.com/office/drawing/2014/main" id="{9EADAB12-C097-4A60-A909-DD90453AEB7E}"/>
              </a:ext>
            </a:extLst>
          </p:cNvPr>
          <p:cNvSpPr>
            <a:spLocks noGrp="1"/>
          </p:cNvSpPr>
          <p:nvPr>
            <p:ph type="title"/>
          </p:nvPr>
        </p:nvSpPr>
        <p:spPr>
          <a:xfrm>
            <a:off x="838200" y="294101"/>
            <a:ext cx="10515600" cy="1325563"/>
          </a:xfrm>
        </p:spPr>
        <p:txBody>
          <a:bodyPr/>
          <a:lstStyle/>
          <a:p>
            <a:pPr algn="ctr"/>
            <a:r>
              <a:rPr lang="en-US" u="sng" dirty="0"/>
              <a:t>The Welcoming Prayer</a:t>
            </a:r>
            <a:br>
              <a:rPr lang="en-US" u="sng" dirty="0"/>
            </a:br>
            <a:r>
              <a:rPr lang="en-US" sz="2800" u="sng" dirty="0"/>
              <a:t>(</a:t>
            </a:r>
            <a:r>
              <a:rPr lang="en-US" sz="2800" dirty="0"/>
              <a:t>continued</a:t>
            </a:r>
            <a:r>
              <a:rPr lang="en-US" sz="2800" u="sng" dirty="0"/>
              <a:t>)</a:t>
            </a:r>
          </a:p>
        </p:txBody>
      </p:sp>
      <p:sp>
        <p:nvSpPr>
          <p:cNvPr id="10" name="Content Placeholder 9">
            <a:extLst>
              <a:ext uri="{FF2B5EF4-FFF2-40B4-BE49-F238E27FC236}">
                <a16:creationId xmlns:a16="http://schemas.microsoft.com/office/drawing/2014/main" id="{73699556-7967-43FD-BDC8-BF312413CE6A}"/>
              </a:ext>
            </a:extLst>
          </p:cNvPr>
          <p:cNvSpPr>
            <a:spLocks noGrp="1"/>
          </p:cNvSpPr>
          <p:nvPr>
            <p:ph idx="1"/>
          </p:nvPr>
        </p:nvSpPr>
        <p:spPr>
          <a:xfrm>
            <a:off x="1015745" y="1491451"/>
            <a:ext cx="9033766" cy="4756536"/>
          </a:xfrm>
        </p:spPr>
        <p:txBody>
          <a:bodyPr>
            <a:normAutofit/>
          </a:bodyPr>
          <a:lstStyle/>
          <a:p>
            <a:pPr marL="0" indent="0" algn="ctr">
              <a:buNone/>
            </a:pPr>
            <a:endParaRPr lang="en-US" b="1" dirty="0"/>
          </a:p>
          <a:p>
            <a:pPr marL="0" indent="0" algn="ctr">
              <a:buNone/>
            </a:pPr>
            <a:r>
              <a:rPr lang="en-US" b="1" dirty="0"/>
              <a:t>2. Welcome and Name</a:t>
            </a:r>
          </a:p>
          <a:p>
            <a:pPr marL="0" indent="0">
              <a:buNone/>
            </a:pPr>
            <a:r>
              <a:rPr lang="en-US" dirty="0"/>
              <a:t>Whatever you find, welcome it with words spoken or unspoken, even it’s something you find challenging. “Welcome fear” or “Welcome pain” or “Welcome confusion” would all be fitting words of welcome. Fit it to whatever truth you are experiencing at the moment.</a:t>
            </a:r>
          </a:p>
        </p:txBody>
      </p:sp>
    </p:spTree>
    <p:extLst>
      <p:ext uri="{BB962C8B-B14F-4D97-AF65-F5344CB8AC3E}">
        <p14:creationId xmlns:p14="http://schemas.microsoft.com/office/powerpoint/2010/main" val="677250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weapon, blue&#10;&#10;Description automatically generated">
            <a:extLst>
              <a:ext uri="{FF2B5EF4-FFF2-40B4-BE49-F238E27FC236}">
                <a16:creationId xmlns:a16="http://schemas.microsoft.com/office/drawing/2014/main" id="{A100A89A-1246-454C-8FA1-A99E61C475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0040" y="655603"/>
            <a:ext cx="6051919" cy="4033172"/>
          </a:xfrm>
          <a:prstGeom prst="rect">
            <a:avLst/>
          </a:prstGeom>
        </p:spPr>
      </p:pic>
      <p:pic>
        <p:nvPicPr>
          <p:cNvPr id="7" name="Picture 6" descr="A flat screen television&#10;&#10;Description automatically generated">
            <a:extLst>
              <a:ext uri="{FF2B5EF4-FFF2-40B4-BE49-F238E27FC236}">
                <a16:creationId xmlns:a16="http://schemas.microsoft.com/office/drawing/2014/main" id="{44B90C16-F2CE-42C7-9FEF-FE3E8605EC94}"/>
              </a:ext>
            </a:extLst>
          </p:cNvPr>
          <p:cNvPicPr>
            <a:picLocks noChangeAspect="1"/>
          </p:cNvPicPr>
          <p:nvPr/>
        </p:nvPicPr>
        <p:blipFill rotWithShape="1">
          <a:blip r:embed="rId3">
            <a:extLst>
              <a:ext uri="{28A0092B-C50C-407E-A947-70E740481C1C}">
                <a14:useLocalDpi xmlns:a14="http://schemas.microsoft.com/office/drawing/2010/main" val="0"/>
              </a:ext>
            </a:extLst>
          </a:blip>
          <a:srcRect l="880" t="87278" r="507" b="679"/>
          <a:stretch/>
        </p:blipFill>
        <p:spPr>
          <a:xfrm>
            <a:off x="603885" y="4887208"/>
            <a:ext cx="10984230" cy="811530"/>
          </a:xfrm>
          <a:prstGeom prst="rect">
            <a:avLst/>
          </a:prstGeom>
          <a:ln>
            <a:solidFill>
              <a:srgbClr val="FFC000"/>
            </a:solidFill>
          </a:ln>
        </p:spPr>
      </p:pic>
    </p:spTree>
    <p:extLst>
      <p:ext uri="{BB962C8B-B14F-4D97-AF65-F5344CB8AC3E}">
        <p14:creationId xmlns:p14="http://schemas.microsoft.com/office/powerpoint/2010/main" val="29506548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 rectangle&#10;&#10;Description automatically generated">
            <a:extLst>
              <a:ext uri="{FF2B5EF4-FFF2-40B4-BE49-F238E27FC236}">
                <a16:creationId xmlns:a16="http://schemas.microsoft.com/office/drawing/2014/main" id="{180DBD30-5B44-411D-80C6-C78CA7C23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745" y="5373398"/>
            <a:ext cx="8944994" cy="1364753"/>
          </a:xfrm>
          <a:prstGeom prst="rect">
            <a:avLst/>
          </a:prstGeom>
        </p:spPr>
      </p:pic>
      <p:sp>
        <p:nvSpPr>
          <p:cNvPr id="9" name="Title 8">
            <a:extLst>
              <a:ext uri="{FF2B5EF4-FFF2-40B4-BE49-F238E27FC236}">
                <a16:creationId xmlns:a16="http://schemas.microsoft.com/office/drawing/2014/main" id="{9EADAB12-C097-4A60-A909-DD90453AEB7E}"/>
              </a:ext>
            </a:extLst>
          </p:cNvPr>
          <p:cNvSpPr>
            <a:spLocks noGrp="1"/>
          </p:cNvSpPr>
          <p:nvPr>
            <p:ph type="title"/>
          </p:nvPr>
        </p:nvSpPr>
        <p:spPr>
          <a:xfrm>
            <a:off x="838200" y="294101"/>
            <a:ext cx="10515600" cy="1325563"/>
          </a:xfrm>
        </p:spPr>
        <p:txBody>
          <a:bodyPr/>
          <a:lstStyle/>
          <a:p>
            <a:pPr algn="ctr"/>
            <a:r>
              <a:rPr lang="en-US" u="sng" dirty="0"/>
              <a:t>The Welcoming Prayer</a:t>
            </a:r>
            <a:br>
              <a:rPr lang="en-US" u="sng" dirty="0"/>
            </a:br>
            <a:r>
              <a:rPr lang="en-US" sz="3200" dirty="0"/>
              <a:t>(continued)</a:t>
            </a:r>
          </a:p>
        </p:txBody>
      </p:sp>
      <p:sp>
        <p:nvSpPr>
          <p:cNvPr id="10" name="Content Placeholder 9">
            <a:extLst>
              <a:ext uri="{FF2B5EF4-FFF2-40B4-BE49-F238E27FC236}">
                <a16:creationId xmlns:a16="http://schemas.microsoft.com/office/drawing/2014/main" id="{73699556-7967-43FD-BDC8-BF312413CE6A}"/>
              </a:ext>
            </a:extLst>
          </p:cNvPr>
          <p:cNvSpPr>
            <a:spLocks noGrp="1"/>
          </p:cNvSpPr>
          <p:nvPr>
            <p:ph idx="1"/>
          </p:nvPr>
        </p:nvSpPr>
        <p:spPr>
          <a:xfrm>
            <a:off x="838200" y="1242867"/>
            <a:ext cx="10515600" cy="4756536"/>
          </a:xfrm>
        </p:spPr>
        <p:txBody>
          <a:bodyPr>
            <a:normAutofit/>
          </a:bodyPr>
          <a:lstStyle/>
          <a:p>
            <a:pPr marL="0" indent="0" algn="ctr">
              <a:buNone/>
            </a:pPr>
            <a:endParaRPr lang="en-US" b="1" dirty="0"/>
          </a:p>
          <a:p>
            <a:pPr marL="0" indent="0" algn="ctr">
              <a:buNone/>
            </a:pPr>
            <a:r>
              <a:rPr lang="en-US" sz="3200" b="1" dirty="0"/>
              <a:t>3. Let Go and Let God</a:t>
            </a:r>
          </a:p>
          <a:p>
            <a:pPr marL="0" indent="0">
              <a:buNone/>
            </a:pPr>
            <a:r>
              <a:rPr lang="en-US" sz="3200" dirty="0"/>
              <a:t>Once you have felt, welcomed and named the experience you are having, begin to release it in whatever ways possible. Release yourself physically and emotionally. It can also help to use words of release to ease yourself out of the prayer experience. Some recommendations include, “I let go of the desire for security, affection, control,” and “I let go of the desire to change what I am experiencing.”</a:t>
            </a:r>
          </a:p>
        </p:txBody>
      </p:sp>
    </p:spTree>
    <p:extLst>
      <p:ext uri="{BB962C8B-B14F-4D97-AF65-F5344CB8AC3E}">
        <p14:creationId xmlns:p14="http://schemas.microsoft.com/office/powerpoint/2010/main" val="421023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 rectangle&#10;&#10;Description automatically generated">
            <a:extLst>
              <a:ext uri="{FF2B5EF4-FFF2-40B4-BE49-F238E27FC236}">
                <a16:creationId xmlns:a16="http://schemas.microsoft.com/office/drawing/2014/main" id="{180DBD30-5B44-411D-80C6-C78CA7C23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745" y="5373398"/>
            <a:ext cx="8944994" cy="1364753"/>
          </a:xfrm>
          <a:prstGeom prst="rect">
            <a:avLst/>
          </a:prstGeom>
        </p:spPr>
      </p:pic>
      <p:sp>
        <p:nvSpPr>
          <p:cNvPr id="9" name="Title 8">
            <a:extLst>
              <a:ext uri="{FF2B5EF4-FFF2-40B4-BE49-F238E27FC236}">
                <a16:creationId xmlns:a16="http://schemas.microsoft.com/office/drawing/2014/main" id="{9EADAB12-C097-4A60-A909-DD90453AEB7E}"/>
              </a:ext>
            </a:extLst>
          </p:cNvPr>
          <p:cNvSpPr>
            <a:spLocks noGrp="1"/>
          </p:cNvSpPr>
          <p:nvPr>
            <p:ph type="title"/>
          </p:nvPr>
        </p:nvSpPr>
        <p:spPr>
          <a:xfrm>
            <a:off x="838200" y="294101"/>
            <a:ext cx="10515600" cy="1325563"/>
          </a:xfrm>
        </p:spPr>
        <p:txBody>
          <a:bodyPr/>
          <a:lstStyle/>
          <a:p>
            <a:pPr algn="ctr"/>
            <a:r>
              <a:rPr lang="en-US" u="sng" dirty="0"/>
              <a:t>Spiritual Practice: Corporate Singing</a:t>
            </a:r>
          </a:p>
        </p:txBody>
      </p:sp>
      <p:sp>
        <p:nvSpPr>
          <p:cNvPr id="10" name="Content Placeholder 9">
            <a:extLst>
              <a:ext uri="{FF2B5EF4-FFF2-40B4-BE49-F238E27FC236}">
                <a16:creationId xmlns:a16="http://schemas.microsoft.com/office/drawing/2014/main" id="{73699556-7967-43FD-BDC8-BF312413CE6A}"/>
              </a:ext>
            </a:extLst>
          </p:cNvPr>
          <p:cNvSpPr>
            <a:spLocks noGrp="1"/>
          </p:cNvSpPr>
          <p:nvPr>
            <p:ph idx="1"/>
          </p:nvPr>
        </p:nvSpPr>
        <p:spPr>
          <a:xfrm>
            <a:off x="838200" y="1473695"/>
            <a:ext cx="10515600" cy="4756536"/>
          </a:xfrm>
        </p:spPr>
        <p:txBody>
          <a:bodyPr>
            <a:normAutofit/>
          </a:bodyPr>
          <a:lstStyle/>
          <a:p>
            <a:r>
              <a:rPr lang="en-US" sz="3200" dirty="0"/>
              <a:t>This is so familiar we may not see it as a spiritual practice.</a:t>
            </a:r>
          </a:p>
          <a:p>
            <a:pPr marL="0" indent="0">
              <a:buNone/>
            </a:pPr>
            <a:endParaRPr lang="en-US" sz="2000" dirty="0"/>
          </a:p>
          <a:p>
            <a:r>
              <a:rPr lang="en-US" sz="3200" dirty="0"/>
              <a:t>It provides us a physical activity to refocus our minds away from our anxiety, while also affirming an uplifting gospel or spiritual message.</a:t>
            </a:r>
          </a:p>
          <a:p>
            <a:endParaRPr lang="en-US" sz="2000" dirty="0"/>
          </a:p>
          <a:p>
            <a:r>
              <a:rPr lang="en-US" sz="3200" dirty="0"/>
              <a:t>It allows us a comforting sense of community.</a:t>
            </a:r>
          </a:p>
          <a:p>
            <a:endParaRPr lang="en-US" sz="3200" dirty="0"/>
          </a:p>
          <a:p>
            <a:pPr marL="0" indent="0" algn="ctr">
              <a:buNone/>
            </a:pPr>
            <a:endParaRPr lang="en-US" b="1" dirty="0"/>
          </a:p>
        </p:txBody>
      </p:sp>
    </p:spTree>
    <p:extLst>
      <p:ext uri="{BB962C8B-B14F-4D97-AF65-F5344CB8AC3E}">
        <p14:creationId xmlns:p14="http://schemas.microsoft.com/office/powerpoint/2010/main" val="25461322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 rectangle&#10;&#10;Description automatically generated">
            <a:extLst>
              <a:ext uri="{FF2B5EF4-FFF2-40B4-BE49-F238E27FC236}">
                <a16:creationId xmlns:a16="http://schemas.microsoft.com/office/drawing/2014/main" id="{180DBD30-5B44-411D-80C6-C78CA7C23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745" y="5373398"/>
            <a:ext cx="8944994" cy="1364753"/>
          </a:xfrm>
          <a:prstGeom prst="rect">
            <a:avLst/>
          </a:prstGeom>
        </p:spPr>
      </p:pic>
      <p:sp>
        <p:nvSpPr>
          <p:cNvPr id="9" name="Title 8">
            <a:extLst>
              <a:ext uri="{FF2B5EF4-FFF2-40B4-BE49-F238E27FC236}">
                <a16:creationId xmlns:a16="http://schemas.microsoft.com/office/drawing/2014/main" id="{9EADAB12-C097-4A60-A909-DD90453AEB7E}"/>
              </a:ext>
            </a:extLst>
          </p:cNvPr>
          <p:cNvSpPr>
            <a:spLocks noGrp="1"/>
          </p:cNvSpPr>
          <p:nvPr>
            <p:ph type="title"/>
          </p:nvPr>
        </p:nvSpPr>
        <p:spPr>
          <a:xfrm>
            <a:off x="838200" y="294101"/>
            <a:ext cx="10515600" cy="1325563"/>
          </a:xfrm>
        </p:spPr>
        <p:txBody>
          <a:bodyPr/>
          <a:lstStyle/>
          <a:p>
            <a:pPr algn="ctr"/>
            <a:r>
              <a:rPr lang="en-US" u="sng" dirty="0"/>
              <a:t>Closing Prayer</a:t>
            </a:r>
          </a:p>
        </p:txBody>
      </p:sp>
      <p:sp>
        <p:nvSpPr>
          <p:cNvPr id="10" name="Content Placeholder 9">
            <a:extLst>
              <a:ext uri="{FF2B5EF4-FFF2-40B4-BE49-F238E27FC236}">
                <a16:creationId xmlns:a16="http://schemas.microsoft.com/office/drawing/2014/main" id="{73699556-7967-43FD-BDC8-BF312413CE6A}"/>
              </a:ext>
            </a:extLst>
          </p:cNvPr>
          <p:cNvSpPr>
            <a:spLocks noGrp="1"/>
          </p:cNvSpPr>
          <p:nvPr>
            <p:ph idx="1"/>
          </p:nvPr>
        </p:nvSpPr>
        <p:spPr>
          <a:xfrm>
            <a:off x="838200" y="1473695"/>
            <a:ext cx="10515600" cy="4756536"/>
          </a:xfrm>
        </p:spPr>
        <p:txBody>
          <a:bodyPr>
            <a:normAutofit/>
          </a:bodyPr>
          <a:lstStyle/>
          <a:p>
            <a:r>
              <a:rPr lang="en-US" sz="3200" dirty="0"/>
              <a:t>Eternal God, grant peace us peace in this anxious world. May we trust in you with all of our hearts, and may you bring us insight and refreshment. Help us to practice Christian acceptance of the things we cannot change, and give us the courage to take action when we are called to act. Your ways are ways of righteousness, justice and equity. We pray in the name of Jesus Christ. Amen.</a:t>
            </a:r>
          </a:p>
          <a:p>
            <a:endParaRPr lang="en-US" sz="3200" dirty="0"/>
          </a:p>
          <a:p>
            <a:pPr marL="0" indent="0" algn="ctr">
              <a:buNone/>
            </a:pPr>
            <a:endParaRPr lang="en-US" b="1" dirty="0"/>
          </a:p>
        </p:txBody>
      </p:sp>
    </p:spTree>
    <p:extLst>
      <p:ext uri="{BB962C8B-B14F-4D97-AF65-F5344CB8AC3E}">
        <p14:creationId xmlns:p14="http://schemas.microsoft.com/office/powerpoint/2010/main" val="26829549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 name="Rectangle 31">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shape, rectangle&#10;&#10;Description automatically generated">
            <a:extLst>
              <a:ext uri="{FF2B5EF4-FFF2-40B4-BE49-F238E27FC236}">
                <a16:creationId xmlns:a16="http://schemas.microsoft.com/office/drawing/2014/main" id="{180DBD30-5B44-411D-80C6-C78CA7C2380D}"/>
              </a:ext>
            </a:extLst>
          </p:cNvPr>
          <p:cNvPicPr>
            <a:picLocks noChangeAspect="1"/>
          </p:cNvPicPr>
          <p:nvPr/>
        </p:nvPicPr>
        <p:blipFill rotWithShape="1">
          <a:blip r:embed="rId4">
            <a:extLst>
              <a:ext uri="{28A0092B-C50C-407E-A947-70E740481C1C}">
                <a14:useLocalDpi xmlns:a14="http://schemas.microsoft.com/office/drawing/2010/main" val="0"/>
              </a:ext>
            </a:extLst>
          </a:blip>
          <a:srcRect r="57645"/>
          <a:stretch/>
        </p:blipFill>
        <p:spPr>
          <a:xfrm>
            <a:off x="698353" y="916615"/>
            <a:ext cx="4555700" cy="2097418"/>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
        <p:nvSpPr>
          <p:cNvPr id="34" name="Freeform: Shape 33">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Content Placeholder 4">
            <a:extLst>
              <a:ext uri="{FF2B5EF4-FFF2-40B4-BE49-F238E27FC236}">
                <a16:creationId xmlns:a16="http://schemas.microsoft.com/office/drawing/2014/main" id="{404ADFE0-21F0-4DFF-813B-288F54010675}"/>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t="37452" r="1" b="27443"/>
          <a:stretch/>
        </p:blipFill>
        <p:spPr>
          <a:xfrm>
            <a:off x="698353" y="3843958"/>
            <a:ext cx="4555700" cy="2097435"/>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2" name="TextBox 1">
            <a:extLst>
              <a:ext uri="{FF2B5EF4-FFF2-40B4-BE49-F238E27FC236}">
                <a16:creationId xmlns:a16="http://schemas.microsoft.com/office/drawing/2014/main" id="{AA75564E-6177-4FE9-A9BD-459C87771AF7}"/>
              </a:ext>
            </a:extLst>
          </p:cNvPr>
          <p:cNvSpPr txBox="1"/>
          <p:nvPr/>
        </p:nvSpPr>
        <p:spPr>
          <a:xfrm>
            <a:off x="6391922" y="5595634"/>
            <a:ext cx="4391354" cy="1153132"/>
          </a:xfrm>
          <a:prstGeom prst="rect">
            <a:avLst/>
          </a:prstGeom>
        </p:spPr>
        <p:txBody>
          <a:bodyPr vert="horz" lIns="91440" tIns="45720" rIns="91440" bIns="45720" rtlCol="0">
            <a:normAutofit fontScale="62500" lnSpcReduction="20000"/>
          </a:bodyPr>
          <a:lstStyle/>
          <a:p>
            <a:pPr marR="0">
              <a:lnSpc>
                <a:spcPct val="90000"/>
              </a:lnSpc>
              <a:spcBef>
                <a:spcPts val="0"/>
              </a:spcBef>
              <a:spcAft>
                <a:spcPts val="600"/>
              </a:spcAft>
            </a:pPr>
            <a:r>
              <a:rPr lang="en-US" sz="2200" dirty="0">
                <a:effectLst/>
              </a:rPr>
              <a:t>“I’ve Got Peace Like a River,”</a:t>
            </a:r>
            <a:r>
              <a:rPr lang="en-US" sz="2200" i="1" dirty="0">
                <a:effectLst/>
              </a:rPr>
              <a:t> The Faith We Sing</a:t>
            </a:r>
            <a:r>
              <a:rPr lang="en-US" sz="2200" dirty="0">
                <a:effectLst/>
              </a:rPr>
              <a:t>, no. 2145</a:t>
            </a:r>
          </a:p>
          <a:p>
            <a:pPr marR="0">
              <a:lnSpc>
                <a:spcPct val="90000"/>
              </a:lnSpc>
              <a:spcBef>
                <a:spcPts val="0"/>
              </a:spcBef>
              <a:spcAft>
                <a:spcPts val="600"/>
              </a:spcAft>
            </a:pPr>
            <a:r>
              <a:rPr lang="en-US" sz="2200" i="1" dirty="0"/>
              <a:t>Credit:</a:t>
            </a:r>
            <a:r>
              <a:rPr lang="en-US" sz="2200" dirty="0">
                <a:effectLst/>
                <a:latin typeface="Times New Roman" panose="02020603050405020304" pitchFamily="18" charset="0"/>
                <a:ea typeface="Calibri" panose="020F0502020204030204" pitchFamily="34" charset="0"/>
              </a:rPr>
              <a:t>. Words: African American Spiritual; Music African American Spiritual,©2000 Abingdon Press. All rights reserved. Used with permission. CCLI #11221925</a:t>
            </a:r>
            <a:r>
              <a:rPr lang="en-US" sz="2200" i="1" dirty="0"/>
              <a:t> </a:t>
            </a:r>
            <a:r>
              <a:rPr lang="en-US" sz="2200" i="1" dirty="0">
                <a:effectLst/>
              </a:rPr>
              <a:t> </a:t>
            </a:r>
            <a:endParaRPr lang="en-US" sz="2200" dirty="0">
              <a:effectLst/>
            </a:endParaRPr>
          </a:p>
          <a:p>
            <a:pPr>
              <a:lnSpc>
                <a:spcPct val="90000"/>
              </a:lnSpc>
              <a:spcAft>
                <a:spcPts val="600"/>
              </a:spcAft>
            </a:pPr>
            <a:r>
              <a:rPr lang="en-US" sz="2200" dirty="0"/>
              <a:t>Musician: Catherine Ritch</a:t>
            </a:r>
          </a:p>
        </p:txBody>
      </p:sp>
      <p:sp>
        <p:nvSpPr>
          <p:cNvPr id="36" name="Arc 35">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7" name="I've Got Peace Like a River">
            <a:hlinkClick r:id="" action="ppaction://media"/>
            <a:extLst>
              <a:ext uri="{FF2B5EF4-FFF2-40B4-BE49-F238E27FC236}">
                <a16:creationId xmlns:a16="http://schemas.microsoft.com/office/drawing/2014/main" id="{00ECF38C-A8A6-4A14-B53E-ABD3D7E960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68236" y="4742441"/>
            <a:ext cx="609600" cy="609600"/>
          </a:xfrm>
          <a:prstGeom prst="rect">
            <a:avLst/>
          </a:prstGeom>
        </p:spPr>
      </p:pic>
      <p:sp>
        <p:nvSpPr>
          <p:cNvPr id="3" name="TextBox 2">
            <a:extLst>
              <a:ext uri="{FF2B5EF4-FFF2-40B4-BE49-F238E27FC236}">
                <a16:creationId xmlns:a16="http://schemas.microsoft.com/office/drawing/2014/main" id="{BB56C1EF-0BAA-435F-972A-6BCE96CD5343}"/>
              </a:ext>
            </a:extLst>
          </p:cNvPr>
          <p:cNvSpPr txBox="1"/>
          <p:nvPr/>
        </p:nvSpPr>
        <p:spPr>
          <a:xfrm>
            <a:off x="6891488" y="916615"/>
            <a:ext cx="4163096" cy="3231654"/>
          </a:xfrm>
          <a:prstGeom prst="rect">
            <a:avLst/>
          </a:prstGeom>
          <a:noFill/>
        </p:spPr>
        <p:txBody>
          <a:bodyPr wrap="square">
            <a:spAutoFit/>
          </a:bodyPr>
          <a:lstStyle/>
          <a:p>
            <a:r>
              <a:rPr lang="en-US" sz="1700" b="1" dirty="0">
                <a:solidFill>
                  <a:srgbClr val="222222"/>
                </a:solidFill>
                <a:latin typeface="Roboto"/>
              </a:rPr>
              <a:t>I’VE GOT PEACE LIKE A RIVER</a:t>
            </a:r>
          </a:p>
          <a:p>
            <a:endParaRPr lang="en-US" sz="1700" dirty="0">
              <a:solidFill>
                <a:srgbClr val="222222"/>
              </a:solidFill>
              <a:latin typeface="Roboto"/>
            </a:endParaRPr>
          </a:p>
          <a:p>
            <a:r>
              <a:rPr lang="en-US" sz="1700" dirty="0">
                <a:solidFill>
                  <a:srgbClr val="222222"/>
                </a:solidFill>
                <a:latin typeface="Roboto"/>
              </a:rPr>
              <a:t>1. I’ve got peace like a river,</a:t>
            </a:r>
          </a:p>
          <a:p>
            <a:r>
              <a:rPr lang="en-US" sz="1700" i="0" dirty="0">
                <a:solidFill>
                  <a:srgbClr val="222222"/>
                </a:solidFill>
                <a:effectLst/>
                <a:latin typeface="Roboto"/>
              </a:rPr>
              <a:t>I’ve got peace like a river,</a:t>
            </a:r>
          </a:p>
          <a:p>
            <a:r>
              <a:rPr lang="en-US" sz="1700" dirty="0">
                <a:solidFill>
                  <a:srgbClr val="222222"/>
                </a:solidFill>
                <a:latin typeface="Roboto"/>
              </a:rPr>
              <a:t>I’ve got peace like a river in my soul.</a:t>
            </a:r>
            <a:endParaRPr lang="en-US" sz="1700" i="0" dirty="0">
              <a:solidFill>
                <a:srgbClr val="222222"/>
              </a:solidFill>
              <a:effectLst/>
              <a:latin typeface="Roboto"/>
            </a:endParaRPr>
          </a:p>
          <a:p>
            <a:r>
              <a:rPr lang="en-US" sz="1700" dirty="0">
                <a:solidFill>
                  <a:srgbClr val="222222"/>
                </a:solidFill>
                <a:latin typeface="Roboto"/>
              </a:rPr>
              <a:t>I’ve got peace like a river,</a:t>
            </a:r>
          </a:p>
          <a:p>
            <a:r>
              <a:rPr lang="en-US" sz="1700" i="0" dirty="0">
                <a:solidFill>
                  <a:srgbClr val="222222"/>
                </a:solidFill>
                <a:effectLst/>
                <a:latin typeface="Roboto"/>
              </a:rPr>
              <a:t>I’ve got peace like a river,</a:t>
            </a:r>
          </a:p>
          <a:p>
            <a:r>
              <a:rPr lang="en-US" sz="1700" dirty="0">
                <a:solidFill>
                  <a:srgbClr val="222222"/>
                </a:solidFill>
                <a:latin typeface="Roboto"/>
              </a:rPr>
              <a:t>I’ve got peace like a river in my soul.</a:t>
            </a:r>
          </a:p>
          <a:p>
            <a:endParaRPr lang="en-US" sz="1700" i="0" dirty="0">
              <a:solidFill>
                <a:srgbClr val="222222"/>
              </a:solidFill>
              <a:effectLst/>
              <a:latin typeface="Roboto"/>
            </a:endParaRPr>
          </a:p>
          <a:p>
            <a:r>
              <a:rPr lang="en-US" sz="1700" dirty="0">
                <a:solidFill>
                  <a:srgbClr val="222222"/>
                </a:solidFill>
                <a:latin typeface="Roboto"/>
              </a:rPr>
              <a:t>2. I’ve got joy like a fountain….</a:t>
            </a:r>
          </a:p>
          <a:p>
            <a:endParaRPr lang="en-US" sz="1700" i="0" dirty="0">
              <a:solidFill>
                <a:srgbClr val="222222"/>
              </a:solidFill>
              <a:effectLst/>
              <a:latin typeface="Roboto"/>
            </a:endParaRPr>
          </a:p>
          <a:p>
            <a:r>
              <a:rPr lang="en-US" sz="1700" dirty="0">
                <a:solidFill>
                  <a:srgbClr val="222222"/>
                </a:solidFill>
                <a:latin typeface="Roboto"/>
              </a:rPr>
              <a:t>3. I’ve got love like an ocean….</a:t>
            </a:r>
            <a:endParaRPr lang="en-US" sz="1700" i="0" dirty="0">
              <a:solidFill>
                <a:srgbClr val="222222"/>
              </a:solidFill>
              <a:effectLst/>
              <a:latin typeface="Roboto"/>
            </a:endParaRPr>
          </a:p>
        </p:txBody>
      </p:sp>
    </p:spTree>
    <p:extLst>
      <p:ext uri="{BB962C8B-B14F-4D97-AF65-F5344CB8AC3E}">
        <p14:creationId xmlns:p14="http://schemas.microsoft.com/office/powerpoint/2010/main" val="325187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288" fill="hold"/>
                                        <p:tgtEl>
                                          <p:spTgt spid="5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6FB5B-04D3-492F-A4B2-AA9572989E5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74D21AE-B265-4E87-BDC2-261BFA6BD197}"/>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A2AA9A2E-51AE-4896-A92B-829C1D81F1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56318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E008C9-A650-4F8B-ABEE-989ACE88BA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5784" y="1065728"/>
            <a:ext cx="4756552" cy="4726543"/>
          </a:xfrm>
          <a:prstGeom prst="rect">
            <a:avLst/>
          </a:prstGeom>
        </p:spPr>
      </p:pic>
      <p:sp>
        <p:nvSpPr>
          <p:cNvPr id="4" name="TextBox 3">
            <a:extLst>
              <a:ext uri="{FF2B5EF4-FFF2-40B4-BE49-F238E27FC236}">
                <a16:creationId xmlns:a16="http://schemas.microsoft.com/office/drawing/2014/main" id="{04B319C0-9C3C-4043-856A-697D8CC96589}"/>
              </a:ext>
            </a:extLst>
          </p:cNvPr>
          <p:cNvSpPr txBox="1"/>
          <p:nvPr/>
        </p:nvSpPr>
        <p:spPr>
          <a:xfrm>
            <a:off x="1009650" y="1749326"/>
            <a:ext cx="4867358" cy="769441"/>
          </a:xfrm>
          <a:prstGeom prst="rect">
            <a:avLst/>
          </a:prstGeom>
          <a:noFill/>
        </p:spPr>
        <p:txBody>
          <a:bodyPr wrap="none" rtlCol="0">
            <a:spAutoFit/>
          </a:bodyPr>
          <a:lstStyle/>
          <a:p>
            <a:r>
              <a:rPr lang="en-US" sz="4400" b="1" dirty="0"/>
              <a:t>Rev. James Williams</a:t>
            </a:r>
          </a:p>
        </p:txBody>
      </p:sp>
      <p:pic>
        <p:nvPicPr>
          <p:cNvPr id="7" name="Picture 6">
            <a:extLst>
              <a:ext uri="{FF2B5EF4-FFF2-40B4-BE49-F238E27FC236}">
                <a16:creationId xmlns:a16="http://schemas.microsoft.com/office/drawing/2014/main" id="{66BFACE9-5884-4088-B36D-BE3C68C0590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623822">
            <a:off x="5580801" y="4826169"/>
            <a:ext cx="1684020" cy="1760855"/>
          </a:xfrm>
          <a:prstGeom prst="rect">
            <a:avLst/>
          </a:prstGeom>
          <a:noFill/>
          <a:ln>
            <a:noFill/>
          </a:ln>
        </p:spPr>
      </p:pic>
      <p:sp>
        <p:nvSpPr>
          <p:cNvPr id="8" name="TextBox 7">
            <a:extLst>
              <a:ext uri="{FF2B5EF4-FFF2-40B4-BE49-F238E27FC236}">
                <a16:creationId xmlns:a16="http://schemas.microsoft.com/office/drawing/2014/main" id="{B256DF4B-237C-43EE-8381-DB9AA7251CC4}"/>
              </a:ext>
            </a:extLst>
          </p:cNvPr>
          <p:cNvSpPr txBox="1"/>
          <p:nvPr/>
        </p:nvSpPr>
        <p:spPr>
          <a:xfrm>
            <a:off x="329194" y="3138905"/>
            <a:ext cx="6093618" cy="1200329"/>
          </a:xfrm>
          <a:prstGeom prst="rect">
            <a:avLst/>
          </a:prstGeom>
          <a:noFill/>
        </p:spPr>
        <p:txBody>
          <a:bodyPr wrap="square">
            <a:spAutoFit/>
          </a:bodyPr>
          <a:lstStyle/>
          <a:p>
            <a:pPr algn="ctr"/>
            <a:r>
              <a:rPr lang="en-US" sz="3600" b="1" dirty="0">
                <a:solidFill>
                  <a:srgbClr val="631854"/>
                </a:solidFill>
                <a:effectLst/>
                <a:latin typeface="Verdana" panose="020B0604030504040204" pitchFamily="34" charset="0"/>
                <a:ea typeface="Times New Roman" panose="02020603050405020304" pitchFamily="18" charset="0"/>
                <a:cs typeface="Times New Roman" panose="02020603050405020304" pitchFamily="18" charset="0"/>
              </a:rPr>
              <a:t>Serving in</a:t>
            </a:r>
          </a:p>
          <a:p>
            <a:pPr algn="ctr"/>
            <a:r>
              <a:rPr lang="en-US" sz="3600" b="1" dirty="0">
                <a:solidFill>
                  <a:srgbClr val="631854"/>
                </a:solidFill>
                <a:effectLst/>
                <a:latin typeface="Verdana" panose="020B0604030504040204" pitchFamily="34" charset="0"/>
                <a:ea typeface="Times New Roman" panose="02020603050405020304" pitchFamily="18" charset="0"/>
                <a:cs typeface="Times New Roman" panose="02020603050405020304" pitchFamily="18" charset="0"/>
              </a:rPr>
              <a:t>Wilmore, Kentucky </a:t>
            </a:r>
            <a:endParaRPr lang="en-US" sz="3600" b="1" dirty="0"/>
          </a:p>
        </p:txBody>
      </p:sp>
      <p:sp>
        <p:nvSpPr>
          <p:cNvPr id="12" name="TextBox 11">
            <a:extLst>
              <a:ext uri="{FF2B5EF4-FFF2-40B4-BE49-F238E27FC236}">
                <a16:creationId xmlns:a16="http://schemas.microsoft.com/office/drawing/2014/main" id="{2EE707AF-42BF-4616-B24F-6602D1C9FA33}"/>
              </a:ext>
            </a:extLst>
          </p:cNvPr>
          <p:cNvSpPr txBox="1"/>
          <p:nvPr/>
        </p:nvSpPr>
        <p:spPr>
          <a:xfrm>
            <a:off x="1818085" y="942975"/>
            <a:ext cx="3325415" cy="461665"/>
          </a:xfrm>
          <a:prstGeom prst="rect">
            <a:avLst/>
          </a:prstGeom>
          <a:noFill/>
        </p:spPr>
        <p:txBody>
          <a:bodyPr wrap="square">
            <a:spAutoFit/>
          </a:bodyPr>
          <a:lstStyle/>
          <a:p>
            <a:r>
              <a:rPr lang="en-US" sz="2400" dirty="0">
                <a:effectLst/>
                <a:latin typeface="Calibri" panose="020F0502020204030204" pitchFamily="34" charset="0"/>
                <a:ea typeface="Calibri" panose="020F0502020204030204" pitchFamily="34" charset="0"/>
                <a:cs typeface="Times New Roman" panose="02020603050405020304" pitchFamily="18" charset="0"/>
              </a:rPr>
              <a:t>Tuesday, October 27</a:t>
            </a:r>
            <a:endParaRPr lang="en-US" sz="2400" dirty="0"/>
          </a:p>
        </p:txBody>
      </p:sp>
      <p:sp>
        <p:nvSpPr>
          <p:cNvPr id="14" name="TextBox 13">
            <a:extLst>
              <a:ext uri="{FF2B5EF4-FFF2-40B4-BE49-F238E27FC236}">
                <a16:creationId xmlns:a16="http://schemas.microsoft.com/office/drawing/2014/main" id="{3395A1D7-4372-4304-8011-37A3C703003B}"/>
              </a:ext>
            </a:extLst>
          </p:cNvPr>
          <p:cNvSpPr txBox="1"/>
          <p:nvPr/>
        </p:nvSpPr>
        <p:spPr>
          <a:xfrm>
            <a:off x="829664" y="5132145"/>
            <a:ext cx="6093618" cy="309252"/>
          </a:xfrm>
          <a:prstGeom prst="rect">
            <a:avLst/>
          </a:prstGeom>
          <a:noFill/>
        </p:spPr>
        <p:txBody>
          <a:bodyPr wrap="square">
            <a:spAutoFit/>
          </a:bodyPr>
          <a:lstStyle/>
          <a:p>
            <a:pPr marL="0" marR="0" indent="457200">
              <a:lnSpc>
                <a:spcPts val="1440"/>
              </a:lnSpc>
              <a:spcBef>
                <a:spcPts val="0"/>
              </a:spcBef>
              <a:spcAft>
                <a:spcPts val="0"/>
              </a:spcAft>
            </a:pPr>
            <a:r>
              <a:rPr lang="en-US" sz="2800" u="sng" dirty="0">
                <a:solidFill>
                  <a:srgbClr val="0000FF"/>
                </a:solidFill>
                <a:effectLst/>
                <a:latin typeface="Verdana" panose="020B0604030504040204" pitchFamily="34" charset="0"/>
                <a:ea typeface="Times New Roman" panose="02020603050405020304" pitchFamily="18" charset="0"/>
              </a:rPr>
              <a:t>rev</a:t>
            </a:r>
            <a:r>
              <a:rPr lang="en-US" sz="2800" u="sng" dirty="0">
                <a:solidFill>
                  <a:srgbClr val="0000FF"/>
                </a:solidFill>
                <a:effectLst/>
                <a:latin typeface="Verdana" panose="020B0604030504040204" pitchFamily="34" charset="0"/>
                <a:ea typeface="Times New Roman" panose="02020603050405020304" pitchFamily="18" charset="0"/>
                <a:hlinkClick r:id="rId4"/>
              </a:rPr>
              <a:t>jamiew@gmail.com</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98494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a:extLst>
              <a:ext uri="{FF2B5EF4-FFF2-40B4-BE49-F238E27FC236}">
                <a16:creationId xmlns:a16="http://schemas.microsoft.com/office/drawing/2014/main" id="{15146F7A-833A-4DCC-8AA3-6579758FF993}"/>
              </a:ext>
            </a:extLst>
          </p:cNvPr>
          <p:cNvSpPr txBox="1">
            <a:spLocks/>
          </p:cNvSpPr>
          <p:nvPr/>
        </p:nvSpPr>
        <p:spPr>
          <a:xfrm>
            <a:off x="7057247" y="1248416"/>
            <a:ext cx="3932237" cy="985838"/>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300" b="1" dirty="0">
                <a:latin typeface="+mn-lt"/>
              </a:rPr>
              <a:t>Tammie Boykin</a:t>
            </a:r>
            <a:br>
              <a:rPr lang="en-US" dirty="0"/>
            </a:br>
            <a:endParaRPr lang="en-US" dirty="0"/>
          </a:p>
        </p:txBody>
      </p:sp>
      <p:sp>
        <p:nvSpPr>
          <p:cNvPr id="4" name="Text Placeholder 10">
            <a:extLst>
              <a:ext uri="{FF2B5EF4-FFF2-40B4-BE49-F238E27FC236}">
                <a16:creationId xmlns:a16="http://schemas.microsoft.com/office/drawing/2014/main" id="{D8A17E70-22FA-4AF9-B8CA-4950700F194D}"/>
              </a:ext>
            </a:extLst>
          </p:cNvPr>
          <p:cNvSpPr txBox="1">
            <a:spLocks/>
          </p:cNvSpPr>
          <p:nvPr/>
        </p:nvSpPr>
        <p:spPr>
          <a:xfrm>
            <a:off x="6965427" y="1753220"/>
            <a:ext cx="4210050" cy="311704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0"/>
              </a:spcBef>
              <a:buNone/>
            </a:pPr>
            <a:r>
              <a:rPr lang="en-US" sz="3200" b="1" dirty="0">
                <a:solidFill>
                  <a:srgbClr val="631854"/>
                </a:solidFill>
                <a:ea typeface="Times New Roman" panose="02020603050405020304" pitchFamily="18" charset="0"/>
              </a:rPr>
              <a:t>Volunteer Service Manager</a:t>
            </a:r>
          </a:p>
          <a:p>
            <a:pPr marL="0" indent="0" algn="ctr">
              <a:lnSpc>
                <a:spcPct val="150000"/>
              </a:lnSpc>
              <a:spcBef>
                <a:spcPts val="0"/>
              </a:spcBef>
              <a:buNone/>
            </a:pPr>
            <a:r>
              <a:rPr lang="en-US" sz="3200" b="1" dirty="0">
                <a:solidFill>
                  <a:srgbClr val="631854"/>
                </a:solidFill>
                <a:ea typeface="Times New Roman" panose="02020603050405020304" pitchFamily="18" charset="0"/>
              </a:rPr>
              <a:t>UMCOR- Sager Brown</a:t>
            </a:r>
            <a:endParaRPr lang="en-US" sz="3200" b="1" dirty="0">
              <a:ea typeface="Times New Roman" panose="02020603050405020304" pitchFamily="18" charset="0"/>
            </a:endParaRPr>
          </a:p>
          <a:p>
            <a:endParaRPr lang="en-US" dirty="0"/>
          </a:p>
        </p:txBody>
      </p:sp>
      <p:sp>
        <p:nvSpPr>
          <p:cNvPr id="5" name="TextBox 4">
            <a:extLst>
              <a:ext uri="{FF2B5EF4-FFF2-40B4-BE49-F238E27FC236}">
                <a16:creationId xmlns:a16="http://schemas.microsoft.com/office/drawing/2014/main" id="{54BA9605-DBD5-4E6F-AFA3-B79C85DAD63D}"/>
              </a:ext>
            </a:extLst>
          </p:cNvPr>
          <p:cNvSpPr txBox="1"/>
          <p:nvPr/>
        </p:nvSpPr>
        <p:spPr>
          <a:xfrm>
            <a:off x="7104333" y="4119691"/>
            <a:ext cx="3932237" cy="800219"/>
          </a:xfrm>
          <a:prstGeom prst="rect">
            <a:avLst/>
          </a:prstGeom>
          <a:noFill/>
        </p:spPr>
        <p:txBody>
          <a:bodyPr wrap="square" rtlCol="0">
            <a:spAutoFit/>
          </a:bodyPr>
          <a:lstStyle/>
          <a:p>
            <a:r>
              <a:rPr lang="en-US" sz="2800" u="sng" dirty="0">
                <a:solidFill>
                  <a:srgbClr val="0000FF"/>
                </a:solidFill>
                <a:effectLst/>
                <a:ea typeface="Times New Roman" panose="02020603050405020304" pitchFamily="18" charset="0"/>
              </a:rPr>
              <a:t>tboykin@umcmission.org</a:t>
            </a:r>
            <a:endParaRPr lang="en-US" sz="2800" dirty="0">
              <a:effectLst/>
              <a:ea typeface="Times New Roman" panose="02020603050405020304" pitchFamily="18" charset="0"/>
            </a:endParaRPr>
          </a:p>
          <a:p>
            <a:endParaRPr lang="en-US" dirty="0"/>
          </a:p>
        </p:txBody>
      </p:sp>
      <p:sp>
        <p:nvSpPr>
          <p:cNvPr id="6" name="TextBox 5">
            <a:extLst>
              <a:ext uri="{FF2B5EF4-FFF2-40B4-BE49-F238E27FC236}">
                <a16:creationId xmlns:a16="http://schemas.microsoft.com/office/drawing/2014/main" id="{B6BA10D3-AD48-4216-827B-000D479833DF}"/>
              </a:ext>
            </a:extLst>
          </p:cNvPr>
          <p:cNvSpPr txBox="1"/>
          <p:nvPr/>
        </p:nvSpPr>
        <p:spPr>
          <a:xfrm>
            <a:off x="7506731" y="534349"/>
            <a:ext cx="2717347" cy="461665"/>
          </a:xfrm>
          <a:prstGeom prst="rect">
            <a:avLst/>
          </a:prstGeom>
          <a:noFill/>
        </p:spPr>
        <p:txBody>
          <a:bodyPr wrap="none" rtlCol="0">
            <a:spAutoFit/>
          </a:bodyPr>
          <a:lstStyle/>
          <a:p>
            <a:r>
              <a:rPr lang="en-US" sz="2400" dirty="0">
                <a:effectLst/>
                <a:latin typeface="Calibri" panose="020F0502020204030204" pitchFamily="34" charset="0"/>
                <a:ea typeface="Calibri" panose="020F0502020204030204" pitchFamily="34" charset="0"/>
                <a:cs typeface="Times New Roman" panose="02020603050405020304" pitchFamily="18" charset="0"/>
              </a:rPr>
              <a:t>Tuesday, October 27</a:t>
            </a:r>
            <a:endParaRPr lang="en-US" sz="2400" dirty="0"/>
          </a:p>
        </p:txBody>
      </p:sp>
      <p:pic>
        <p:nvPicPr>
          <p:cNvPr id="8" name="Picture 7">
            <a:extLst>
              <a:ext uri="{FF2B5EF4-FFF2-40B4-BE49-F238E27FC236}">
                <a16:creationId xmlns:a16="http://schemas.microsoft.com/office/drawing/2014/main" id="{680EA371-9B3B-4514-BDC6-352182FEB9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526" y="303724"/>
            <a:ext cx="3264088" cy="4352118"/>
          </a:xfrm>
          <a:prstGeom prst="rect">
            <a:avLst/>
          </a:prstGeom>
        </p:spPr>
      </p:pic>
      <p:pic>
        <p:nvPicPr>
          <p:cNvPr id="9" name="Picture 8">
            <a:extLst>
              <a:ext uri="{FF2B5EF4-FFF2-40B4-BE49-F238E27FC236}">
                <a16:creationId xmlns:a16="http://schemas.microsoft.com/office/drawing/2014/main" id="{442DBF4D-86B2-4F59-93AE-40DFA1DA549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909835">
            <a:off x="4997441" y="3123306"/>
            <a:ext cx="1684020" cy="1760855"/>
          </a:xfrm>
          <a:prstGeom prst="rect">
            <a:avLst/>
          </a:prstGeom>
          <a:noFill/>
          <a:ln>
            <a:noFill/>
          </a:ln>
        </p:spPr>
      </p:pic>
      <p:sp>
        <p:nvSpPr>
          <p:cNvPr id="2" name="TextBox 1">
            <a:extLst>
              <a:ext uri="{FF2B5EF4-FFF2-40B4-BE49-F238E27FC236}">
                <a16:creationId xmlns:a16="http://schemas.microsoft.com/office/drawing/2014/main" id="{E48AF98C-3DAF-4A06-80C3-2A888295D071}"/>
              </a:ext>
            </a:extLst>
          </p:cNvPr>
          <p:cNvSpPr txBox="1"/>
          <p:nvPr/>
        </p:nvSpPr>
        <p:spPr>
          <a:xfrm>
            <a:off x="339777" y="5197637"/>
            <a:ext cx="11742295" cy="1323439"/>
          </a:xfrm>
          <a:prstGeom prst="rect">
            <a:avLst/>
          </a:prstGeom>
          <a:noFill/>
        </p:spPr>
        <p:txBody>
          <a:bodyPr wrap="square" rtlCol="0">
            <a:spAutoFit/>
          </a:bodyPr>
          <a:lstStyle/>
          <a:p>
            <a:pPr algn="ctr"/>
            <a:r>
              <a:rPr lang="en-US" sz="1600" b="1" i="0" dirty="0">
                <a:solidFill>
                  <a:srgbClr val="1F497D"/>
                </a:solidFill>
                <a:effectLst/>
                <a:latin typeface="Helvetica Neue"/>
              </a:rPr>
              <a:t>“I have worked as Volunteer Services Manager at UMCOR Sager Brown in Baldwin Louisiana </a:t>
            </a:r>
          </a:p>
          <a:p>
            <a:pPr algn="ctr"/>
            <a:r>
              <a:rPr lang="en-US" sz="1600" b="1" i="0" dirty="0">
                <a:solidFill>
                  <a:srgbClr val="1F497D"/>
                </a:solidFill>
                <a:effectLst/>
                <a:latin typeface="Helvetica Neue"/>
              </a:rPr>
              <a:t>since July 2016.  I am responsible for booking teams who volunteer at our site as well as </a:t>
            </a:r>
          </a:p>
          <a:p>
            <a:pPr algn="ctr"/>
            <a:r>
              <a:rPr lang="en-US" sz="1600" b="1" i="0" dirty="0">
                <a:solidFill>
                  <a:srgbClr val="1F497D"/>
                </a:solidFill>
                <a:effectLst/>
                <a:latin typeface="Helvetica Neue"/>
              </a:rPr>
              <a:t>making </a:t>
            </a:r>
            <a:r>
              <a:rPr lang="en-US" sz="1600" b="1" dirty="0">
                <a:solidFill>
                  <a:srgbClr val="1F497D"/>
                </a:solidFill>
                <a:latin typeface="Helvetica Neue"/>
              </a:rPr>
              <a:t> </a:t>
            </a:r>
            <a:r>
              <a:rPr lang="en-US" sz="1600" b="1" i="0" dirty="0">
                <a:solidFill>
                  <a:srgbClr val="1F497D"/>
                </a:solidFill>
                <a:effectLst/>
                <a:latin typeface="Helvetica Neue"/>
              </a:rPr>
              <a:t>sure that all of their accommodations are ready for their arrival  I also make sure during </a:t>
            </a:r>
          </a:p>
          <a:p>
            <a:pPr algn="ctr"/>
            <a:r>
              <a:rPr lang="en-US" sz="1600" b="1" i="0" dirty="0">
                <a:solidFill>
                  <a:srgbClr val="1F497D"/>
                </a:solidFill>
                <a:effectLst/>
                <a:latin typeface="Helvetica Neue"/>
              </a:rPr>
              <a:t>their volunteer week that they receive all the announcements that they need and assist them in their stay.”</a:t>
            </a:r>
          </a:p>
          <a:p>
            <a:pPr algn="ctr"/>
            <a:r>
              <a:rPr lang="en-US" sz="1600" b="1" i="0" dirty="0">
                <a:solidFill>
                  <a:srgbClr val="1F497D"/>
                </a:solidFill>
                <a:effectLst/>
                <a:latin typeface="Helvetica Neue"/>
              </a:rPr>
              <a:t> </a:t>
            </a:r>
            <a:endParaRPr lang="en-US" sz="1600" b="1" dirty="0">
              <a:latin typeface="Helvetica Neue"/>
            </a:endParaRPr>
          </a:p>
        </p:txBody>
      </p:sp>
    </p:spTree>
    <p:extLst>
      <p:ext uri="{BB962C8B-B14F-4D97-AF65-F5344CB8AC3E}">
        <p14:creationId xmlns:p14="http://schemas.microsoft.com/office/powerpoint/2010/main" val="4179824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AA0AEF-F545-44FD-A391-AEFAF7DCFC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4701" y="574693"/>
            <a:ext cx="4818158" cy="4890340"/>
          </a:xfrm>
          <a:prstGeom prst="rect">
            <a:avLst/>
          </a:prstGeom>
        </p:spPr>
      </p:pic>
      <p:sp>
        <p:nvSpPr>
          <p:cNvPr id="20" name="Title 7">
            <a:extLst>
              <a:ext uri="{FF2B5EF4-FFF2-40B4-BE49-F238E27FC236}">
                <a16:creationId xmlns:a16="http://schemas.microsoft.com/office/drawing/2014/main" id="{2229D4B9-7493-43EA-B313-36F32CDFEA17}"/>
              </a:ext>
            </a:extLst>
          </p:cNvPr>
          <p:cNvSpPr txBox="1">
            <a:spLocks/>
          </p:cNvSpPr>
          <p:nvPr/>
        </p:nvSpPr>
        <p:spPr>
          <a:xfrm>
            <a:off x="539866" y="1705231"/>
            <a:ext cx="3932237" cy="985838"/>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300" b="1" dirty="0">
                <a:latin typeface="+mn-lt"/>
              </a:rPr>
              <a:t>Elaine S. Swartz</a:t>
            </a:r>
            <a:br>
              <a:rPr lang="en-US" dirty="0"/>
            </a:br>
            <a:endParaRPr lang="en-US" dirty="0"/>
          </a:p>
        </p:txBody>
      </p:sp>
      <p:sp>
        <p:nvSpPr>
          <p:cNvPr id="22" name="Text Placeholder 10">
            <a:extLst>
              <a:ext uri="{FF2B5EF4-FFF2-40B4-BE49-F238E27FC236}">
                <a16:creationId xmlns:a16="http://schemas.microsoft.com/office/drawing/2014/main" id="{F5AD2C41-4112-40ED-AB4F-023CB1430CBB}"/>
              </a:ext>
            </a:extLst>
          </p:cNvPr>
          <p:cNvSpPr txBox="1">
            <a:spLocks/>
          </p:cNvSpPr>
          <p:nvPr/>
        </p:nvSpPr>
        <p:spPr>
          <a:xfrm>
            <a:off x="478994" y="2458387"/>
            <a:ext cx="4210050" cy="26065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ctr">
              <a:lnSpc>
                <a:spcPct val="100000"/>
              </a:lnSpc>
              <a:spcBef>
                <a:spcPts val="0"/>
              </a:spcBef>
              <a:spcAft>
                <a:spcPts val="0"/>
              </a:spcAft>
              <a:buNone/>
            </a:pPr>
            <a:r>
              <a:rPr lang="en-US" sz="3600" b="1" dirty="0">
                <a:solidFill>
                  <a:srgbClr val="631854"/>
                </a:solidFill>
                <a:effectLst/>
                <a:ea typeface="Times New Roman" panose="02020603050405020304" pitchFamily="18" charset="0"/>
              </a:rPr>
              <a:t>Senior Program Associate</a:t>
            </a:r>
          </a:p>
          <a:p>
            <a:pPr marL="0" marR="0" indent="0" algn="ctr">
              <a:lnSpc>
                <a:spcPct val="100000"/>
              </a:lnSpc>
              <a:spcBef>
                <a:spcPts val="0"/>
              </a:spcBef>
              <a:spcAft>
                <a:spcPts val="0"/>
              </a:spcAft>
              <a:buNone/>
            </a:pPr>
            <a:r>
              <a:rPr lang="en-US" sz="3600" b="1" dirty="0">
                <a:solidFill>
                  <a:srgbClr val="631854"/>
                </a:solidFill>
                <a:ea typeface="Times New Roman" panose="02020603050405020304" pitchFamily="18" charset="0"/>
              </a:rPr>
              <a:t>Fund Development</a:t>
            </a:r>
            <a:endParaRPr lang="en-US" sz="3600" b="1" dirty="0">
              <a:ea typeface="Times New Roman" panose="02020603050405020304" pitchFamily="18" charset="0"/>
            </a:endParaRPr>
          </a:p>
          <a:p>
            <a:pPr marL="0" marR="0" indent="0" algn="ctr">
              <a:lnSpc>
                <a:spcPct val="100000"/>
              </a:lnSpc>
              <a:spcBef>
                <a:spcPts val="0"/>
              </a:spcBef>
              <a:spcAft>
                <a:spcPts val="0"/>
              </a:spcAft>
              <a:buNone/>
            </a:pPr>
            <a:r>
              <a:rPr lang="en-US" sz="3600" b="1" dirty="0">
                <a:solidFill>
                  <a:srgbClr val="631854"/>
                </a:solidFill>
                <a:effectLst/>
                <a:ea typeface="Times New Roman" panose="02020603050405020304" pitchFamily="18" charset="0"/>
              </a:rPr>
              <a:t>Mission Engagement</a:t>
            </a:r>
          </a:p>
          <a:p>
            <a:pPr marL="0" marR="0" indent="0" algn="ctr">
              <a:lnSpc>
                <a:spcPct val="100000"/>
              </a:lnSpc>
              <a:spcBef>
                <a:spcPts val="0"/>
              </a:spcBef>
              <a:spcAft>
                <a:spcPts val="0"/>
              </a:spcAft>
              <a:buNone/>
            </a:pPr>
            <a:endParaRPr lang="en-US" sz="3600" b="1" dirty="0">
              <a:effectLst/>
              <a:ea typeface="Times New Roman" panose="02020603050405020304" pitchFamily="18" charset="0"/>
            </a:endParaRPr>
          </a:p>
        </p:txBody>
      </p:sp>
      <p:sp>
        <p:nvSpPr>
          <p:cNvPr id="24" name="TextBox 23">
            <a:extLst>
              <a:ext uri="{FF2B5EF4-FFF2-40B4-BE49-F238E27FC236}">
                <a16:creationId xmlns:a16="http://schemas.microsoft.com/office/drawing/2014/main" id="{2522FB39-2BAD-41E8-960B-8635E109ECD5}"/>
              </a:ext>
            </a:extLst>
          </p:cNvPr>
          <p:cNvSpPr txBox="1"/>
          <p:nvPr/>
        </p:nvSpPr>
        <p:spPr>
          <a:xfrm>
            <a:off x="539866" y="5064924"/>
            <a:ext cx="3932237" cy="800219"/>
          </a:xfrm>
          <a:prstGeom prst="rect">
            <a:avLst/>
          </a:prstGeom>
          <a:noFill/>
        </p:spPr>
        <p:txBody>
          <a:bodyPr wrap="square" rtlCol="0">
            <a:spAutoFit/>
          </a:bodyPr>
          <a:lstStyle/>
          <a:p>
            <a:r>
              <a:rPr lang="en-US" sz="2800" u="sng" dirty="0">
                <a:solidFill>
                  <a:srgbClr val="0000FF"/>
                </a:solidFill>
                <a:ea typeface="Times New Roman" panose="02020603050405020304" pitchFamily="18" charset="0"/>
              </a:rPr>
              <a:t>eswartz</a:t>
            </a:r>
            <a:r>
              <a:rPr lang="en-US" sz="2800" u="sng" dirty="0">
                <a:solidFill>
                  <a:srgbClr val="0000FF"/>
                </a:solidFill>
                <a:effectLst/>
                <a:ea typeface="Times New Roman" panose="02020603050405020304" pitchFamily="18" charset="0"/>
              </a:rPr>
              <a:t>@umcmission.org</a:t>
            </a:r>
            <a:endParaRPr lang="en-US" sz="2800" dirty="0">
              <a:effectLst/>
              <a:ea typeface="Times New Roman" panose="02020603050405020304" pitchFamily="18" charset="0"/>
            </a:endParaRPr>
          </a:p>
          <a:p>
            <a:endParaRPr lang="en-US" dirty="0"/>
          </a:p>
        </p:txBody>
      </p:sp>
      <p:sp>
        <p:nvSpPr>
          <p:cNvPr id="26" name="TextBox 25">
            <a:extLst>
              <a:ext uri="{FF2B5EF4-FFF2-40B4-BE49-F238E27FC236}">
                <a16:creationId xmlns:a16="http://schemas.microsoft.com/office/drawing/2014/main" id="{4DC89BE4-59FA-4239-9273-25FAFA9B69C8}"/>
              </a:ext>
            </a:extLst>
          </p:cNvPr>
          <p:cNvSpPr txBox="1"/>
          <p:nvPr/>
        </p:nvSpPr>
        <p:spPr>
          <a:xfrm>
            <a:off x="1147312" y="878523"/>
            <a:ext cx="2717347" cy="461665"/>
          </a:xfrm>
          <a:prstGeom prst="rect">
            <a:avLst/>
          </a:prstGeom>
          <a:noFill/>
        </p:spPr>
        <p:txBody>
          <a:bodyPr wrap="none" rtlCol="0">
            <a:spAutoFit/>
          </a:bodyPr>
          <a:lstStyle/>
          <a:p>
            <a:r>
              <a:rPr lang="en-US" sz="2400" dirty="0">
                <a:effectLst/>
                <a:latin typeface="Calibri" panose="020F0502020204030204" pitchFamily="34" charset="0"/>
                <a:ea typeface="Calibri" panose="020F0502020204030204" pitchFamily="34" charset="0"/>
                <a:cs typeface="Times New Roman" panose="02020603050405020304" pitchFamily="18" charset="0"/>
              </a:rPr>
              <a:t>Tuesday, October 27</a:t>
            </a:r>
            <a:endParaRPr lang="en-US" sz="2400" dirty="0"/>
          </a:p>
        </p:txBody>
      </p:sp>
      <p:pic>
        <p:nvPicPr>
          <p:cNvPr id="29" name="Picture 28">
            <a:extLst>
              <a:ext uri="{FF2B5EF4-FFF2-40B4-BE49-F238E27FC236}">
                <a16:creationId xmlns:a16="http://schemas.microsoft.com/office/drawing/2014/main" id="{5DB7C7A9-CE04-4262-8D1D-3D29EBA7C38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500407">
            <a:off x="5175247" y="280350"/>
            <a:ext cx="1684020" cy="1760855"/>
          </a:xfrm>
          <a:prstGeom prst="rect">
            <a:avLst/>
          </a:prstGeom>
          <a:noFill/>
          <a:ln>
            <a:noFill/>
          </a:ln>
        </p:spPr>
      </p:pic>
      <p:sp>
        <p:nvSpPr>
          <p:cNvPr id="2" name="TextBox 1">
            <a:extLst>
              <a:ext uri="{FF2B5EF4-FFF2-40B4-BE49-F238E27FC236}">
                <a16:creationId xmlns:a16="http://schemas.microsoft.com/office/drawing/2014/main" id="{E85AA10D-A70A-4624-9A68-F02CF053132B}"/>
              </a:ext>
            </a:extLst>
          </p:cNvPr>
          <p:cNvSpPr txBox="1"/>
          <p:nvPr/>
        </p:nvSpPr>
        <p:spPr>
          <a:xfrm>
            <a:off x="1503823" y="5851664"/>
            <a:ext cx="8661345" cy="646331"/>
          </a:xfrm>
          <a:prstGeom prst="rect">
            <a:avLst/>
          </a:prstGeom>
          <a:noFill/>
        </p:spPr>
        <p:txBody>
          <a:bodyPr wrap="none" rtlCol="0">
            <a:spAutoFit/>
          </a:bodyPr>
          <a:lstStyle/>
          <a:p>
            <a:pPr algn="ctr"/>
            <a:r>
              <a:rPr lang="en-US" b="1" dirty="0">
                <a:solidFill>
                  <a:srgbClr val="1D2228"/>
                </a:solidFill>
                <a:latin typeface="Helvetica Neue"/>
              </a:rPr>
              <a:t>“M</a:t>
            </a:r>
            <a:r>
              <a:rPr lang="en-US" b="1" i="0" dirty="0">
                <a:solidFill>
                  <a:srgbClr val="1D2228"/>
                </a:solidFill>
                <a:effectLst/>
                <a:latin typeface="Helvetica Neue"/>
              </a:rPr>
              <a:t>y job is to interact with donors to Global Ministries and UMCOR to answer </a:t>
            </a:r>
          </a:p>
          <a:p>
            <a:pPr algn="ctr"/>
            <a:r>
              <a:rPr lang="en-US" b="1" i="0" dirty="0">
                <a:solidFill>
                  <a:srgbClr val="1D2228"/>
                </a:solidFill>
                <a:effectLst/>
                <a:latin typeface="Helvetica Neue"/>
              </a:rPr>
              <a:t>any questions and assist with donations”.</a:t>
            </a:r>
            <a:endParaRPr lang="en-US" b="1" dirty="0">
              <a:latin typeface="Helvetica Neue"/>
            </a:endParaRPr>
          </a:p>
        </p:txBody>
      </p:sp>
    </p:spTree>
    <p:extLst>
      <p:ext uri="{BB962C8B-B14F-4D97-AF65-F5344CB8AC3E}">
        <p14:creationId xmlns:p14="http://schemas.microsoft.com/office/powerpoint/2010/main" val="3105337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1559B7-7BFD-494E-AD73-5A4131B08A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725" y="644545"/>
            <a:ext cx="5545432" cy="4181475"/>
          </a:xfrm>
          <a:prstGeom prst="rect">
            <a:avLst/>
          </a:prstGeom>
        </p:spPr>
      </p:pic>
      <p:sp>
        <p:nvSpPr>
          <p:cNvPr id="4" name="TextBox 3">
            <a:extLst>
              <a:ext uri="{FF2B5EF4-FFF2-40B4-BE49-F238E27FC236}">
                <a16:creationId xmlns:a16="http://schemas.microsoft.com/office/drawing/2014/main" id="{7DBC668E-5AF0-4A5D-9A0C-081C51FB1DC0}"/>
              </a:ext>
            </a:extLst>
          </p:cNvPr>
          <p:cNvSpPr txBox="1"/>
          <p:nvPr/>
        </p:nvSpPr>
        <p:spPr>
          <a:xfrm>
            <a:off x="7011276" y="1173212"/>
            <a:ext cx="4605170" cy="3416320"/>
          </a:xfrm>
          <a:prstGeom prst="rect">
            <a:avLst/>
          </a:prstGeom>
          <a:noFill/>
        </p:spPr>
        <p:txBody>
          <a:bodyPr wrap="none" rtlCol="0">
            <a:spAutoFit/>
          </a:bodyPr>
          <a:lstStyle/>
          <a:p>
            <a:pPr algn="ctr"/>
            <a:r>
              <a:rPr lang="en-US" sz="3600" b="1" dirty="0"/>
              <a:t>Bolivia</a:t>
            </a:r>
          </a:p>
          <a:p>
            <a:pPr algn="ctr"/>
            <a:endParaRPr lang="en-US" sz="3600" b="1" dirty="0"/>
          </a:p>
          <a:p>
            <a:pPr algn="ctr"/>
            <a:r>
              <a:rPr lang="en-US" sz="3600" b="1" dirty="0"/>
              <a:t>National Christian </a:t>
            </a:r>
          </a:p>
          <a:p>
            <a:pPr algn="ctr"/>
            <a:r>
              <a:rPr lang="en-US" sz="3600" b="1" dirty="0"/>
              <a:t>Formation</a:t>
            </a:r>
          </a:p>
          <a:p>
            <a:pPr algn="ctr"/>
            <a:r>
              <a:rPr lang="en-US" sz="3600" b="1" dirty="0"/>
              <a:t>and Children’s Ministry</a:t>
            </a:r>
          </a:p>
          <a:p>
            <a:pPr algn="ctr"/>
            <a:endParaRPr lang="en-US" sz="3600" b="1" dirty="0"/>
          </a:p>
        </p:txBody>
      </p:sp>
      <p:sp>
        <p:nvSpPr>
          <p:cNvPr id="2" name="TextBox 1">
            <a:extLst>
              <a:ext uri="{FF2B5EF4-FFF2-40B4-BE49-F238E27FC236}">
                <a16:creationId xmlns:a16="http://schemas.microsoft.com/office/drawing/2014/main" id="{DE93E70E-EA1B-4360-821B-36652F63DFC8}"/>
              </a:ext>
            </a:extLst>
          </p:cNvPr>
          <p:cNvSpPr txBox="1"/>
          <p:nvPr/>
        </p:nvSpPr>
        <p:spPr>
          <a:xfrm>
            <a:off x="871537" y="5169217"/>
            <a:ext cx="11016371" cy="1477328"/>
          </a:xfrm>
          <a:prstGeom prst="rect">
            <a:avLst/>
          </a:prstGeom>
          <a:noFill/>
        </p:spPr>
        <p:txBody>
          <a:bodyPr wrap="square" rtlCol="0">
            <a:spAutoFit/>
          </a:bodyPr>
          <a:lstStyle/>
          <a:p>
            <a:pPr algn="ctr"/>
            <a:r>
              <a:rPr lang="en-US" sz="3600" b="1" dirty="0"/>
              <a:t>Creating and Publishing contextualized</a:t>
            </a:r>
          </a:p>
          <a:p>
            <a:pPr algn="ctr"/>
            <a:r>
              <a:rPr lang="en-US" sz="3600" b="1" dirty="0"/>
              <a:t>Bolivian Methodist children’s Sunday School curriculum</a:t>
            </a:r>
          </a:p>
          <a:p>
            <a:endParaRPr lang="en-US" dirty="0"/>
          </a:p>
        </p:txBody>
      </p:sp>
    </p:spTree>
    <p:extLst>
      <p:ext uri="{BB962C8B-B14F-4D97-AF65-F5344CB8AC3E}">
        <p14:creationId xmlns:p14="http://schemas.microsoft.com/office/powerpoint/2010/main" val="2109552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498806" y="1971876"/>
            <a:ext cx="4332194" cy="1190934"/>
          </a:xfrm>
          <a:prstGeom prst="rect">
            <a:avLst/>
          </a:prstGeom>
        </p:spPr>
        <p:txBody>
          <a:bodyPr vert="horz" wrap="square" lIns="0" tIns="11206" rIns="0" bIns="0" rtlCol="0">
            <a:spAutoFit/>
          </a:bodyPr>
          <a:lstStyle/>
          <a:p>
            <a:pPr marL="340677" marR="4483" indent="-329471">
              <a:lnSpc>
                <a:spcPct val="127800"/>
              </a:lnSpc>
              <a:spcBef>
                <a:spcPts val="88"/>
              </a:spcBef>
            </a:pPr>
            <a:r>
              <a:rPr sz="3177" b="1" spc="-4" dirty="0">
                <a:latin typeface="Verdana"/>
                <a:cs typeface="Verdana"/>
              </a:rPr>
              <a:t>UMCOR School</a:t>
            </a:r>
            <a:r>
              <a:rPr sz="3177" b="1" spc="-71" dirty="0">
                <a:latin typeface="Verdana"/>
                <a:cs typeface="Verdana"/>
              </a:rPr>
              <a:t> </a:t>
            </a:r>
            <a:r>
              <a:rPr sz="3177" b="1" spc="-4" dirty="0">
                <a:latin typeface="Verdana"/>
                <a:cs typeface="Verdana"/>
              </a:rPr>
              <a:t>Kits  </a:t>
            </a:r>
            <a:r>
              <a:rPr sz="3177" b="1" dirty="0">
                <a:latin typeface="Verdana"/>
                <a:cs typeface="Verdana"/>
              </a:rPr>
              <a:t>Are </a:t>
            </a:r>
            <a:r>
              <a:rPr sz="3177" b="1" spc="-4" dirty="0">
                <a:latin typeface="Verdana"/>
                <a:cs typeface="Verdana"/>
              </a:rPr>
              <a:t>Still</a:t>
            </a:r>
            <a:r>
              <a:rPr sz="3177" b="1" spc="-49" dirty="0">
                <a:latin typeface="Verdana"/>
                <a:cs typeface="Verdana"/>
              </a:rPr>
              <a:t> </a:t>
            </a:r>
            <a:r>
              <a:rPr sz="3177" b="1" spc="-4" dirty="0">
                <a:latin typeface="Verdana"/>
                <a:cs typeface="Verdana"/>
              </a:rPr>
              <a:t>Needed</a:t>
            </a:r>
            <a:endParaRPr sz="3177" dirty="0">
              <a:latin typeface="Verdana"/>
              <a:cs typeface="Verdana"/>
            </a:endParaRPr>
          </a:p>
        </p:txBody>
      </p:sp>
      <p:sp>
        <p:nvSpPr>
          <p:cNvPr id="3" name="object 3"/>
          <p:cNvSpPr txBox="1"/>
          <p:nvPr/>
        </p:nvSpPr>
        <p:spPr>
          <a:xfrm>
            <a:off x="6558197" y="3695190"/>
            <a:ext cx="4213412" cy="623086"/>
          </a:xfrm>
          <a:prstGeom prst="rect">
            <a:avLst/>
          </a:prstGeom>
        </p:spPr>
        <p:txBody>
          <a:bodyPr vert="horz" wrap="square" lIns="0" tIns="11206" rIns="0" bIns="0" rtlCol="0">
            <a:spAutoFit/>
          </a:bodyPr>
          <a:lstStyle/>
          <a:p>
            <a:pPr marL="629804" marR="4483" indent="-619158">
              <a:lnSpc>
                <a:spcPct val="151000"/>
              </a:lnSpc>
              <a:spcBef>
                <a:spcPts val="88"/>
              </a:spcBef>
            </a:pPr>
            <a:r>
              <a:rPr sz="1412" b="1" spc="-4" dirty="0">
                <a:latin typeface="Verdana"/>
                <a:cs typeface="Verdana"/>
              </a:rPr>
              <a:t>For </a:t>
            </a:r>
            <a:r>
              <a:rPr sz="1412" b="1" dirty="0">
                <a:latin typeface="Verdana"/>
                <a:cs typeface="Verdana"/>
              </a:rPr>
              <a:t>more </a:t>
            </a:r>
            <a:r>
              <a:rPr sz="1412" b="1" spc="-4" dirty="0">
                <a:latin typeface="Verdana"/>
                <a:cs typeface="Verdana"/>
              </a:rPr>
              <a:t>information contact Linda Greer  </a:t>
            </a:r>
            <a:r>
              <a:rPr sz="1412" b="1" spc="-4" dirty="0">
                <a:latin typeface="Verdana"/>
                <a:cs typeface="Verdana"/>
                <a:hlinkClick r:id="rId2"/>
              </a:rPr>
              <a:t>jacklindagreer@bellsouth.net</a:t>
            </a:r>
            <a:endParaRPr sz="1412" dirty="0">
              <a:latin typeface="Verdana"/>
              <a:cs typeface="Verdana"/>
            </a:endParaRPr>
          </a:p>
        </p:txBody>
      </p:sp>
      <p:sp>
        <p:nvSpPr>
          <p:cNvPr id="4" name="object 4"/>
          <p:cNvSpPr/>
          <p:nvPr/>
        </p:nvSpPr>
        <p:spPr>
          <a:xfrm>
            <a:off x="423738" y="747021"/>
            <a:ext cx="5589965" cy="4831577"/>
          </a:xfrm>
          <a:prstGeom prst="rect">
            <a:avLst/>
          </a:prstGeom>
          <a:blipFill>
            <a:blip r:embed="rId3" cstate="print"/>
            <a:stretch>
              <a:fillRect/>
            </a:stretch>
          </a:blipFill>
        </p:spPr>
        <p:txBody>
          <a:bodyPr wrap="square" lIns="0" tIns="0" rIns="0" bIns="0" rtlCol="0"/>
          <a:lstStyle/>
          <a:p>
            <a:endParaRPr sz="1588"/>
          </a:p>
        </p:txBody>
      </p:sp>
    </p:spTree>
    <p:extLst>
      <p:ext uri="{BB962C8B-B14F-4D97-AF65-F5344CB8AC3E}">
        <p14:creationId xmlns:p14="http://schemas.microsoft.com/office/powerpoint/2010/main" val="3733139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EF3ED-EB00-4B7B-A7A5-A0AF47A07656}"/>
              </a:ext>
            </a:extLst>
          </p:cNvPr>
          <p:cNvSpPr>
            <a:spLocks noGrp="1"/>
          </p:cNvSpPr>
          <p:nvPr>
            <p:ph type="title"/>
          </p:nvPr>
        </p:nvSpPr>
        <p:spPr>
          <a:xfrm>
            <a:off x="1109980" y="4277356"/>
            <a:ext cx="9966960" cy="1560320"/>
          </a:xfrm>
        </p:spPr>
        <p:txBody>
          <a:bodyPr vert="horz" lIns="91440" tIns="45720" rIns="91440" bIns="45720" rtlCol="0" anchor="b">
            <a:normAutofit fontScale="90000"/>
          </a:bodyPr>
          <a:lstStyle/>
          <a:p>
            <a:pPr algn="ctr"/>
            <a:br>
              <a:rPr lang="en-US" sz="1500" b="1" dirty="0">
                <a:solidFill>
                  <a:srgbClr val="213B50"/>
                </a:solidFill>
              </a:rPr>
            </a:br>
            <a:r>
              <a:rPr lang="en-US" sz="1500" b="1" dirty="0">
                <a:solidFill>
                  <a:srgbClr val="213B50"/>
                </a:solidFill>
              </a:rPr>
              <a:t>Sandrea Williamson, Facilitator</a:t>
            </a:r>
            <a:br>
              <a:rPr lang="en-US" sz="1500" b="1" dirty="0">
                <a:solidFill>
                  <a:srgbClr val="213B50"/>
                </a:solidFill>
              </a:rPr>
            </a:br>
            <a:br>
              <a:rPr lang="en-US" sz="1500" b="1" dirty="0">
                <a:solidFill>
                  <a:srgbClr val="213B50"/>
                </a:solidFill>
              </a:rPr>
            </a:br>
            <a:br>
              <a:rPr lang="en-US" sz="1500" b="1" dirty="0">
                <a:solidFill>
                  <a:srgbClr val="213B50"/>
                </a:solidFill>
              </a:rPr>
            </a:br>
            <a:r>
              <a:rPr lang="en-US" sz="1500" b="1" dirty="0">
                <a:solidFill>
                  <a:srgbClr val="213B50"/>
                </a:solidFill>
              </a:rPr>
              <a:t>Credit: </a:t>
            </a:r>
            <a:r>
              <a:rPr lang="en-US" sz="1500" dirty="0">
                <a:solidFill>
                  <a:srgbClr val="213B50"/>
                </a:solidFill>
              </a:rPr>
              <a:t>This presentation was developed in close collaboration with</a:t>
            </a:r>
            <a:br>
              <a:rPr lang="en-US" sz="1500" b="1" dirty="0">
                <a:solidFill>
                  <a:srgbClr val="213B50"/>
                </a:solidFill>
              </a:rPr>
            </a:br>
            <a:r>
              <a:rPr lang="en-US" sz="1500" b="1" dirty="0">
                <a:solidFill>
                  <a:srgbClr val="213B50"/>
                </a:solidFill>
              </a:rPr>
              <a:t>GLORY DHARMARAJ, Ph.D.</a:t>
            </a:r>
            <a:br>
              <a:rPr lang="en-US" sz="1500" b="1" dirty="0">
                <a:solidFill>
                  <a:srgbClr val="213B50"/>
                </a:solidFill>
              </a:rPr>
            </a:br>
            <a:br>
              <a:rPr lang="en-US" sz="1500" b="1" dirty="0">
                <a:solidFill>
                  <a:srgbClr val="213B50"/>
                </a:solidFill>
              </a:rPr>
            </a:br>
            <a:r>
              <a:rPr lang="en-US" sz="1500" dirty="0">
                <a:solidFill>
                  <a:srgbClr val="213B50"/>
                </a:solidFill>
              </a:rPr>
              <a:t>President, World Association For Christian Communication, </a:t>
            </a:r>
            <a:br>
              <a:rPr lang="en-US" sz="1500" dirty="0">
                <a:solidFill>
                  <a:srgbClr val="213B50"/>
                </a:solidFill>
              </a:rPr>
            </a:br>
            <a:r>
              <a:rPr lang="en-US" sz="1500" dirty="0">
                <a:solidFill>
                  <a:srgbClr val="213B50"/>
                </a:solidFill>
              </a:rPr>
              <a:t>North-America</a:t>
            </a:r>
            <a:br>
              <a:rPr lang="en-US" sz="1500" dirty="0">
                <a:solidFill>
                  <a:srgbClr val="213B50"/>
                </a:solidFill>
              </a:rPr>
            </a:br>
            <a:br>
              <a:rPr lang="en-US" sz="1500" dirty="0">
                <a:solidFill>
                  <a:srgbClr val="213B50"/>
                </a:solidFill>
              </a:rPr>
            </a:br>
            <a:r>
              <a:rPr lang="en-US" sz="1500" dirty="0">
                <a:solidFill>
                  <a:srgbClr val="213B50"/>
                </a:solidFill>
              </a:rPr>
              <a:t>Director of Spiritual Formation &amp; Mission Theology, (Retired) United Methodist Women</a:t>
            </a:r>
            <a:br>
              <a:rPr lang="en-US" sz="1500" b="1" dirty="0">
                <a:solidFill>
                  <a:srgbClr val="213B50"/>
                </a:solidFill>
              </a:rPr>
            </a:br>
            <a:endParaRPr lang="en-US" sz="1500" dirty="0">
              <a:solidFill>
                <a:srgbClr val="213B50"/>
              </a:solidFill>
            </a:endParaRPr>
          </a:p>
        </p:txBody>
      </p:sp>
      <p:pic>
        <p:nvPicPr>
          <p:cNvPr id="5" name="Picture 4" descr="A picture containing shape, rectangle&#10;&#10;Description automatically generated">
            <a:extLst>
              <a:ext uri="{FF2B5EF4-FFF2-40B4-BE49-F238E27FC236}">
                <a16:creationId xmlns:a16="http://schemas.microsoft.com/office/drawing/2014/main" id="{5645496E-711B-41E1-AE96-2A473BD2757F}"/>
              </a:ext>
            </a:extLst>
          </p:cNvPr>
          <p:cNvPicPr>
            <a:picLocks noChangeAspect="1"/>
          </p:cNvPicPr>
          <p:nvPr/>
        </p:nvPicPr>
        <p:blipFill rotWithShape="1">
          <a:blip r:embed="rId2">
            <a:extLst>
              <a:ext uri="{28A0092B-C50C-407E-A947-70E740481C1C}">
                <a14:useLocalDpi xmlns:a14="http://schemas.microsoft.com/office/drawing/2010/main" val="0"/>
              </a:ext>
            </a:extLst>
          </a:blip>
          <a:srcRect r="39368"/>
          <a:stretch/>
        </p:blipFill>
        <p:spPr>
          <a:xfrm>
            <a:off x="243840" y="256540"/>
            <a:ext cx="11704320" cy="3764276"/>
          </a:xfrm>
          <a:prstGeom prst="rect">
            <a:avLst/>
          </a:prstGeom>
        </p:spPr>
      </p:pic>
      <p:sp>
        <p:nvSpPr>
          <p:cNvPr id="8" name="TextBox 7">
            <a:extLst>
              <a:ext uri="{FF2B5EF4-FFF2-40B4-BE49-F238E27FC236}">
                <a16:creationId xmlns:a16="http://schemas.microsoft.com/office/drawing/2014/main" id="{9570DBB8-C325-4090-9D2C-40A4125B0951}"/>
              </a:ext>
            </a:extLst>
          </p:cNvPr>
          <p:cNvSpPr txBox="1"/>
          <p:nvPr/>
        </p:nvSpPr>
        <p:spPr>
          <a:xfrm>
            <a:off x="6045693" y="1944210"/>
            <a:ext cx="5374370" cy="1446550"/>
          </a:xfrm>
          <a:prstGeom prst="rect">
            <a:avLst/>
          </a:prstGeom>
          <a:noFill/>
        </p:spPr>
        <p:txBody>
          <a:bodyPr wrap="square" rtlCol="0">
            <a:spAutoFit/>
          </a:bodyPr>
          <a:lstStyle/>
          <a:p>
            <a:pPr algn="ctr"/>
            <a:r>
              <a:rPr lang="en-US" sz="4400" dirty="0">
                <a:solidFill>
                  <a:schemeClr val="bg1"/>
                </a:solidFill>
              </a:rPr>
              <a:t>Sandrea Williamson, Facilitator</a:t>
            </a:r>
          </a:p>
        </p:txBody>
      </p:sp>
    </p:spTree>
    <p:extLst>
      <p:ext uri="{BB962C8B-B14F-4D97-AF65-F5344CB8AC3E}">
        <p14:creationId xmlns:p14="http://schemas.microsoft.com/office/powerpoint/2010/main" val="31940556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417</TotalTime>
  <Words>2107</Words>
  <Application>Microsoft Office PowerPoint</Application>
  <PresentationFormat>Widescreen</PresentationFormat>
  <Paragraphs>212</Paragraphs>
  <Slides>34</Slides>
  <Notes>0</Notes>
  <HiddenSlides>0</HiddenSlides>
  <MMClips>4</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34</vt:i4>
      </vt:variant>
    </vt:vector>
  </HeadingPairs>
  <TitlesOfParts>
    <vt:vector size="52" baseType="lpstr">
      <vt:lpstr>AR BLANCA</vt:lpstr>
      <vt:lpstr>Arial</vt:lpstr>
      <vt:lpstr>Brush Script MT</vt:lpstr>
      <vt:lpstr>Calibri</vt:lpstr>
      <vt:lpstr>Calibri Light</vt:lpstr>
      <vt:lpstr>Century Gothic</vt:lpstr>
      <vt:lpstr>Courier New</vt:lpstr>
      <vt:lpstr>Helvetica Neue</vt:lpstr>
      <vt:lpstr>Roboto</vt:lpstr>
      <vt:lpstr>system-ui</vt:lpstr>
      <vt:lpstr>Times New Roman</vt:lpstr>
      <vt:lpstr>Verdana</vt:lpstr>
      <vt:lpstr>Wingdings</vt:lpstr>
      <vt:lpstr>Office Theme</vt:lpstr>
      <vt:lpstr>Office Theme</vt:lpstr>
      <vt:lpstr>Office Theme</vt:lpstr>
      <vt:lpstr>Office Theme</vt:lpstr>
      <vt:lpstr>Office Theme</vt:lpstr>
      <vt:lpstr>PowerPoint Presentation</vt:lpstr>
      <vt:lpstr>SESSION 2:  ACCEPTANCE</vt:lpstr>
      <vt:lpstr>PowerPoint Presentation</vt:lpstr>
      <vt:lpstr>PowerPoint Presentation</vt:lpstr>
      <vt:lpstr>PowerPoint Presentation</vt:lpstr>
      <vt:lpstr>PowerPoint Presentation</vt:lpstr>
      <vt:lpstr>PowerPoint Presentation</vt:lpstr>
      <vt:lpstr>PowerPoint Presentation</vt:lpstr>
      <vt:lpstr> Sandrea Williamson, Facilitator   Credit: This presentation was developed in close collaboration with GLORY DHARMARAJ, Ph.D.  President, World Association For Christian Communication,  North-America  Director of Spiritual Formation &amp; Mission Theology, (Retired) United Methodist Women </vt:lpstr>
      <vt:lpstr>The Serenity Prayer</vt:lpstr>
      <vt:lpstr>PowerPoint Presentation</vt:lpstr>
      <vt:lpstr>PowerPoint Presentation</vt:lpstr>
      <vt:lpstr>SESSION 2:  ACCEPTANCE</vt:lpstr>
      <vt:lpstr>“It Is Well with My Soul,” The United Methodist Hymnal, no. 377    Credit: Words by Horatio G. Spafford, 1873. Music by Philip P. Bliss, 1876. Public domain Musician: Catherine Ritch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Christian Way of Acceptance</vt:lpstr>
      <vt:lpstr>Accepting Our Limitations: Trusting God</vt:lpstr>
      <vt:lpstr>Spiritual Practice: The Welcoming Prayer</vt:lpstr>
      <vt:lpstr>The Welcoming Prayer (continued)</vt:lpstr>
      <vt:lpstr>The Welcoming Prayer (continued)</vt:lpstr>
      <vt:lpstr>The Welcoming Prayer (continued)</vt:lpstr>
      <vt:lpstr>Spiritual Practice: Corporate Singing</vt:lpstr>
      <vt:lpstr>Closing Prayer</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2:  ACCEPTANCE</dc:title>
  <dc:creator>Lynne Gilbert</dc:creator>
  <cp:lastModifiedBy>Lynne Gilbert</cp:lastModifiedBy>
  <cp:revision>8</cp:revision>
  <dcterms:created xsi:type="dcterms:W3CDTF">2020-10-25T22:32:28Z</dcterms:created>
  <dcterms:modified xsi:type="dcterms:W3CDTF">2020-10-27T22:18:29Z</dcterms:modified>
</cp:coreProperties>
</file>