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48" r:id="rId3"/>
  </p:sldMasterIdLst>
  <p:notesMasterIdLst>
    <p:notesMasterId r:id="rId32"/>
  </p:notesMasterIdLst>
  <p:sldIdLst>
    <p:sldId id="429" r:id="rId4"/>
    <p:sldId id="392" r:id="rId5"/>
    <p:sldId id="433" r:id="rId6"/>
    <p:sldId id="430" r:id="rId7"/>
    <p:sldId id="431" r:id="rId8"/>
    <p:sldId id="395" r:id="rId9"/>
    <p:sldId id="426" r:id="rId10"/>
    <p:sldId id="394" r:id="rId11"/>
    <p:sldId id="409" r:id="rId12"/>
    <p:sldId id="411" r:id="rId13"/>
    <p:sldId id="397" r:id="rId14"/>
    <p:sldId id="404" r:id="rId15"/>
    <p:sldId id="410" r:id="rId16"/>
    <p:sldId id="398" r:id="rId17"/>
    <p:sldId id="412" r:id="rId18"/>
    <p:sldId id="434" r:id="rId19"/>
    <p:sldId id="413" r:id="rId20"/>
    <p:sldId id="414" r:id="rId21"/>
    <p:sldId id="427" r:id="rId22"/>
    <p:sldId id="428" r:id="rId23"/>
    <p:sldId id="416" r:id="rId24"/>
    <p:sldId id="415" r:id="rId25"/>
    <p:sldId id="418" r:id="rId26"/>
    <p:sldId id="417" r:id="rId27"/>
    <p:sldId id="419" r:id="rId28"/>
    <p:sldId id="425" r:id="rId29"/>
    <p:sldId id="420" r:id="rId30"/>
    <p:sldId id="43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aveena Balasundaram" initials="PB" lastIdx="9" clrIdx="0">
    <p:extLst>
      <p:ext uri="{19B8F6BF-5375-455C-9EA6-DF929625EA0E}">
        <p15:presenceInfo xmlns:p15="http://schemas.microsoft.com/office/powerpoint/2012/main" userId="S::pbalasundaram@unitedmethodistwomen.org::fd923782-1011-4698-be1c-ed3953dcbd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9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4EF952-52BA-4BAE-AF3B-BB7FF20B9D21}"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95B9D7D6-FA5A-422D-A9F6-0D0BDAD596F4}">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sz="1800" b="1" dirty="0"/>
            <a:t>SERENITY PRAYER</a:t>
          </a:r>
        </a:p>
      </dgm:t>
    </dgm:pt>
    <dgm:pt modelId="{F7A288C1-6660-4954-B96A-0EA0DF94DC34}" type="parTrans" cxnId="{0E635DED-DA46-43D5-BCBA-C6E83E79E3BB}">
      <dgm:prSet/>
      <dgm:spPr/>
      <dgm:t>
        <a:bodyPr/>
        <a:lstStyle/>
        <a:p>
          <a:endParaRPr lang="en-US"/>
        </a:p>
      </dgm:t>
    </dgm:pt>
    <dgm:pt modelId="{7B39A9E8-6760-4950-A403-D690FD01E7CD}" type="sibTrans" cxnId="{0E635DED-DA46-43D5-BCBA-C6E83E79E3BB}">
      <dgm:prSet/>
      <dgm:spPr/>
      <dgm:t>
        <a:bodyPr/>
        <a:lstStyle/>
        <a:p>
          <a:endParaRPr lang="en-US"/>
        </a:p>
      </dgm:t>
    </dgm:pt>
    <dgm:pt modelId="{91EEE6FF-BEB1-4E7A-AC0F-7DE7F5A71753}">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n-US" sz="1800" b="1" dirty="0"/>
            <a:t>WISDOM FROM THE PROVERBS</a:t>
          </a:r>
        </a:p>
      </dgm:t>
    </dgm:pt>
    <dgm:pt modelId="{8B3E7721-527E-478F-94C3-B9178DDB805E}" type="parTrans" cxnId="{AAECB957-50F1-4DA6-AFBC-FF281F237CAC}">
      <dgm:prSet/>
      <dgm:spPr/>
      <dgm:t>
        <a:bodyPr/>
        <a:lstStyle/>
        <a:p>
          <a:endParaRPr lang="en-US"/>
        </a:p>
      </dgm:t>
    </dgm:pt>
    <dgm:pt modelId="{4BFC1165-9A10-4886-956D-1C843E89E9A1}" type="sibTrans" cxnId="{AAECB957-50F1-4DA6-AFBC-FF281F237CAC}">
      <dgm:prSet/>
      <dgm:spPr/>
      <dgm:t>
        <a:bodyPr/>
        <a:lstStyle/>
        <a:p>
          <a:endParaRPr lang="en-US"/>
        </a:p>
      </dgm:t>
    </dgm:pt>
    <dgm:pt modelId="{F92D59C8-EB5D-49CF-8FA6-FEA9997DC05C}">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800" b="1" dirty="0"/>
            <a:t>IN LIGHT OF THE JESUS OF THE GOSPEL </a:t>
          </a:r>
        </a:p>
      </dgm:t>
    </dgm:pt>
    <dgm:pt modelId="{C29D1900-55AB-4EFF-B84C-1113482B8176}" type="parTrans" cxnId="{869B4B19-B00A-4141-94A4-9FAE1189302B}">
      <dgm:prSet/>
      <dgm:spPr/>
      <dgm:t>
        <a:bodyPr/>
        <a:lstStyle/>
        <a:p>
          <a:endParaRPr lang="en-US"/>
        </a:p>
      </dgm:t>
    </dgm:pt>
    <dgm:pt modelId="{BF530FE2-2A74-4939-AF3E-396E47019831}" type="sibTrans" cxnId="{869B4B19-B00A-4141-94A4-9FAE1189302B}">
      <dgm:prSet/>
      <dgm:spPr/>
      <dgm:t>
        <a:bodyPr/>
        <a:lstStyle/>
        <a:p>
          <a:endParaRPr lang="en-US"/>
        </a:p>
      </dgm:t>
    </dgm:pt>
    <dgm:pt modelId="{5F291DFD-EB94-4DD2-B468-B9EAECE73C7E}">
      <dgm:prSet phldrT="[Text]">
        <dgm:style>
          <a:lnRef idx="1">
            <a:schemeClr val="accent6"/>
          </a:lnRef>
          <a:fillRef idx="2">
            <a:schemeClr val="accent6"/>
          </a:fillRef>
          <a:effectRef idx="1">
            <a:schemeClr val="accent6"/>
          </a:effectRef>
          <a:fontRef idx="minor">
            <a:schemeClr val="dk1"/>
          </a:fontRef>
        </dgm:style>
      </dgm:prSet>
      <dgm:spPr/>
      <dgm:t>
        <a:bodyPr/>
        <a:lstStyle/>
        <a:p>
          <a:r>
            <a:rPr lang="en-US" b="1" dirty="0"/>
            <a:t>EVERYDAY LIVED EXPERIENCE </a:t>
          </a:r>
        </a:p>
      </dgm:t>
    </dgm:pt>
    <dgm:pt modelId="{1CE97E24-C999-4EC3-930B-0E535B500252}" type="parTrans" cxnId="{FEBDC84F-7F3A-4136-A53D-B3497DB2C4FD}">
      <dgm:prSet/>
      <dgm:spPr/>
      <dgm:t>
        <a:bodyPr/>
        <a:lstStyle/>
        <a:p>
          <a:endParaRPr lang="en-US"/>
        </a:p>
      </dgm:t>
    </dgm:pt>
    <dgm:pt modelId="{C345F3C3-C64F-4413-A554-0ED29CB6E2A9}" type="sibTrans" cxnId="{FEBDC84F-7F3A-4136-A53D-B3497DB2C4FD}">
      <dgm:prSet/>
      <dgm:spPr/>
      <dgm:t>
        <a:bodyPr/>
        <a:lstStyle/>
        <a:p>
          <a:endParaRPr lang="en-US"/>
        </a:p>
      </dgm:t>
    </dgm:pt>
    <dgm:pt modelId="{37AFB439-B38A-4CA3-8D81-F974E9C612B6}" type="pres">
      <dgm:prSet presAssocID="{BD4EF952-52BA-4BAE-AF3B-BB7FF20B9D21}" presName="Name0" presStyleCnt="0">
        <dgm:presLayoutVars>
          <dgm:chMax val="7"/>
          <dgm:resizeHandles val="exact"/>
        </dgm:presLayoutVars>
      </dgm:prSet>
      <dgm:spPr/>
    </dgm:pt>
    <dgm:pt modelId="{929FA363-9724-4FAF-9DD7-D8BC95C3A347}" type="pres">
      <dgm:prSet presAssocID="{BD4EF952-52BA-4BAE-AF3B-BB7FF20B9D21}" presName="comp1" presStyleCnt="0"/>
      <dgm:spPr/>
    </dgm:pt>
    <dgm:pt modelId="{E2709366-F9D2-47D5-8F50-CDF8F7BDA2D8}" type="pres">
      <dgm:prSet presAssocID="{BD4EF952-52BA-4BAE-AF3B-BB7FF20B9D21}" presName="circle1" presStyleLbl="node1" presStyleIdx="0" presStyleCnt="4"/>
      <dgm:spPr/>
    </dgm:pt>
    <dgm:pt modelId="{904C4ACB-069C-4DF2-AC22-5F35D0468539}" type="pres">
      <dgm:prSet presAssocID="{BD4EF952-52BA-4BAE-AF3B-BB7FF20B9D21}" presName="c1text" presStyleLbl="node1" presStyleIdx="0" presStyleCnt="4">
        <dgm:presLayoutVars>
          <dgm:bulletEnabled val="1"/>
        </dgm:presLayoutVars>
      </dgm:prSet>
      <dgm:spPr/>
    </dgm:pt>
    <dgm:pt modelId="{FC93BFDE-696A-4365-9112-6154C731A39F}" type="pres">
      <dgm:prSet presAssocID="{BD4EF952-52BA-4BAE-AF3B-BB7FF20B9D21}" presName="comp2" presStyleCnt="0"/>
      <dgm:spPr/>
    </dgm:pt>
    <dgm:pt modelId="{8B4BA386-7B21-46C7-93BC-60E9ADF43DB6}" type="pres">
      <dgm:prSet presAssocID="{BD4EF952-52BA-4BAE-AF3B-BB7FF20B9D21}" presName="circle2" presStyleLbl="node1" presStyleIdx="1" presStyleCnt="4"/>
      <dgm:spPr/>
    </dgm:pt>
    <dgm:pt modelId="{8469CC00-0AA4-4E80-BF50-B7AF777E3788}" type="pres">
      <dgm:prSet presAssocID="{BD4EF952-52BA-4BAE-AF3B-BB7FF20B9D21}" presName="c2text" presStyleLbl="node1" presStyleIdx="1" presStyleCnt="4">
        <dgm:presLayoutVars>
          <dgm:bulletEnabled val="1"/>
        </dgm:presLayoutVars>
      </dgm:prSet>
      <dgm:spPr/>
    </dgm:pt>
    <dgm:pt modelId="{26F046EC-C237-466A-B2E9-5B7D54030888}" type="pres">
      <dgm:prSet presAssocID="{BD4EF952-52BA-4BAE-AF3B-BB7FF20B9D21}" presName="comp3" presStyleCnt="0"/>
      <dgm:spPr/>
    </dgm:pt>
    <dgm:pt modelId="{10F92438-342A-4E3A-9199-CAE1073412C9}" type="pres">
      <dgm:prSet presAssocID="{BD4EF952-52BA-4BAE-AF3B-BB7FF20B9D21}" presName="circle3" presStyleLbl="node1" presStyleIdx="2" presStyleCnt="4"/>
      <dgm:spPr/>
    </dgm:pt>
    <dgm:pt modelId="{1C02CE6B-5B44-4D35-BD79-26BFDF046F2B}" type="pres">
      <dgm:prSet presAssocID="{BD4EF952-52BA-4BAE-AF3B-BB7FF20B9D21}" presName="c3text" presStyleLbl="node1" presStyleIdx="2" presStyleCnt="4">
        <dgm:presLayoutVars>
          <dgm:bulletEnabled val="1"/>
        </dgm:presLayoutVars>
      </dgm:prSet>
      <dgm:spPr/>
    </dgm:pt>
    <dgm:pt modelId="{363D5F85-064D-4F4C-ABFF-2F43055B2AB8}" type="pres">
      <dgm:prSet presAssocID="{BD4EF952-52BA-4BAE-AF3B-BB7FF20B9D21}" presName="comp4" presStyleCnt="0"/>
      <dgm:spPr/>
    </dgm:pt>
    <dgm:pt modelId="{BCA6817B-D4DD-49F9-BCFC-87EBB4537BFD}" type="pres">
      <dgm:prSet presAssocID="{BD4EF952-52BA-4BAE-AF3B-BB7FF20B9D21}" presName="circle4" presStyleLbl="node1" presStyleIdx="3" presStyleCnt="4"/>
      <dgm:spPr/>
    </dgm:pt>
    <dgm:pt modelId="{EEA35C24-47E1-411E-ABB1-2223C8BCB24B}" type="pres">
      <dgm:prSet presAssocID="{BD4EF952-52BA-4BAE-AF3B-BB7FF20B9D21}" presName="c4text" presStyleLbl="node1" presStyleIdx="3" presStyleCnt="4">
        <dgm:presLayoutVars>
          <dgm:bulletEnabled val="1"/>
        </dgm:presLayoutVars>
      </dgm:prSet>
      <dgm:spPr/>
    </dgm:pt>
  </dgm:ptLst>
  <dgm:cxnLst>
    <dgm:cxn modelId="{869B4B19-B00A-4141-94A4-9FAE1189302B}" srcId="{BD4EF952-52BA-4BAE-AF3B-BB7FF20B9D21}" destId="{F92D59C8-EB5D-49CF-8FA6-FEA9997DC05C}" srcOrd="2" destOrd="0" parTransId="{C29D1900-55AB-4EFF-B84C-1113482B8176}" sibTransId="{BF530FE2-2A74-4939-AF3E-396E47019831}"/>
    <dgm:cxn modelId="{EA369220-E01E-4CB2-B0C3-0491E75EEC3E}" type="presOf" srcId="{F92D59C8-EB5D-49CF-8FA6-FEA9997DC05C}" destId="{1C02CE6B-5B44-4D35-BD79-26BFDF046F2B}" srcOrd="1" destOrd="0" presId="urn:microsoft.com/office/officeart/2005/8/layout/venn2"/>
    <dgm:cxn modelId="{21B77521-B512-40F2-BF10-3B18CEBAE19C}" type="presOf" srcId="{91EEE6FF-BEB1-4E7A-AC0F-7DE7F5A71753}" destId="{8469CC00-0AA4-4E80-BF50-B7AF777E3788}" srcOrd="1" destOrd="0" presId="urn:microsoft.com/office/officeart/2005/8/layout/venn2"/>
    <dgm:cxn modelId="{9974443A-810B-441B-B385-1EEAB01A6769}" type="presOf" srcId="{BD4EF952-52BA-4BAE-AF3B-BB7FF20B9D21}" destId="{37AFB439-B38A-4CA3-8D81-F974E9C612B6}" srcOrd="0" destOrd="0" presId="urn:microsoft.com/office/officeart/2005/8/layout/venn2"/>
    <dgm:cxn modelId="{BD23F549-6249-452B-9A62-A422B5ECBFF6}" type="presOf" srcId="{91EEE6FF-BEB1-4E7A-AC0F-7DE7F5A71753}" destId="{8B4BA386-7B21-46C7-93BC-60E9ADF43DB6}" srcOrd="0" destOrd="0" presId="urn:microsoft.com/office/officeart/2005/8/layout/venn2"/>
    <dgm:cxn modelId="{FEBDC84F-7F3A-4136-A53D-B3497DB2C4FD}" srcId="{BD4EF952-52BA-4BAE-AF3B-BB7FF20B9D21}" destId="{5F291DFD-EB94-4DD2-B468-B9EAECE73C7E}" srcOrd="3" destOrd="0" parTransId="{1CE97E24-C999-4EC3-930B-0E535B500252}" sibTransId="{C345F3C3-C64F-4413-A554-0ED29CB6E2A9}"/>
    <dgm:cxn modelId="{AAECB957-50F1-4DA6-AFBC-FF281F237CAC}" srcId="{BD4EF952-52BA-4BAE-AF3B-BB7FF20B9D21}" destId="{91EEE6FF-BEB1-4E7A-AC0F-7DE7F5A71753}" srcOrd="1" destOrd="0" parTransId="{8B3E7721-527E-478F-94C3-B9178DDB805E}" sibTransId="{4BFC1165-9A10-4886-956D-1C843E89E9A1}"/>
    <dgm:cxn modelId="{5BC5BA9E-9D89-4734-B0AB-B222FA883F91}" type="presOf" srcId="{5F291DFD-EB94-4DD2-B468-B9EAECE73C7E}" destId="{BCA6817B-D4DD-49F9-BCFC-87EBB4537BFD}" srcOrd="0" destOrd="0" presId="urn:microsoft.com/office/officeart/2005/8/layout/venn2"/>
    <dgm:cxn modelId="{2E93D2C0-9675-4089-8C29-E842E6060511}" type="presOf" srcId="{F92D59C8-EB5D-49CF-8FA6-FEA9997DC05C}" destId="{10F92438-342A-4E3A-9199-CAE1073412C9}" srcOrd="0" destOrd="0" presId="urn:microsoft.com/office/officeart/2005/8/layout/venn2"/>
    <dgm:cxn modelId="{22E203C7-58CE-4DAE-816D-B0938E626BC4}" type="presOf" srcId="{95B9D7D6-FA5A-422D-A9F6-0D0BDAD596F4}" destId="{904C4ACB-069C-4DF2-AC22-5F35D0468539}" srcOrd="1" destOrd="0" presId="urn:microsoft.com/office/officeart/2005/8/layout/venn2"/>
    <dgm:cxn modelId="{0E635DED-DA46-43D5-BCBA-C6E83E79E3BB}" srcId="{BD4EF952-52BA-4BAE-AF3B-BB7FF20B9D21}" destId="{95B9D7D6-FA5A-422D-A9F6-0D0BDAD596F4}" srcOrd="0" destOrd="0" parTransId="{F7A288C1-6660-4954-B96A-0EA0DF94DC34}" sibTransId="{7B39A9E8-6760-4950-A403-D690FD01E7CD}"/>
    <dgm:cxn modelId="{1399DAF3-0E87-49FF-835C-51CB97203CC8}" type="presOf" srcId="{95B9D7D6-FA5A-422D-A9F6-0D0BDAD596F4}" destId="{E2709366-F9D2-47D5-8F50-CDF8F7BDA2D8}" srcOrd="0" destOrd="0" presId="urn:microsoft.com/office/officeart/2005/8/layout/venn2"/>
    <dgm:cxn modelId="{AC469BFB-78F3-433B-8C47-B839E8E541A5}" type="presOf" srcId="{5F291DFD-EB94-4DD2-B468-B9EAECE73C7E}" destId="{EEA35C24-47E1-411E-ABB1-2223C8BCB24B}" srcOrd="1" destOrd="0" presId="urn:microsoft.com/office/officeart/2005/8/layout/venn2"/>
    <dgm:cxn modelId="{C904B1C5-ADD2-4D42-B060-775170E5B33D}" type="presParOf" srcId="{37AFB439-B38A-4CA3-8D81-F974E9C612B6}" destId="{929FA363-9724-4FAF-9DD7-D8BC95C3A347}" srcOrd="0" destOrd="0" presId="urn:microsoft.com/office/officeart/2005/8/layout/venn2"/>
    <dgm:cxn modelId="{FCFB2506-893B-4FD0-8273-697AD277E462}" type="presParOf" srcId="{929FA363-9724-4FAF-9DD7-D8BC95C3A347}" destId="{E2709366-F9D2-47D5-8F50-CDF8F7BDA2D8}" srcOrd="0" destOrd="0" presId="urn:microsoft.com/office/officeart/2005/8/layout/venn2"/>
    <dgm:cxn modelId="{E1559AD9-B2EA-4997-8495-1E08C63B9053}" type="presParOf" srcId="{929FA363-9724-4FAF-9DD7-D8BC95C3A347}" destId="{904C4ACB-069C-4DF2-AC22-5F35D0468539}" srcOrd="1" destOrd="0" presId="urn:microsoft.com/office/officeart/2005/8/layout/venn2"/>
    <dgm:cxn modelId="{E08A4A2C-06AB-469C-B43C-FA8F0A4A113F}" type="presParOf" srcId="{37AFB439-B38A-4CA3-8D81-F974E9C612B6}" destId="{FC93BFDE-696A-4365-9112-6154C731A39F}" srcOrd="1" destOrd="0" presId="urn:microsoft.com/office/officeart/2005/8/layout/venn2"/>
    <dgm:cxn modelId="{49D927DC-D74C-4352-A886-A531A72401CE}" type="presParOf" srcId="{FC93BFDE-696A-4365-9112-6154C731A39F}" destId="{8B4BA386-7B21-46C7-93BC-60E9ADF43DB6}" srcOrd="0" destOrd="0" presId="urn:microsoft.com/office/officeart/2005/8/layout/venn2"/>
    <dgm:cxn modelId="{A6B654AB-BBBE-430F-B80B-7D16323C62F6}" type="presParOf" srcId="{FC93BFDE-696A-4365-9112-6154C731A39F}" destId="{8469CC00-0AA4-4E80-BF50-B7AF777E3788}" srcOrd="1" destOrd="0" presId="urn:microsoft.com/office/officeart/2005/8/layout/venn2"/>
    <dgm:cxn modelId="{86F3E696-F8E7-422D-82B1-8FC71FF7F7F3}" type="presParOf" srcId="{37AFB439-B38A-4CA3-8D81-F974E9C612B6}" destId="{26F046EC-C237-466A-B2E9-5B7D54030888}" srcOrd="2" destOrd="0" presId="urn:microsoft.com/office/officeart/2005/8/layout/venn2"/>
    <dgm:cxn modelId="{09F0A972-E032-4273-B68B-5918C2319548}" type="presParOf" srcId="{26F046EC-C237-466A-B2E9-5B7D54030888}" destId="{10F92438-342A-4E3A-9199-CAE1073412C9}" srcOrd="0" destOrd="0" presId="urn:microsoft.com/office/officeart/2005/8/layout/venn2"/>
    <dgm:cxn modelId="{9BA1D786-3A7F-44A7-80AE-472B9A062234}" type="presParOf" srcId="{26F046EC-C237-466A-B2E9-5B7D54030888}" destId="{1C02CE6B-5B44-4D35-BD79-26BFDF046F2B}" srcOrd="1" destOrd="0" presId="urn:microsoft.com/office/officeart/2005/8/layout/venn2"/>
    <dgm:cxn modelId="{E933455B-9E14-4A6D-AD58-125A9DD88286}" type="presParOf" srcId="{37AFB439-B38A-4CA3-8D81-F974E9C612B6}" destId="{363D5F85-064D-4F4C-ABFF-2F43055B2AB8}" srcOrd="3" destOrd="0" presId="urn:microsoft.com/office/officeart/2005/8/layout/venn2"/>
    <dgm:cxn modelId="{9E5FB884-DB9B-4C92-A135-0C290E780677}" type="presParOf" srcId="{363D5F85-064D-4F4C-ABFF-2F43055B2AB8}" destId="{BCA6817B-D4DD-49F9-BCFC-87EBB4537BFD}" srcOrd="0" destOrd="0" presId="urn:microsoft.com/office/officeart/2005/8/layout/venn2"/>
    <dgm:cxn modelId="{3B7E7DD1-D6D5-4E65-AB36-EF37EC3977B4}" type="presParOf" srcId="{363D5F85-064D-4F4C-ABFF-2F43055B2AB8}" destId="{EEA35C24-47E1-411E-ABB1-2223C8BCB24B}"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09366-F9D2-47D5-8F50-CDF8F7BDA2D8}">
      <dsp:nvSpPr>
        <dsp:cNvPr id="0" name=""/>
        <dsp:cNvSpPr/>
      </dsp:nvSpPr>
      <dsp:spPr>
        <a:xfrm>
          <a:off x="2484782" y="0"/>
          <a:ext cx="5546035" cy="5546035"/>
        </a:xfrm>
        <a:prstGeom prst="ellips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SERENITY PRAYER</a:t>
          </a:r>
        </a:p>
      </dsp:txBody>
      <dsp:txXfrm>
        <a:off x="4482464" y="277301"/>
        <a:ext cx="1550671" cy="831905"/>
      </dsp:txXfrm>
    </dsp:sp>
    <dsp:sp modelId="{8B4BA386-7B21-46C7-93BC-60E9ADF43DB6}">
      <dsp:nvSpPr>
        <dsp:cNvPr id="0" name=""/>
        <dsp:cNvSpPr/>
      </dsp:nvSpPr>
      <dsp:spPr>
        <a:xfrm>
          <a:off x="3039386" y="1109206"/>
          <a:ext cx="4436828" cy="4436828"/>
        </a:xfrm>
        <a:prstGeom prst="ellipse">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WISDOM FROM THE PROVERBS</a:t>
          </a:r>
        </a:p>
      </dsp:txBody>
      <dsp:txXfrm>
        <a:off x="4482464" y="1375416"/>
        <a:ext cx="1550671" cy="798629"/>
      </dsp:txXfrm>
    </dsp:sp>
    <dsp:sp modelId="{10F92438-342A-4E3A-9199-CAE1073412C9}">
      <dsp:nvSpPr>
        <dsp:cNvPr id="0" name=""/>
        <dsp:cNvSpPr/>
      </dsp:nvSpPr>
      <dsp:spPr>
        <a:xfrm>
          <a:off x="3593989" y="2218413"/>
          <a:ext cx="3327621" cy="3327621"/>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IN LIGHT OF THE JESUS OF THE GOSPEL </a:t>
          </a:r>
        </a:p>
      </dsp:txBody>
      <dsp:txXfrm>
        <a:off x="4482464" y="2467985"/>
        <a:ext cx="1550671" cy="748714"/>
      </dsp:txXfrm>
    </dsp:sp>
    <dsp:sp modelId="{BCA6817B-D4DD-49F9-BCFC-87EBB4537BFD}">
      <dsp:nvSpPr>
        <dsp:cNvPr id="0" name=""/>
        <dsp:cNvSpPr/>
      </dsp:nvSpPr>
      <dsp:spPr>
        <a:xfrm>
          <a:off x="4148593" y="3327620"/>
          <a:ext cx="2218414" cy="2218414"/>
        </a:xfrm>
        <a:prstGeom prst="ellipse">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t>EVERYDAY LIVED EXPERIENCE </a:t>
          </a:r>
        </a:p>
      </dsp:txBody>
      <dsp:txXfrm>
        <a:off x="4473472" y="3882224"/>
        <a:ext cx="1568655" cy="110920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2A114-7A6E-4682-B7EF-8FC105ABDA3A}" type="datetimeFigureOut">
              <a:rPr lang="en-US" smtClean="0"/>
              <a:t>10/26/2020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3B90A-9B5D-430A-9CF7-883737869142}" type="slidenum">
              <a:rPr lang="en-US" smtClean="0"/>
              <a:t>‹#›</a:t>
            </a:fld>
            <a:endParaRPr lang="en-US"/>
          </a:p>
        </p:txBody>
      </p:sp>
    </p:spTree>
    <p:extLst>
      <p:ext uri="{BB962C8B-B14F-4D97-AF65-F5344CB8AC3E}">
        <p14:creationId xmlns:p14="http://schemas.microsoft.com/office/powerpoint/2010/main" val="4052815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B3C1-77F6-44BB-9065-8F0088CF9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0AF9F5-ADC0-4BF1-A59D-1C1AC94C9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C71332-AB65-4FA9-891E-2247802CA0BF}"/>
              </a:ext>
            </a:extLst>
          </p:cNvPr>
          <p:cNvSpPr>
            <a:spLocks noGrp="1"/>
          </p:cNvSpPr>
          <p:nvPr>
            <p:ph type="dt" sz="half" idx="10"/>
          </p:nvPr>
        </p:nvSpPr>
        <p:spPr/>
        <p:txBody>
          <a:bodyPr/>
          <a:lstStyle/>
          <a:p>
            <a:fld id="{1EB1EF0E-C173-4873-A144-A590EDF4DC1B}" type="datetimeFigureOut">
              <a:rPr lang="en-US" smtClean="0"/>
              <a:t>10/26/2020</a:t>
            </a:fld>
            <a:endParaRPr lang="en-US"/>
          </a:p>
        </p:txBody>
      </p:sp>
      <p:sp>
        <p:nvSpPr>
          <p:cNvPr id="5" name="Footer Placeholder 4">
            <a:extLst>
              <a:ext uri="{FF2B5EF4-FFF2-40B4-BE49-F238E27FC236}">
                <a16:creationId xmlns:a16="http://schemas.microsoft.com/office/drawing/2014/main" id="{903BA2F3-9A77-44F6-822F-9F4E2CC16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27429-C3EB-4D62-A539-1E8A21ACD061}"/>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52556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5FFD-0DB7-4897-B416-27E9409E97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51370A-603C-4960-B6B2-5B6CE95B8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9134E-6BDD-4C91-907E-D8A6469EE905}"/>
              </a:ext>
            </a:extLst>
          </p:cNvPr>
          <p:cNvSpPr>
            <a:spLocks noGrp="1"/>
          </p:cNvSpPr>
          <p:nvPr>
            <p:ph type="dt" sz="half" idx="10"/>
          </p:nvPr>
        </p:nvSpPr>
        <p:spPr/>
        <p:txBody>
          <a:bodyPr/>
          <a:lstStyle/>
          <a:p>
            <a:fld id="{1EB1EF0E-C173-4873-A144-A590EDF4DC1B}" type="datetimeFigureOut">
              <a:rPr lang="en-US" smtClean="0"/>
              <a:t>10/26/2020</a:t>
            </a:fld>
            <a:endParaRPr lang="en-US"/>
          </a:p>
        </p:txBody>
      </p:sp>
      <p:sp>
        <p:nvSpPr>
          <p:cNvPr id="5" name="Footer Placeholder 4">
            <a:extLst>
              <a:ext uri="{FF2B5EF4-FFF2-40B4-BE49-F238E27FC236}">
                <a16:creationId xmlns:a16="http://schemas.microsoft.com/office/drawing/2014/main" id="{95477658-6084-40A0-9B6B-7094764E8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2BC40-D897-4762-9661-705A63C471B7}"/>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70865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2105B-5705-41F3-B33E-7952522AD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92B456-B45D-44C3-8157-079D772BE6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BEC46-4767-4F7A-A06F-655E816B0EC5}"/>
              </a:ext>
            </a:extLst>
          </p:cNvPr>
          <p:cNvSpPr>
            <a:spLocks noGrp="1"/>
          </p:cNvSpPr>
          <p:nvPr>
            <p:ph type="dt" sz="half" idx="10"/>
          </p:nvPr>
        </p:nvSpPr>
        <p:spPr/>
        <p:txBody>
          <a:bodyPr/>
          <a:lstStyle/>
          <a:p>
            <a:fld id="{1EB1EF0E-C173-4873-A144-A590EDF4DC1B}" type="datetimeFigureOut">
              <a:rPr lang="en-US" smtClean="0"/>
              <a:t>10/26/2020</a:t>
            </a:fld>
            <a:endParaRPr lang="en-US"/>
          </a:p>
        </p:txBody>
      </p:sp>
      <p:sp>
        <p:nvSpPr>
          <p:cNvPr id="5" name="Footer Placeholder 4">
            <a:extLst>
              <a:ext uri="{FF2B5EF4-FFF2-40B4-BE49-F238E27FC236}">
                <a16:creationId xmlns:a16="http://schemas.microsoft.com/office/drawing/2014/main" id="{EBC382E4-FAC7-4160-8243-D64266E57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714DE-0769-465F-9DF6-7A11D57F0062}"/>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2306383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686F-A61F-49B5-B079-93CD72A938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99C237-6578-4486-8415-C9DD5B684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83720-D5FD-4E6C-8A48-8F34E6729E73}"/>
              </a:ext>
            </a:extLst>
          </p:cNvPr>
          <p:cNvSpPr>
            <a:spLocks noGrp="1"/>
          </p:cNvSpPr>
          <p:nvPr>
            <p:ph type="dt" sz="half" idx="10"/>
          </p:nvPr>
        </p:nvSpPr>
        <p:spPr/>
        <p:txBody>
          <a:bodyPr/>
          <a:lstStyle/>
          <a:p>
            <a:fld id="{B3936D00-2D60-473F-9E63-A233EEA4DDA5}" type="datetimeFigureOut">
              <a:rPr lang="en-US" smtClean="0"/>
              <a:t>10/26/2020</a:t>
            </a:fld>
            <a:endParaRPr lang="en-US"/>
          </a:p>
        </p:txBody>
      </p:sp>
      <p:sp>
        <p:nvSpPr>
          <p:cNvPr id="5" name="Footer Placeholder 4">
            <a:extLst>
              <a:ext uri="{FF2B5EF4-FFF2-40B4-BE49-F238E27FC236}">
                <a16:creationId xmlns:a16="http://schemas.microsoft.com/office/drawing/2014/main" id="{3202F222-C7AD-4500-9DB6-259E642A8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B88E5-86BA-4F64-84E6-84DF07E67FB9}"/>
              </a:ext>
            </a:extLst>
          </p:cNvPr>
          <p:cNvSpPr>
            <a:spLocks noGrp="1"/>
          </p:cNvSpPr>
          <p:nvPr>
            <p:ph type="sldNum" sz="quarter" idx="12"/>
          </p:nvPr>
        </p:nvSpPr>
        <p:spPr/>
        <p:txBody>
          <a:bodyPr/>
          <a:lstStyle/>
          <a:p>
            <a:fld id="{D17DAB45-0073-404E-8DF5-2E6653104F96}" type="slidenum">
              <a:rPr lang="en-US" smtClean="0"/>
              <a:t>‹#›</a:t>
            </a:fld>
            <a:endParaRPr lang="en-US"/>
          </a:p>
        </p:txBody>
      </p:sp>
    </p:spTree>
    <p:extLst>
      <p:ext uri="{BB962C8B-B14F-4D97-AF65-F5344CB8AC3E}">
        <p14:creationId xmlns:p14="http://schemas.microsoft.com/office/powerpoint/2010/main" val="3287324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4E3DA-CC05-40B6-9EF7-23F07650F02A}"/>
              </a:ext>
            </a:extLst>
          </p:cNvPr>
          <p:cNvSpPr>
            <a:spLocks noGrp="1"/>
          </p:cNvSpPr>
          <p:nvPr>
            <p:ph type="dt" sz="half" idx="10"/>
          </p:nvPr>
        </p:nvSpPr>
        <p:spPr/>
        <p:txBody>
          <a:bodyPr/>
          <a:lstStyle/>
          <a:p>
            <a:fld id="{E754EFF3-C5C3-4706-A66E-874DE2434EC7}" type="datetimeFigureOut">
              <a:rPr lang="en-US" smtClean="0"/>
              <a:t>10/26/2020</a:t>
            </a:fld>
            <a:endParaRPr lang="en-US"/>
          </a:p>
        </p:txBody>
      </p:sp>
      <p:sp>
        <p:nvSpPr>
          <p:cNvPr id="3" name="Footer Placeholder 2">
            <a:extLst>
              <a:ext uri="{FF2B5EF4-FFF2-40B4-BE49-F238E27FC236}">
                <a16:creationId xmlns:a16="http://schemas.microsoft.com/office/drawing/2014/main" id="{F39DA275-7400-48FA-80C9-8AC0831125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F16676-0F55-4655-9CEF-639DB2AB42F6}"/>
              </a:ext>
            </a:extLst>
          </p:cNvPr>
          <p:cNvSpPr>
            <a:spLocks noGrp="1"/>
          </p:cNvSpPr>
          <p:nvPr>
            <p:ph type="sldNum" sz="quarter" idx="12"/>
          </p:nvPr>
        </p:nvSpPr>
        <p:spPr/>
        <p:txBody>
          <a:bodyPr/>
          <a:lstStyle/>
          <a:p>
            <a:fld id="{9A5C3B8F-8DB1-4341-B689-07907F373A4A}" type="slidenum">
              <a:rPr lang="en-US" smtClean="0"/>
              <a:t>‹#›</a:t>
            </a:fld>
            <a:endParaRPr lang="en-US"/>
          </a:p>
        </p:txBody>
      </p:sp>
    </p:spTree>
    <p:extLst>
      <p:ext uri="{BB962C8B-B14F-4D97-AF65-F5344CB8AC3E}">
        <p14:creationId xmlns:p14="http://schemas.microsoft.com/office/powerpoint/2010/main" val="3283530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BFDB-4878-4AFB-9262-A3B666086D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78695C-3C6E-4C06-B36C-2FC939A806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8BBE4B-76E7-463A-93DD-62E7EEA956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75E2AD-59E3-4114-9B11-45E76F496269}"/>
              </a:ext>
            </a:extLst>
          </p:cNvPr>
          <p:cNvSpPr>
            <a:spLocks noGrp="1"/>
          </p:cNvSpPr>
          <p:nvPr>
            <p:ph type="dt" sz="half" idx="10"/>
          </p:nvPr>
        </p:nvSpPr>
        <p:spPr/>
        <p:txBody>
          <a:bodyPr/>
          <a:lstStyle/>
          <a:p>
            <a:fld id="{E754EFF3-C5C3-4706-A66E-874DE2434EC7}" type="datetimeFigureOut">
              <a:rPr lang="en-US" smtClean="0"/>
              <a:t>10/26/2020</a:t>
            </a:fld>
            <a:endParaRPr lang="en-US"/>
          </a:p>
        </p:txBody>
      </p:sp>
      <p:sp>
        <p:nvSpPr>
          <p:cNvPr id="6" name="Footer Placeholder 5">
            <a:extLst>
              <a:ext uri="{FF2B5EF4-FFF2-40B4-BE49-F238E27FC236}">
                <a16:creationId xmlns:a16="http://schemas.microsoft.com/office/drawing/2014/main" id="{17C2DCFE-91A7-49ED-8D9A-1D82794DFF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D9FD9-12DB-45D6-986B-6B2DFEDADB0C}"/>
              </a:ext>
            </a:extLst>
          </p:cNvPr>
          <p:cNvSpPr>
            <a:spLocks noGrp="1"/>
          </p:cNvSpPr>
          <p:nvPr>
            <p:ph type="sldNum" sz="quarter" idx="12"/>
          </p:nvPr>
        </p:nvSpPr>
        <p:spPr/>
        <p:txBody>
          <a:bodyPr/>
          <a:lstStyle/>
          <a:p>
            <a:fld id="{9A5C3B8F-8DB1-4341-B689-07907F373A4A}" type="slidenum">
              <a:rPr lang="en-US" smtClean="0"/>
              <a:t>‹#›</a:t>
            </a:fld>
            <a:endParaRPr lang="en-US"/>
          </a:p>
        </p:txBody>
      </p:sp>
    </p:spTree>
    <p:extLst>
      <p:ext uri="{BB962C8B-B14F-4D97-AF65-F5344CB8AC3E}">
        <p14:creationId xmlns:p14="http://schemas.microsoft.com/office/powerpoint/2010/main" val="70080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9E81-2CEE-456E-AA1D-0290EEB988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3840-D839-4982-B505-F5AA5D8B2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CB8FD-BCE5-41D9-9223-2ED1E13F1C05}"/>
              </a:ext>
            </a:extLst>
          </p:cNvPr>
          <p:cNvSpPr>
            <a:spLocks noGrp="1"/>
          </p:cNvSpPr>
          <p:nvPr>
            <p:ph type="dt" sz="half" idx="10"/>
          </p:nvPr>
        </p:nvSpPr>
        <p:spPr/>
        <p:txBody>
          <a:bodyPr/>
          <a:lstStyle/>
          <a:p>
            <a:fld id="{1EB1EF0E-C173-4873-A144-A590EDF4DC1B}" type="datetimeFigureOut">
              <a:rPr lang="en-US" smtClean="0"/>
              <a:t>10/26/2020</a:t>
            </a:fld>
            <a:endParaRPr lang="en-US"/>
          </a:p>
        </p:txBody>
      </p:sp>
      <p:sp>
        <p:nvSpPr>
          <p:cNvPr id="5" name="Footer Placeholder 4">
            <a:extLst>
              <a:ext uri="{FF2B5EF4-FFF2-40B4-BE49-F238E27FC236}">
                <a16:creationId xmlns:a16="http://schemas.microsoft.com/office/drawing/2014/main" id="{1B9B5FA5-EB67-4664-AFED-35AC810FB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E4481-28B1-409A-A97E-077681DF2ACE}"/>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41422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9684-E355-4C47-A67D-3F1711605F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C5AD7-D8FB-40B7-891D-850BF680EB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F1126-6D77-4622-B5C1-FDE39E6B76F2}"/>
              </a:ext>
            </a:extLst>
          </p:cNvPr>
          <p:cNvSpPr>
            <a:spLocks noGrp="1"/>
          </p:cNvSpPr>
          <p:nvPr>
            <p:ph type="dt" sz="half" idx="10"/>
          </p:nvPr>
        </p:nvSpPr>
        <p:spPr/>
        <p:txBody>
          <a:bodyPr/>
          <a:lstStyle/>
          <a:p>
            <a:fld id="{1EB1EF0E-C173-4873-A144-A590EDF4DC1B}" type="datetimeFigureOut">
              <a:rPr lang="en-US" smtClean="0"/>
              <a:t>10/26/2020</a:t>
            </a:fld>
            <a:endParaRPr lang="en-US"/>
          </a:p>
        </p:txBody>
      </p:sp>
      <p:sp>
        <p:nvSpPr>
          <p:cNvPr id="5" name="Footer Placeholder 4">
            <a:extLst>
              <a:ext uri="{FF2B5EF4-FFF2-40B4-BE49-F238E27FC236}">
                <a16:creationId xmlns:a16="http://schemas.microsoft.com/office/drawing/2014/main" id="{799BE09D-E790-4710-B3BA-937C578F9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733F4-8592-4D8B-84B7-0C0489A638AB}"/>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02166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ECAF-4BFD-4CE2-BFBD-A9F73278AE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1DCE1-760B-47D3-8C55-269533E26C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859A0-9250-4129-8E3D-DD52CB9A2B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3B06C1-3FD6-4232-A9E4-6DEC6BF5F802}"/>
              </a:ext>
            </a:extLst>
          </p:cNvPr>
          <p:cNvSpPr>
            <a:spLocks noGrp="1"/>
          </p:cNvSpPr>
          <p:nvPr>
            <p:ph type="dt" sz="half" idx="10"/>
          </p:nvPr>
        </p:nvSpPr>
        <p:spPr/>
        <p:txBody>
          <a:bodyPr/>
          <a:lstStyle/>
          <a:p>
            <a:fld id="{1EB1EF0E-C173-4873-A144-A590EDF4DC1B}" type="datetimeFigureOut">
              <a:rPr lang="en-US" smtClean="0"/>
              <a:t>10/26/2020</a:t>
            </a:fld>
            <a:endParaRPr lang="en-US"/>
          </a:p>
        </p:txBody>
      </p:sp>
      <p:sp>
        <p:nvSpPr>
          <p:cNvPr id="6" name="Footer Placeholder 5">
            <a:extLst>
              <a:ext uri="{FF2B5EF4-FFF2-40B4-BE49-F238E27FC236}">
                <a16:creationId xmlns:a16="http://schemas.microsoft.com/office/drawing/2014/main" id="{A340407B-507B-4FD7-8868-E91D1F396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A06AF9-0449-4109-A394-67BDDC6A949F}"/>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14973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D2C4-E419-466B-B651-E8ADA82B01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51232C-03BE-4830-BCFA-FDD5ED4749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2B586-7328-4634-A619-EB873F5FC1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B9D8C5-05FA-4EC3-B287-D39EB2FEB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D1286F-268E-46FB-81B1-C4FCA715BC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B3789-EC8F-4B2C-BC44-BB596180003F}"/>
              </a:ext>
            </a:extLst>
          </p:cNvPr>
          <p:cNvSpPr>
            <a:spLocks noGrp="1"/>
          </p:cNvSpPr>
          <p:nvPr>
            <p:ph type="dt" sz="half" idx="10"/>
          </p:nvPr>
        </p:nvSpPr>
        <p:spPr/>
        <p:txBody>
          <a:bodyPr/>
          <a:lstStyle/>
          <a:p>
            <a:fld id="{1EB1EF0E-C173-4873-A144-A590EDF4DC1B}" type="datetimeFigureOut">
              <a:rPr lang="en-US" smtClean="0"/>
              <a:t>10/26/2020</a:t>
            </a:fld>
            <a:endParaRPr lang="en-US"/>
          </a:p>
        </p:txBody>
      </p:sp>
      <p:sp>
        <p:nvSpPr>
          <p:cNvPr id="8" name="Footer Placeholder 7">
            <a:extLst>
              <a:ext uri="{FF2B5EF4-FFF2-40B4-BE49-F238E27FC236}">
                <a16:creationId xmlns:a16="http://schemas.microsoft.com/office/drawing/2014/main" id="{CB7BC942-8B59-4285-A0BF-612A6F7A39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000C7E-046C-48D9-BC4E-4F24FC2195C7}"/>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2821188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26B1-91A7-4B5C-A51B-A24BF16491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42D7B-AF2F-4877-9E7B-50DB5E2A0724}"/>
              </a:ext>
            </a:extLst>
          </p:cNvPr>
          <p:cNvSpPr>
            <a:spLocks noGrp="1"/>
          </p:cNvSpPr>
          <p:nvPr>
            <p:ph type="dt" sz="half" idx="10"/>
          </p:nvPr>
        </p:nvSpPr>
        <p:spPr/>
        <p:txBody>
          <a:bodyPr/>
          <a:lstStyle/>
          <a:p>
            <a:fld id="{1EB1EF0E-C173-4873-A144-A590EDF4DC1B}" type="datetimeFigureOut">
              <a:rPr lang="en-US" smtClean="0"/>
              <a:t>10/26/2020</a:t>
            </a:fld>
            <a:endParaRPr lang="en-US"/>
          </a:p>
        </p:txBody>
      </p:sp>
      <p:sp>
        <p:nvSpPr>
          <p:cNvPr id="4" name="Footer Placeholder 3">
            <a:extLst>
              <a:ext uri="{FF2B5EF4-FFF2-40B4-BE49-F238E27FC236}">
                <a16:creationId xmlns:a16="http://schemas.microsoft.com/office/drawing/2014/main" id="{D2DDAEFD-4437-4D97-8AC3-61624E1AD6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8A7C0-899E-40A3-A133-7DDC54A1B146}"/>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03282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1CD36-317D-42CA-87BB-6E2954573621}"/>
              </a:ext>
            </a:extLst>
          </p:cNvPr>
          <p:cNvSpPr>
            <a:spLocks noGrp="1"/>
          </p:cNvSpPr>
          <p:nvPr>
            <p:ph type="dt" sz="half" idx="10"/>
          </p:nvPr>
        </p:nvSpPr>
        <p:spPr/>
        <p:txBody>
          <a:bodyPr/>
          <a:lstStyle/>
          <a:p>
            <a:fld id="{1EB1EF0E-C173-4873-A144-A590EDF4DC1B}" type="datetimeFigureOut">
              <a:rPr lang="en-US" smtClean="0"/>
              <a:t>10/26/2020</a:t>
            </a:fld>
            <a:endParaRPr lang="en-US"/>
          </a:p>
        </p:txBody>
      </p:sp>
      <p:sp>
        <p:nvSpPr>
          <p:cNvPr id="3" name="Footer Placeholder 2">
            <a:extLst>
              <a:ext uri="{FF2B5EF4-FFF2-40B4-BE49-F238E27FC236}">
                <a16:creationId xmlns:a16="http://schemas.microsoft.com/office/drawing/2014/main" id="{C4C6DE41-F90E-4478-9D44-1AF585DE80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FF357D-4AF9-4843-889B-D6D5474B1F70}"/>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21982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7B1D-8D02-4E74-B7DD-8626DD58E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9AD2ED-4966-40ED-9889-C258AF0D75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817CDD-D142-4741-BEC9-41730E393A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07F36-526B-458B-B795-E4A5C896D8A9}"/>
              </a:ext>
            </a:extLst>
          </p:cNvPr>
          <p:cNvSpPr>
            <a:spLocks noGrp="1"/>
          </p:cNvSpPr>
          <p:nvPr>
            <p:ph type="dt" sz="half" idx="10"/>
          </p:nvPr>
        </p:nvSpPr>
        <p:spPr/>
        <p:txBody>
          <a:bodyPr/>
          <a:lstStyle/>
          <a:p>
            <a:fld id="{1EB1EF0E-C173-4873-A144-A590EDF4DC1B}" type="datetimeFigureOut">
              <a:rPr lang="en-US" smtClean="0"/>
              <a:t>10/26/2020</a:t>
            </a:fld>
            <a:endParaRPr lang="en-US"/>
          </a:p>
        </p:txBody>
      </p:sp>
      <p:sp>
        <p:nvSpPr>
          <p:cNvPr id="6" name="Footer Placeholder 5">
            <a:extLst>
              <a:ext uri="{FF2B5EF4-FFF2-40B4-BE49-F238E27FC236}">
                <a16:creationId xmlns:a16="http://schemas.microsoft.com/office/drawing/2014/main" id="{CD0968A7-8120-4187-9CB6-96654C15D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111378-BD47-4117-964D-2361BB37C524}"/>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4194554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ED13-AE72-4830-9171-437345BE7F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6076F0-2676-4562-A989-429B63D3AC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4B4F8B-7D2A-4215-BF9B-88A5697AC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CF7F64-AB38-4BD4-A248-82963ED984EF}"/>
              </a:ext>
            </a:extLst>
          </p:cNvPr>
          <p:cNvSpPr>
            <a:spLocks noGrp="1"/>
          </p:cNvSpPr>
          <p:nvPr>
            <p:ph type="dt" sz="half" idx="10"/>
          </p:nvPr>
        </p:nvSpPr>
        <p:spPr/>
        <p:txBody>
          <a:bodyPr/>
          <a:lstStyle/>
          <a:p>
            <a:fld id="{1EB1EF0E-C173-4873-A144-A590EDF4DC1B}" type="datetimeFigureOut">
              <a:rPr lang="en-US" smtClean="0"/>
              <a:t>10/26/2020</a:t>
            </a:fld>
            <a:endParaRPr lang="en-US"/>
          </a:p>
        </p:txBody>
      </p:sp>
      <p:sp>
        <p:nvSpPr>
          <p:cNvPr id="6" name="Footer Placeholder 5">
            <a:extLst>
              <a:ext uri="{FF2B5EF4-FFF2-40B4-BE49-F238E27FC236}">
                <a16:creationId xmlns:a16="http://schemas.microsoft.com/office/drawing/2014/main" id="{5B8EC4F4-BF8C-4763-8817-2E7B26835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CD840-3CFD-4273-BFB7-B5DF86D14DDB}"/>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551345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DE28F-2808-445B-8DF6-44E2CC8CF8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767625-984A-4C07-8E88-506E73A3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41D5D-F480-4CCF-B809-5E533D2719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1EF0E-C173-4873-A144-A590EDF4DC1B}" type="datetimeFigureOut">
              <a:rPr lang="en-US" smtClean="0"/>
              <a:t>10/26/2020</a:t>
            </a:fld>
            <a:endParaRPr lang="en-US"/>
          </a:p>
        </p:txBody>
      </p:sp>
      <p:sp>
        <p:nvSpPr>
          <p:cNvPr id="5" name="Footer Placeholder 4">
            <a:extLst>
              <a:ext uri="{FF2B5EF4-FFF2-40B4-BE49-F238E27FC236}">
                <a16:creationId xmlns:a16="http://schemas.microsoft.com/office/drawing/2014/main" id="{DAF1126D-0FE7-48BF-B44E-70772E357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5A624-3DA0-4E4D-AB60-3ADDD3085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54C17-1677-4B91-9EF0-862DAD6BBC16}" type="slidenum">
              <a:rPr lang="en-US" smtClean="0"/>
              <a:t>‹#›</a:t>
            </a:fld>
            <a:endParaRPr lang="en-US"/>
          </a:p>
        </p:txBody>
      </p:sp>
    </p:spTree>
    <p:extLst>
      <p:ext uri="{BB962C8B-B14F-4D97-AF65-F5344CB8AC3E}">
        <p14:creationId xmlns:p14="http://schemas.microsoft.com/office/powerpoint/2010/main" val="2762624029"/>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52" r:id="rId4"/>
    <p:sldLayoutId id="2147483653" r:id="rId5"/>
    <p:sldLayoutId id="2147483654" r:id="rId6"/>
    <p:sldLayoutId id="2147483664" r:id="rId7"/>
    <p:sldLayoutId id="2147483656" r:id="rId8"/>
    <p:sldLayoutId id="2147483663"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A6CE7C-4216-46F8-B96E-E2F16AD6A7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2D48F2-8B09-45A1-B762-0790CF682D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C3CE0-87E9-485B-BDD2-694697A100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36D00-2D60-473F-9E63-A233EEA4DDA5}" type="datetimeFigureOut">
              <a:rPr lang="en-US" smtClean="0"/>
              <a:t>10/26/2020</a:t>
            </a:fld>
            <a:endParaRPr lang="en-US"/>
          </a:p>
        </p:txBody>
      </p:sp>
      <p:sp>
        <p:nvSpPr>
          <p:cNvPr id="5" name="Footer Placeholder 4">
            <a:extLst>
              <a:ext uri="{FF2B5EF4-FFF2-40B4-BE49-F238E27FC236}">
                <a16:creationId xmlns:a16="http://schemas.microsoft.com/office/drawing/2014/main" id="{7D4689FC-9799-4B76-B7C2-23A1F41684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5F3E-EDDA-4E18-8F43-519E313EF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DAB45-0073-404E-8DF5-2E6653104F96}" type="slidenum">
              <a:rPr lang="en-US" smtClean="0"/>
              <a:t>‹#›</a:t>
            </a:fld>
            <a:endParaRPr lang="en-US"/>
          </a:p>
        </p:txBody>
      </p:sp>
    </p:spTree>
    <p:extLst>
      <p:ext uri="{BB962C8B-B14F-4D97-AF65-F5344CB8AC3E}">
        <p14:creationId xmlns:p14="http://schemas.microsoft.com/office/powerpoint/2010/main" val="176320001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3652AC-5D7A-4D5A-8E6E-55E9B1895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70BC7-3DEB-41AF-B7AF-AC9817E2BB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6CCBB-90DB-43CC-ACEF-F7E0FDD47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4EFF3-C5C3-4706-A66E-874DE2434EC7}" type="datetimeFigureOut">
              <a:rPr lang="en-US" smtClean="0"/>
              <a:t>10/26/2020</a:t>
            </a:fld>
            <a:endParaRPr lang="en-US"/>
          </a:p>
        </p:txBody>
      </p:sp>
      <p:sp>
        <p:nvSpPr>
          <p:cNvPr id="5" name="Footer Placeholder 4">
            <a:extLst>
              <a:ext uri="{FF2B5EF4-FFF2-40B4-BE49-F238E27FC236}">
                <a16:creationId xmlns:a16="http://schemas.microsoft.com/office/drawing/2014/main" id="{1FEE42DF-A6BC-4233-8F81-2FE21EF5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CC27B7-2741-4CB1-9C35-98FA92CA1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C3B8F-8DB1-4341-B689-07907F373A4A}" type="slidenum">
              <a:rPr lang="en-US" smtClean="0"/>
              <a:t>‹#›</a:t>
            </a:fld>
            <a:endParaRPr lang="en-US"/>
          </a:p>
        </p:txBody>
      </p:sp>
    </p:spTree>
    <p:extLst>
      <p:ext uri="{BB962C8B-B14F-4D97-AF65-F5344CB8AC3E}">
        <p14:creationId xmlns:p14="http://schemas.microsoft.com/office/powerpoint/2010/main" val="4126442481"/>
      </p:ext>
    </p:extLst>
  </p:cSld>
  <p:clrMap bg1="lt1" tx1="dk1" bg2="lt2" tx2="dk2" accent1="accent1" accent2="accent2" accent3="accent3" accent4="accent4" accent5="accent5" accent6="accent6" hlink="hlink" folHlink="folHlink"/>
  <p:sldLayoutIdLst>
    <p:sldLayoutId id="2147483655" r:id="rId1"/>
    <p:sldLayoutId id="214748365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hyperlink" Target="https://www.biblegateway.com/passage/?search=Luke%202%3A41-52&amp;version=NIV#fen-NIV-25023a" TargetMode="External"/><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FB5B-04D3-492F-A4B2-AA9572989E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74D21AE-B265-4E87-BDC2-261BFA6BD19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2AA9A2E-51AE-4896-A92B-829C1D81F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6753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998D-D719-452D-89A4-09FDE7EBF87E}"/>
              </a:ext>
            </a:extLst>
          </p:cNvPr>
          <p:cNvSpPr>
            <a:spLocks noGrp="1"/>
          </p:cNvSpPr>
          <p:nvPr>
            <p:ph type="title"/>
          </p:nvPr>
        </p:nvSpPr>
        <p:spPr/>
        <p:txBody>
          <a:bodyPr>
            <a:normAutofit/>
          </a:bodyPr>
          <a:lstStyle/>
          <a:p>
            <a:pPr algn="ctr"/>
            <a:r>
              <a:rPr lang="en-US" sz="6600" b="1" dirty="0"/>
              <a:t>The Serenity Prayer</a:t>
            </a:r>
          </a:p>
        </p:txBody>
      </p:sp>
      <p:sp>
        <p:nvSpPr>
          <p:cNvPr id="3" name="Content Placeholder 2">
            <a:extLst>
              <a:ext uri="{FF2B5EF4-FFF2-40B4-BE49-F238E27FC236}">
                <a16:creationId xmlns:a16="http://schemas.microsoft.com/office/drawing/2014/main" id="{6F73DE78-F761-493D-9858-CAB88A18A57E}"/>
              </a:ext>
            </a:extLst>
          </p:cNvPr>
          <p:cNvSpPr>
            <a:spLocks noGrp="1"/>
          </p:cNvSpPr>
          <p:nvPr>
            <p:ph idx="1"/>
          </p:nvPr>
        </p:nvSpPr>
        <p:spPr>
          <a:xfrm>
            <a:off x="998004" y="1594797"/>
            <a:ext cx="10515600" cy="4351338"/>
          </a:xfrm>
        </p:spPr>
        <p:txBody>
          <a:bodyPr/>
          <a:lstStyle/>
          <a:p>
            <a:r>
              <a:rPr lang="en-US" sz="6000" dirty="0">
                <a:solidFill>
                  <a:srgbClr val="800000"/>
                </a:solidFill>
                <a:effectLst/>
                <a:latin typeface="Brush Script MT" panose="03060802040406070304" pitchFamily="66" charset="0"/>
                <a:ea typeface="Calibri" panose="020F0502020204030204" pitchFamily="34" charset="0"/>
                <a:cs typeface="Times New Roman" panose="02020603050405020304" pitchFamily="18" charset="0"/>
              </a:rPr>
              <a:t>G</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od, grant me the </a:t>
            </a:r>
            <a:r>
              <a:rPr lang="en-US" sz="6000"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S</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erenity</a:t>
            </a:r>
            <a:b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 To </a:t>
            </a:r>
            <a:r>
              <a:rPr lang="en-US" sz="6000" b="1" dirty="0">
                <a:solidFill>
                  <a:schemeClr val="accent1"/>
                </a:solidFill>
                <a:effectLst/>
                <a:latin typeface="Brush Script MT" panose="03060802040406070304" pitchFamily="66" charset="0"/>
                <a:ea typeface="Calibri" panose="020F0502020204030204" pitchFamily="34" charset="0"/>
                <a:cs typeface="Times New Roman" panose="02020603050405020304" pitchFamily="18" charset="0"/>
              </a:rPr>
              <a:t>A</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ccept the things I cannot change...</a:t>
            </a:r>
            <a:b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C</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ourage to change the things I can,</a:t>
            </a:r>
            <a:b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  And </a:t>
            </a:r>
            <a:r>
              <a:rPr lang="en-US" sz="6000"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W</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isdom to know the difference.</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picture containing shape, rectangle&#10;&#10;Description automatically generated">
            <a:extLst>
              <a:ext uri="{FF2B5EF4-FFF2-40B4-BE49-F238E27FC236}">
                <a16:creationId xmlns:a16="http://schemas.microsoft.com/office/drawing/2014/main" id="{5C724200-C7CE-4338-80C0-68A8C52CC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770994"/>
            <a:ext cx="9144000" cy="1781175"/>
          </a:xfrm>
          <a:prstGeom prst="rect">
            <a:avLst/>
          </a:prstGeom>
        </p:spPr>
      </p:pic>
    </p:spTree>
    <p:extLst>
      <p:ext uri="{BB962C8B-B14F-4D97-AF65-F5344CB8AC3E}">
        <p14:creationId xmlns:p14="http://schemas.microsoft.com/office/powerpoint/2010/main" val="390883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61F01-1B68-41F9-A283-DE0D5923D90C}"/>
              </a:ext>
            </a:extLst>
          </p:cNvPr>
          <p:cNvSpPr>
            <a:spLocks noGrp="1"/>
          </p:cNvSpPr>
          <p:nvPr>
            <p:ph type="title"/>
          </p:nvPr>
        </p:nvSpPr>
        <p:spPr>
          <a:xfrm>
            <a:off x="106017" y="106017"/>
            <a:ext cx="12085983" cy="1584671"/>
          </a:xfrm>
        </p:spPr>
        <p:txBody>
          <a:bodyPr>
            <a:normAutofit fontScale="90000"/>
          </a:bodyPr>
          <a:lstStyle/>
          <a:p>
            <a:pPr algn="ctr"/>
            <a:r>
              <a:rPr lang="en-US" sz="4000" dirty="0">
                <a:latin typeface="Arial" panose="020B0604020202020204" pitchFamily="34" charset="0"/>
                <a:cs typeface="Arial" panose="020B0604020202020204" pitchFamily="34" charset="0"/>
              </a:rPr>
              <a:t>Mobius Strip Movement: Back-and-forth reading act,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from the Gospel stories around Jesus on one side,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to the Book of Proverbs on the other side</a:t>
            </a:r>
          </a:p>
        </p:txBody>
      </p:sp>
      <p:pic>
        <p:nvPicPr>
          <p:cNvPr id="5" name="Content Placeholder 4">
            <a:extLst>
              <a:ext uri="{FF2B5EF4-FFF2-40B4-BE49-F238E27FC236}">
                <a16:creationId xmlns:a16="http://schemas.microsoft.com/office/drawing/2014/main" id="{D027F71D-36BA-44FC-831C-E22D3D494B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7010" y="1793171"/>
            <a:ext cx="8242852" cy="4810540"/>
          </a:xfrm>
        </p:spPr>
      </p:pic>
      <p:sp>
        <p:nvSpPr>
          <p:cNvPr id="8" name="Rectangle 7">
            <a:extLst>
              <a:ext uri="{FF2B5EF4-FFF2-40B4-BE49-F238E27FC236}">
                <a16:creationId xmlns:a16="http://schemas.microsoft.com/office/drawing/2014/main" id="{1998219C-5C2D-4FE9-B58B-9EC835E919F8}"/>
              </a:ext>
            </a:extLst>
          </p:cNvPr>
          <p:cNvSpPr/>
          <p:nvPr/>
        </p:nvSpPr>
        <p:spPr>
          <a:xfrm>
            <a:off x="4134678" y="3563933"/>
            <a:ext cx="1563758"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a:t>SERENITY PRAYER</a:t>
            </a:r>
          </a:p>
        </p:txBody>
      </p:sp>
      <p:sp>
        <p:nvSpPr>
          <p:cNvPr id="3" name="TextBox 2">
            <a:extLst>
              <a:ext uri="{FF2B5EF4-FFF2-40B4-BE49-F238E27FC236}">
                <a16:creationId xmlns:a16="http://schemas.microsoft.com/office/drawing/2014/main" id="{957DAD41-311A-455B-A58F-52554F73B1A2}"/>
              </a:ext>
            </a:extLst>
          </p:cNvPr>
          <p:cNvSpPr txBox="1"/>
          <p:nvPr/>
        </p:nvSpPr>
        <p:spPr>
          <a:xfrm>
            <a:off x="6475810" y="2951365"/>
            <a:ext cx="2027582"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a:t>JESUS OF THE GOSPEL </a:t>
            </a:r>
          </a:p>
        </p:txBody>
      </p:sp>
      <p:sp>
        <p:nvSpPr>
          <p:cNvPr id="4" name="TextBox 3">
            <a:extLst>
              <a:ext uri="{FF2B5EF4-FFF2-40B4-BE49-F238E27FC236}">
                <a16:creationId xmlns:a16="http://schemas.microsoft.com/office/drawing/2014/main" id="{B9447E7E-3B10-4248-83B0-04C373C17AEF}"/>
              </a:ext>
            </a:extLst>
          </p:cNvPr>
          <p:cNvSpPr txBox="1"/>
          <p:nvPr/>
        </p:nvSpPr>
        <p:spPr>
          <a:xfrm>
            <a:off x="4625008" y="5365517"/>
            <a:ext cx="21203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dirty="0"/>
              <a:t>PROVERBS</a:t>
            </a:r>
          </a:p>
        </p:txBody>
      </p:sp>
      <p:sp>
        <p:nvSpPr>
          <p:cNvPr id="7" name="TextBox 6">
            <a:extLst>
              <a:ext uri="{FF2B5EF4-FFF2-40B4-BE49-F238E27FC236}">
                <a16:creationId xmlns:a16="http://schemas.microsoft.com/office/drawing/2014/main" id="{D9DC245E-A680-F74F-BF4C-F0963D481412}"/>
              </a:ext>
            </a:extLst>
          </p:cNvPr>
          <p:cNvSpPr txBox="1"/>
          <p:nvPr/>
        </p:nvSpPr>
        <p:spPr>
          <a:xfrm>
            <a:off x="5247861" y="6603711"/>
            <a:ext cx="5846499" cy="246221"/>
          </a:xfrm>
          <a:prstGeom prst="rect">
            <a:avLst/>
          </a:prstGeom>
          <a:noFill/>
        </p:spPr>
        <p:txBody>
          <a:bodyPr wrap="square" rtlCol="0">
            <a:spAutoFit/>
          </a:bodyPr>
          <a:lstStyle/>
          <a:p>
            <a:r>
              <a:rPr lang="en-US" sz="1000" dirty="0"/>
              <a:t>Image: </a:t>
            </a:r>
            <a:r>
              <a:rPr lang="en-US" sz="1000" dirty="0" err="1"/>
              <a:t>commons.wikimedia.org</a:t>
            </a:r>
            <a:r>
              <a:rPr lang="en-US" sz="1000" dirty="0"/>
              <a:t>/wiki/</a:t>
            </a:r>
            <a:r>
              <a:rPr lang="en-US" sz="1000" dirty="0" err="1"/>
              <a:t>File:Möbius_strip.jpg</a:t>
            </a:r>
            <a:r>
              <a:rPr lang="en-US" sz="1000" dirty="0"/>
              <a:t>; Content: Glory </a:t>
            </a:r>
            <a:r>
              <a:rPr lang="en-US" sz="1000" dirty="0" err="1"/>
              <a:t>Dharmaraj</a:t>
            </a:r>
            <a:endParaRPr lang="en-US" sz="1000" dirty="0"/>
          </a:p>
        </p:txBody>
      </p:sp>
    </p:spTree>
    <p:extLst>
      <p:ext uri="{BB962C8B-B14F-4D97-AF65-F5344CB8AC3E}">
        <p14:creationId xmlns:p14="http://schemas.microsoft.com/office/powerpoint/2010/main" val="1902274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C397B-55D4-4B28-848F-BC2C83D7220C}"/>
              </a:ext>
            </a:extLst>
          </p:cNvPr>
          <p:cNvSpPr>
            <a:spLocks noGrp="1"/>
          </p:cNvSpPr>
          <p:nvPr>
            <p:ph type="title"/>
          </p:nvPr>
        </p:nvSpPr>
        <p:spPr>
          <a:xfrm>
            <a:off x="145774" y="159027"/>
            <a:ext cx="11926956" cy="967408"/>
          </a:xfrm>
        </p:spPr>
        <p:txBody>
          <a:bodyPr>
            <a:normAutofit/>
          </a:bodyPr>
          <a:lstStyle/>
          <a:p>
            <a:r>
              <a:rPr lang="en-US" sz="2800" dirty="0">
                <a:latin typeface="Arial" panose="020B0604020202020204" pitchFamily="34" charset="0"/>
                <a:cs typeface="Arial" panose="020B0604020202020204" pitchFamily="34" charset="0"/>
              </a:rPr>
              <a:t>PRAXIS AS THE MAKE UP OF THE THEOLOGY OF EVERYDAY LIFE</a:t>
            </a:r>
          </a:p>
        </p:txBody>
      </p:sp>
      <p:graphicFrame>
        <p:nvGraphicFramePr>
          <p:cNvPr id="4" name="Content Placeholder 3">
            <a:extLst>
              <a:ext uri="{FF2B5EF4-FFF2-40B4-BE49-F238E27FC236}">
                <a16:creationId xmlns:a16="http://schemas.microsoft.com/office/drawing/2014/main" id="{98A5EBB6-AC6F-4362-9CDB-88053492255A}"/>
              </a:ext>
            </a:extLst>
          </p:cNvPr>
          <p:cNvGraphicFramePr>
            <a:graphicFrameLocks noGrp="1"/>
          </p:cNvGraphicFramePr>
          <p:nvPr>
            <p:ph idx="1"/>
            <p:extLst>
              <p:ext uri="{D42A27DB-BD31-4B8C-83A1-F6EECF244321}">
                <p14:modId xmlns:p14="http://schemas.microsoft.com/office/powerpoint/2010/main" val="3453170843"/>
              </p:ext>
            </p:extLst>
          </p:nvPr>
        </p:nvGraphicFramePr>
        <p:xfrm>
          <a:off x="838200" y="1311965"/>
          <a:ext cx="10515600" cy="5546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2567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24204E70-CE67-460B-82E1-119835D94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2" name="Title 1">
            <a:extLst>
              <a:ext uri="{FF2B5EF4-FFF2-40B4-BE49-F238E27FC236}">
                <a16:creationId xmlns:a16="http://schemas.microsoft.com/office/drawing/2014/main" id="{FADB49EF-9FD8-40EC-8788-68D8CF9E143E}"/>
              </a:ext>
            </a:extLst>
          </p:cNvPr>
          <p:cNvSpPr>
            <a:spLocks noGrp="1"/>
          </p:cNvSpPr>
          <p:nvPr>
            <p:ph type="title"/>
          </p:nvPr>
        </p:nvSpPr>
        <p:spPr/>
        <p:txBody>
          <a:bodyPr/>
          <a:lstStyle/>
          <a:p>
            <a:r>
              <a:rPr lang="en-US" b="1" dirty="0"/>
              <a:t>CLASS COVENANT</a:t>
            </a:r>
          </a:p>
        </p:txBody>
      </p:sp>
      <p:sp>
        <p:nvSpPr>
          <p:cNvPr id="3" name="Content Placeholder 2">
            <a:extLst>
              <a:ext uri="{FF2B5EF4-FFF2-40B4-BE49-F238E27FC236}">
                <a16:creationId xmlns:a16="http://schemas.microsoft.com/office/drawing/2014/main" id="{B91E1CC2-CC18-4631-962D-73505BFF5028}"/>
              </a:ext>
            </a:extLst>
          </p:cNvPr>
          <p:cNvSpPr>
            <a:spLocks noGrp="1"/>
          </p:cNvSpPr>
          <p:nvPr>
            <p:ph idx="1"/>
          </p:nvPr>
        </p:nvSpPr>
        <p:spPr>
          <a:xfrm>
            <a:off x="838200" y="1470507"/>
            <a:ext cx="10515600" cy="4351338"/>
          </a:xfrm>
        </p:spPr>
        <p:txBody>
          <a:bodyPr/>
          <a:lstStyle/>
          <a:p>
            <a:r>
              <a:rPr lang="en-US" b="1" dirty="0"/>
              <a:t>LISTEN</a:t>
            </a:r>
            <a:r>
              <a:rPr lang="en-US" dirty="0"/>
              <a:t>: Focus on truly hearing what is being said rather than immediately forming a response</a:t>
            </a:r>
          </a:p>
          <a:p>
            <a:r>
              <a:rPr lang="en-US" b="1" dirty="0"/>
              <a:t>SHARE</a:t>
            </a:r>
            <a:r>
              <a:rPr lang="en-US" dirty="0"/>
              <a:t>: Thoughtfully join in the conversation, but don’t dominate it. And even though you may be a quiet person, share your thoughts; it may help someone else.</a:t>
            </a:r>
          </a:p>
          <a:p>
            <a:r>
              <a:rPr lang="en-US" b="1" dirty="0"/>
              <a:t>RESPECT</a:t>
            </a:r>
            <a:r>
              <a:rPr lang="en-US" dirty="0"/>
              <a:t>: Everyone’s voice is important, even if you disagree.</a:t>
            </a:r>
          </a:p>
          <a:p>
            <a:r>
              <a:rPr lang="en-US" b="1" dirty="0"/>
              <a:t>CONFIDENTIALITY</a:t>
            </a:r>
            <a:r>
              <a:rPr lang="en-US" dirty="0"/>
              <a:t>: Keep what is shared in confidence, unless given specific permission to share</a:t>
            </a:r>
          </a:p>
        </p:txBody>
      </p:sp>
    </p:spTree>
    <p:extLst>
      <p:ext uri="{BB962C8B-B14F-4D97-AF65-F5344CB8AC3E}">
        <p14:creationId xmlns:p14="http://schemas.microsoft.com/office/powerpoint/2010/main" val="1279129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7CCB5707-5E50-5B4F-8C96-66A13D9D0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223" y="3318715"/>
            <a:ext cx="3367482" cy="3256466"/>
          </a:xfrm>
          <a:prstGeom prst="rect">
            <a:avLst/>
          </a:prstGeom>
        </p:spPr>
      </p:pic>
      <p:sp>
        <p:nvSpPr>
          <p:cNvPr id="5" name="TextBox 4">
            <a:extLst>
              <a:ext uri="{FF2B5EF4-FFF2-40B4-BE49-F238E27FC236}">
                <a16:creationId xmlns:a16="http://schemas.microsoft.com/office/drawing/2014/main" id="{7116F32F-EE7C-7443-8842-CDE27F484ECC}"/>
              </a:ext>
            </a:extLst>
          </p:cNvPr>
          <p:cNvSpPr txBox="1"/>
          <p:nvPr/>
        </p:nvSpPr>
        <p:spPr>
          <a:xfrm>
            <a:off x="9288429" y="6516212"/>
            <a:ext cx="1549872" cy="246221"/>
          </a:xfrm>
          <a:prstGeom prst="rect">
            <a:avLst/>
          </a:prstGeom>
          <a:noFill/>
        </p:spPr>
        <p:txBody>
          <a:bodyPr wrap="square" rtlCol="0">
            <a:spAutoFit/>
          </a:bodyPr>
          <a:lstStyle/>
          <a:p>
            <a:r>
              <a:rPr lang="en-US" sz="1000" dirty="0"/>
              <a:t>Image: Glory </a:t>
            </a:r>
            <a:r>
              <a:rPr lang="en-US" sz="1000" dirty="0" err="1"/>
              <a:t>Dharmaraj</a:t>
            </a:r>
            <a:endParaRPr lang="en-US" sz="1000" dirty="0"/>
          </a:p>
        </p:txBody>
      </p:sp>
      <p:pic>
        <p:nvPicPr>
          <p:cNvPr id="7" name="In the Garden">
            <a:hlinkClick r:id="" action="ppaction://media"/>
            <a:extLst>
              <a:ext uri="{FF2B5EF4-FFF2-40B4-BE49-F238E27FC236}">
                <a16:creationId xmlns:a16="http://schemas.microsoft.com/office/drawing/2014/main" id="{14531FF2-FF87-446F-A2A1-32F9BE2C42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1196" y="5103180"/>
            <a:ext cx="609600" cy="609600"/>
          </a:xfrm>
          <a:prstGeom prst="rect">
            <a:avLst/>
          </a:prstGeom>
        </p:spPr>
      </p:pic>
      <p:sp>
        <p:nvSpPr>
          <p:cNvPr id="3" name="Title 2">
            <a:extLst>
              <a:ext uri="{FF2B5EF4-FFF2-40B4-BE49-F238E27FC236}">
                <a16:creationId xmlns:a16="http://schemas.microsoft.com/office/drawing/2014/main" id="{A918BE74-A36A-413E-8362-C08CC6E29ADB}"/>
              </a:ext>
            </a:extLst>
          </p:cNvPr>
          <p:cNvSpPr txBox="1">
            <a:spLocks noGrp="1"/>
          </p:cNvSpPr>
          <p:nvPr>
            <p:ph type="title"/>
          </p:nvPr>
        </p:nvSpPr>
        <p:spPr>
          <a:xfrm>
            <a:off x="1313460" y="5179647"/>
            <a:ext cx="5382904" cy="1172629"/>
          </a:xfrm>
          <a:prstGeom prst="rect">
            <a:avLst/>
          </a:prstGeom>
          <a:noFill/>
        </p:spPr>
        <p:txBody>
          <a:bodyPr wrap="square" rtlCol="0">
            <a:spAutoFit/>
          </a:bodyPr>
          <a:lstStyle/>
          <a:p>
            <a:r>
              <a:rPr lang="en-US" sz="1600" dirty="0"/>
              <a:t>“In The Garden,” </a:t>
            </a:r>
            <a:r>
              <a:rPr lang="en-US" sz="1400" i="1" dirty="0"/>
              <a:t>United Methodist Hymnal no. 314 </a:t>
            </a:r>
            <a:r>
              <a:rPr lang="en-US" sz="1400" dirty="0">
                <a:solidFill>
                  <a:srgbClr val="000000"/>
                </a:solidFill>
                <a:effectLst/>
                <a:latin typeface="Times New Roman" panose="02020603050405020304" pitchFamily="18" charset="0"/>
                <a:ea typeface="Calibri" panose="020F0502020204030204" pitchFamily="34" charset="0"/>
              </a:rPr>
              <a:t>Credit: Words by C. Austin Miles, 1913. Music by C. Austin Miles, 1913; adapt by Charles H. Webb, 1987</a:t>
            </a:r>
            <a:r>
              <a:rPr lang="en-US" sz="1800" dirty="0">
                <a:effectLst/>
                <a:latin typeface="Times New Roman" panose="02020603050405020304" pitchFamily="18" charset="0"/>
                <a:ea typeface="Calibri" panose="020F0502020204030204" pitchFamily="34" charset="0"/>
              </a:rPr>
              <a:t>. </a:t>
            </a:r>
            <a:r>
              <a:rPr lang="en-US" sz="1400" dirty="0">
                <a:effectLst/>
                <a:latin typeface="Times New Roman" panose="02020603050405020304" pitchFamily="18" charset="0"/>
                <a:ea typeface="Calibri" panose="020F0502020204030204" pitchFamily="34" charset="0"/>
              </a:rPr>
              <a:t>©1989 United Methodist Publishing House. All rights reserved. Used with permission. CCLI #11221925</a:t>
            </a:r>
            <a:endParaRPr lang="en-US" sz="1400" i="1" dirty="0"/>
          </a:p>
          <a:p>
            <a:r>
              <a:rPr lang="en-US" sz="1600" dirty="0"/>
              <a:t>Musician: Catherine Ritch</a:t>
            </a:r>
          </a:p>
        </p:txBody>
      </p:sp>
      <p:sp>
        <p:nvSpPr>
          <p:cNvPr id="10" name="TextBox 9">
            <a:extLst>
              <a:ext uri="{FF2B5EF4-FFF2-40B4-BE49-F238E27FC236}">
                <a16:creationId xmlns:a16="http://schemas.microsoft.com/office/drawing/2014/main" id="{DAB8C161-F806-4231-9E39-10930EF6252C}"/>
              </a:ext>
            </a:extLst>
          </p:cNvPr>
          <p:cNvSpPr txBox="1"/>
          <p:nvPr/>
        </p:nvSpPr>
        <p:spPr>
          <a:xfrm>
            <a:off x="388876" y="1299162"/>
            <a:ext cx="4378432" cy="3693319"/>
          </a:xfrm>
          <a:prstGeom prst="rect">
            <a:avLst/>
          </a:prstGeom>
          <a:noFill/>
        </p:spPr>
        <p:txBody>
          <a:bodyPr wrap="square">
            <a:spAutoFit/>
          </a:bodyPr>
          <a:lstStyle/>
          <a:p>
            <a:pPr algn="l"/>
            <a:r>
              <a:rPr lang="en-US" b="0" i="0" dirty="0">
                <a:solidFill>
                  <a:srgbClr val="222222"/>
                </a:solidFill>
                <a:effectLst/>
                <a:latin typeface="Roboto"/>
              </a:rPr>
              <a:t>1. I come to the garden alone</a:t>
            </a:r>
            <a:br>
              <a:rPr lang="en-US" b="0" i="0" dirty="0">
                <a:solidFill>
                  <a:srgbClr val="222222"/>
                </a:solidFill>
                <a:effectLst/>
                <a:latin typeface="Roboto"/>
              </a:rPr>
            </a:br>
            <a:r>
              <a:rPr lang="en-US" b="0" i="0" dirty="0">
                <a:solidFill>
                  <a:srgbClr val="222222"/>
                </a:solidFill>
                <a:effectLst/>
                <a:latin typeface="Roboto"/>
              </a:rPr>
              <a:t>While the dew is still on the roses,</a:t>
            </a:r>
            <a:br>
              <a:rPr lang="en-US" b="0" i="0" dirty="0">
                <a:solidFill>
                  <a:srgbClr val="222222"/>
                </a:solidFill>
                <a:effectLst/>
                <a:latin typeface="Roboto"/>
              </a:rPr>
            </a:br>
            <a:r>
              <a:rPr lang="en-US" b="0" i="0" dirty="0">
                <a:solidFill>
                  <a:srgbClr val="222222"/>
                </a:solidFill>
                <a:effectLst/>
                <a:latin typeface="Roboto"/>
              </a:rPr>
              <a:t>And the voice I hear</a:t>
            </a:r>
            <a:br>
              <a:rPr lang="en-US" b="0" i="0" dirty="0">
                <a:solidFill>
                  <a:srgbClr val="222222"/>
                </a:solidFill>
                <a:effectLst/>
                <a:latin typeface="Roboto"/>
              </a:rPr>
            </a:br>
            <a:r>
              <a:rPr lang="en-US" b="0" i="0" dirty="0">
                <a:solidFill>
                  <a:srgbClr val="222222"/>
                </a:solidFill>
                <a:effectLst/>
                <a:latin typeface="Roboto"/>
              </a:rPr>
              <a:t>Falling on my ear</a:t>
            </a:r>
            <a:br>
              <a:rPr lang="en-US" b="0" i="0" dirty="0">
                <a:solidFill>
                  <a:srgbClr val="222222"/>
                </a:solidFill>
                <a:effectLst/>
                <a:latin typeface="Roboto"/>
              </a:rPr>
            </a:br>
            <a:r>
              <a:rPr lang="en-US" b="0" i="0" dirty="0">
                <a:solidFill>
                  <a:srgbClr val="222222"/>
                </a:solidFill>
                <a:effectLst/>
                <a:latin typeface="Roboto"/>
              </a:rPr>
              <a:t>The Son of God discloses.</a:t>
            </a:r>
          </a:p>
          <a:p>
            <a:pPr algn="l"/>
            <a:endParaRPr lang="en-US" b="0" i="0" dirty="0">
              <a:solidFill>
                <a:srgbClr val="222222"/>
              </a:solidFill>
              <a:effectLst/>
              <a:latin typeface="Roboto"/>
            </a:endParaRPr>
          </a:p>
          <a:p>
            <a:pPr algn="l"/>
            <a:r>
              <a:rPr lang="en-US" b="1" i="0" dirty="0">
                <a:solidFill>
                  <a:srgbClr val="222222"/>
                </a:solidFill>
                <a:effectLst/>
                <a:latin typeface="Roboto"/>
              </a:rPr>
              <a:t>Chorus</a:t>
            </a:r>
            <a:r>
              <a:rPr lang="en-US" b="0" i="0" dirty="0">
                <a:solidFill>
                  <a:srgbClr val="222222"/>
                </a:solidFill>
                <a:effectLst/>
                <a:latin typeface="Roboto"/>
              </a:rPr>
              <a:t>:</a:t>
            </a:r>
          </a:p>
          <a:p>
            <a:pPr algn="l"/>
            <a:r>
              <a:rPr lang="en-US" b="0" i="0" dirty="0">
                <a:solidFill>
                  <a:srgbClr val="222222"/>
                </a:solidFill>
                <a:effectLst/>
                <a:latin typeface="Roboto"/>
              </a:rPr>
              <a:t>And He walks with me,</a:t>
            </a:r>
            <a:br>
              <a:rPr lang="en-US" b="0" i="0" dirty="0">
                <a:solidFill>
                  <a:srgbClr val="222222"/>
                </a:solidFill>
                <a:effectLst/>
                <a:latin typeface="Roboto"/>
              </a:rPr>
            </a:br>
            <a:r>
              <a:rPr lang="en-US" b="0" i="0" dirty="0">
                <a:solidFill>
                  <a:srgbClr val="222222"/>
                </a:solidFill>
                <a:effectLst/>
                <a:latin typeface="Roboto"/>
              </a:rPr>
              <a:t>And He talks with me,</a:t>
            </a:r>
            <a:br>
              <a:rPr lang="en-US" b="0" i="0" dirty="0">
                <a:solidFill>
                  <a:srgbClr val="222222"/>
                </a:solidFill>
                <a:effectLst/>
                <a:latin typeface="Roboto"/>
              </a:rPr>
            </a:br>
            <a:r>
              <a:rPr lang="en-US" b="0" i="0" dirty="0">
                <a:solidFill>
                  <a:srgbClr val="222222"/>
                </a:solidFill>
                <a:effectLst/>
                <a:latin typeface="Roboto"/>
              </a:rPr>
              <a:t>And He tells me I am his own;</a:t>
            </a:r>
            <a:br>
              <a:rPr lang="en-US" b="0" i="0" dirty="0">
                <a:solidFill>
                  <a:srgbClr val="222222"/>
                </a:solidFill>
                <a:effectLst/>
                <a:latin typeface="Roboto"/>
              </a:rPr>
            </a:br>
            <a:r>
              <a:rPr lang="en-US" b="0" i="0" dirty="0">
                <a:solidFill>
                  <a:srgbClr val="222222"/>
                </a:solidFill>
                <a:effectLst/>
                <a:latin typeface="Roboto"/>
              </a:rPr>
              <a:t>And the joy we share</a:t>
            </a:r>
            <a:br>
              <a:rPr lang="en-US" b="0" i="0" dirty="0">
                <a:solidFill>
                  <a:srgbClr val="222222"/>
                </a:solidFill>
                <a:effectLst/>
                <a:latin typeface="Roboto"/>
              </a:rPr>
            </a:br>
            <a:r>
              <a:rPr lang="en-US" b="0" i="0" dirty="0">
                <a:solidFill>
                  <a:srgbClr val="222222"/>
                </a:solidFill>
                <a:effectLst/>
                <a:latin typeface="Roboto"/>
              </a:rPr>
              <a:t>As we tarry there,</a:t>
            </a:r>
            <a:br>
              <a:rPr lang="en-US" b="0" i="0" dirty="0">
                <a:solidFill>
                  <a:srgbClr val="222222"/>
                </a:solidFill>
                <a:effectLst/>
                <a:latin typeface="Roboto"/>
              </a:rPr>
            </a:br>
            <a:r>
              <a:rPr lang="en-US" b="0" i="0" dirty="0">
                <a:solidFill>
                  <a:srgbClr val="222222"/>
                </a:solidFill>
                <a:effectLst/>
                <a:latin typeface="Roboto"/>
              </a:rPr>
              <a:t>None other has ever known.</a:t>
            </a:r>
          </a:p>
        </p:txBody>
      </p:sp>
      <p:sp>
        <p:nvSpPr>
          <p:cNvPr id="12" name="TextBox 11">
            <a:extLst>
              <a:ext uri="{FF2B5EF4-FFF2-40B4-BE49-F238E27FC236}">
                <a16:creationId xmlns:a16="http://schemas.microsoft.com/office/drawing/2014/main" id="{4A45DFF5-40B3-4E51-87C8-7C2440F119C0}"/>
              </a:ext>
            </a:extLst>
          </p:cNvPr>
          <p:cNvSpPr txBox="1"/>
          <p:nvPr/>
        </p:nvSpPr>
        <p:spPr>
          <a:xfrm>
            <a:off x="4071778" y="1222218"/>
            <a:ext cx="4163096" cy="3724096"/>
          </a:xfrm>
          <a:prstGeom prst="rect">
            <a:avLst/>
          </a:prstGeom>
          <a:noFill/>
        </p:spPr>
        <p:txBody>
          <a:bodyPr wrap="square">
            <a:spAutoFit/>
          </a:bodyPr>
          <a:lstStyle/>
          <a:p>
            <a:r>
              <a:rPr lang="en-US" sz="1700" i="0" dirty="0">
                <a:solidFill>
                  <a:srgbClr val="222222"/>
                </a:solidFill>
                <a:effectLst/>
                <a:latin typeface="Roboto"/>
              </a:rPr>
              <a:t>2. He speaks and the sound</a:t>
            </a:r>
            <a:br>
              <a:rPr lang="en-US" sz="1700" i="0" dirty="0">
                <a:solidFill>
                  <a:srgbClr val="222222"/>
                </a:solidFill>
                <a:effectLst/>
                <a:latin typeface="Roboto"/>
              </a:rPr>
            </a:br>
            <a:r>
              <a:rPr lang="en-US" sz="1700" i="0" dirty="0">
                <a:solidFill>
                  <a:srgbClr val="222222"/>
                </a:solidFill>
                <a:effectLst/>
                <a:latin typeface="Roboto"/>
              </a:rPr>
              <a:t>Of His voice</a:t>
            </a:r>
            <a:br>
              <a:rPr lang="en-US" sz="1700" i="0" dirty="0">
                <a:solidFill>
                  <a:srgbClr val="222222"/>
                </a:solidFill>
                <a:effectLst/>
                <a:latin typeface="Roboto"/>
              </a:rPr>
            </a:br>
            <a:r>
              <a:rPr lang="en-US" sz="1700" i="0" dirty="0">
                <a:solidFill>
                  <a:srgbClr val="222222"/>
                </a:solidFill>
                <a:effectLst/>
                <a:latin typeface="Roboto"/>
              </a:rPr>
              <a:t>Is so sweet the birds hush their singing,</a:t>
            </a:r>
            <a:br>
              <a:rPr lang="en-US" sz="1700" i="0" dirty="0">
                <a:solidFill>
                  <a:srgbClr val="222222"/>
                </a:solidFill>
                <a:effectLst/>
                <a:latin typeface="Roboto"/>
              </a:rPr>
            </a:br>
            <a:r>
              <a:rPr lang="en-US" sz="1700" i="0" dirty="0">
                <a:solidFill>
                  <a:srgbClr val="222222"/>
                </a:solidFill>
                <a:effectLst/>
                <a:latin typeface="Roboto"/>
              </a:rPr>
              <a:t>And the melody</a:t>
            </a:r>
            <a:br>
              <a:rPr lang="en-US" sz="1700" i="0" dirty="0">
                <a:solidFill>
                  <a:srgbClr val="222222"/>
                </a:solidFill>
                <a:effectLst/>
                <a:latin typeface="Roboto"/>
              </a:rPr>
            </a:br>
            <a:r>
              <a:rPr lang="en-US" sz="1700" i="0" dirty="0">
                <a:solidFill>
                  <a:srgbClr val="222222"/>
                </a:solidFill>
                <a:effectLst/>
                <a:latin typeface="Roboto"/>
              </a:rPr>
              <a:t>That He gave to me</a:t>
            </a:r>
            <a:br>
              <a:rPr lang="en-US" sz="1700" i="0" dirty="0">
                <a:solidFill>
                  <a:srgbClr val="222222"/>
                </a:solidFill>
                <a:effectLst/>
                <a:latin typeface="Roboto"/>
              </a:rPr>
            </a:br>
            <a:r>
              <a:rPr lang="en-US" sz="1700" i="0" dirty="0">
                <a:solidFill>
                  <a:srgbClr val="222222"/>
                </a:solidFill>
                <a:effectLst/>
                <a:latin typeface="Roboto"/>
              </a:rPr>
              <a:t>Within my heart is ringing.</a:t>
            </a:r>
          </a:p>
          <a:p>
            <a:endParaRPr lang="en-US" sz="1600" b="1" i="0" dirty="0">
              <a:solidFill>
                <a:srgbClr val="222222"/>
              </a:solidFill>
              <a:effectLst/>
              <a:latin typeface="Roboto"/>
            </a:endParaRPr>
          </a:p>
          <a:p>
            <a:r>
              <a:rPr lang="en-US" sz="1600" b="1" i="0" dirty="0">
                <a:solidFill>
                  <a:srgbClr val="222222"/>
                </a:solidFill>
                <a:effectLst/>
                <a:latin typeface="Roboto"/>
              </a:rPr>
              <a:t>Chorus</a:t>
            </a:r>
            <a:r>
              <a:rPr lang="en-US" sz="1600" b="0" i="0" dirty="0">
                <a:solidFill>
                  <a:srgbClr val="222222"/>
                </a:solidFill>
                <a:effectLst/>
                <a:latin typeface="Roboto"/>
              </a:rPr>
              <a:t>:</a:t>
            </a:r>
            <a:endParaRPr lang="en-US" sz="1700" i="0" dirty="0">
              <a:solidFill>
                <a:srgbClr val="222222"/>
              </a:solidFill>
              <a:effectLst/>
              <a:latin typeface="Roboto"/>
            </a:endParaRPr>
          </a:p>
          <a:p>
            <a:r>
              <a:rPr lang="en-US" sz="1700" i="0" dirty="0">
                <a:solidFill>
                  <a:srgbClr val="222222"/>
                </a:solidFill>
                <a:effectLst/>
                <a:latin typeface="Roboto"/>
              </a:rPr>
              <a:t>And He walks with me,</a:t>
            </a:r>
            <a:br>
              <a:rPr lang="en-US" sz="1700" i="0" dirty="0">
                <a:solidFill>
                  <a:srgbClr val="222222"/>
                </a:solidFill>
                <a:effectLst/>
                <a:latin typeface="Roboto"/>
              </a:rPr>
            </a:br>
            <a:r>
              <a:rPr lang="en-US" sz="1700" i="0" dirty="0">
                <a:solidFill>
                  <a:srgbClr val="222222"/>
                </a:solidFill>
                <a:effectLst/>
                <a:latin typeface="Roboto"/>
              </a:rPr>
              <a:t>And He talks with me,</a:t>
            </a:r>
            <a:br>
              <a:rPr lang="en-US" sz="1700" i="0" dirty="0">
                <a:solidFill>
                  <a:srgbClr val="222222"/>
                </a:solidFill>
                <a:effectLst/>
                <a:latin typeface="Roboto"/>
              </a:rPr>
            </a:br>
            <a:r>
              <a:rPr lang="en-US" sz="1700" i="0" dirty="0">
                <a:solidFill>
                  <a:srgbClr val="222222"/>
                </a:solidFill>
                <a:effectLst/>
                <a:latin typeface="Roboto"/>
              </a:rPr>
              <a:t>And He tells me I am his own;</a:t>
            </a:r>
            <a:br>
              <a:rPr lang="en-US" sz="1700" i="0" dirty="0">
                <a:solidFill>
                  <a:srgbClr val="222222"/>
                </a:solidFill>
                <a:effectLst/>
                <a:latin typeface="Roboto"/>
              </a:rPr>
            </a:br>
            <a:r>
              <a:rPr lang="en-US" sz="1700" i="0" dirty="0">
                <a:solidFill>
                  <a:srgbClr val="222222"/>
                </a:solidFill>
                <a:effectLst/>
                <a:latin typeface="Roboto"/>
              </a:rPr>
              <a:t>And the joy we share</a:t>
            </a:r>
            <a:br>
              <a:rPr lang="en-US" sz="1700" i="0" dirty="0">
                <a:solidFill>
                  <a:srgbClr val="222222"/>
                </a:solidFill>
                <a:effectLst/>
                <a:latin typeface="Roboto"/>
              </a:rPr>
            </a:br>
            <a:r>
              <a:rPr lang="en-US" sz="1700" i="0" dirty="0">
                <a:solidFill>
                  <a:srgbClr val="222222"/>
                </a:solidFill>
                <a:effectLst/>
                <a:latin typeface="Roboto"/>
              </a:rPr>
              <a:t>As we tarry there,</a:t>
            </a:r>
            <a:br>
              <a:rPr lang="en-US" sz="1700" i="0" dirty="0">
                <a:solidFill>
                  <a:srgbClr val="222222"/>
                </a:solidFill>
                <a:effectLst/>
                <a:latin typeface="Roboto"/>
              </a:rPr>
            </a:br>
            <a:r>
              <a:rPr lang="en-US" sz="1700" i="0" dirty="0">
                <a:solidFill>
                  <a:srgbClr val="222222"/>
                </a:solidFill>
                <a:effectLst/>
                <a:latin typeface="Roboto"/>
              </a:rPr>
              <a:t>None other has ever known.</a:t>
            </a:r>
          </a:p>
        </p:txBody>
      </p:sp>
      <p:sp>
        <p:nvSpPr>
          <p:cNvPr id="13" name="Title 1">
            <a:extLst>
              <a:ext uri="{FF2B5EF4-FFF2-40B4-BE49-F238E27FC236}">
                <a16:creationId xmlns:a16="http://schemas.microsoft.com/office/drawing/2014/main" id="{BF2BB987-DABF-41F0-B6B2-2345FABAB2CA}"/>
              </a:ext>
            </a:extLst>
          </p:cNvPr>
          <p:cNvSpPr txBox="1">
            <a:spLocks/>
          </p:cNvSpPr>
          <p:nvPr/>
        </p:nvSpPr>
        <p:spPr>
          <a:xfrm>
            <a:off x="483278" y="24868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In The Garden</a:t>
            </a:r>
          </a:p>
        </p:txBody>
      </p:sp>
      <p:sp>
        <p:nvSpPr>
          <p:cNvPr id="15" name="TextBox 14">
            <a:extLst>
              <a:ext uri="{FF2B5EF4-FFF2-40B4-BE49-F238E27FC236}">
                <a16:creationId xmlns:a16="http://schemas.microsoft.com/office/drawing/2014/main" id="{105101A4-1642-4F4F-B0D9-90A558B6DD68}"/>
              </a:ext>
            </a:extLst>
          </p:cNvPr>
          <p:cNvSpPr txBox="1"/>
          <p:nvPr/>
        </p:nvSpPr>
        <p:spPr>
          <a:xfrm>
            <a:off x="8028904" y="1173359"/>
            <a:ext cx="3982583" cy="2416046"/>
          </a:xfrm>
          <a:prstGeom prst="rect">
            <a:avLst/>
          </a:prstGeom>
          <a:noFill/>
        </p:spPr>
        <p:txBody>
          <a:bodyPr wrap="square">
            <a:spAutoFit/>
          </a:bodyPr>
          <a:lstStyle/>
          <a:p>
            <a:r>
              <a:rPr lang="en-US" sz="1700" i="0" dirty="0">
                <a:solidFill>
                  <a:srgbClr val="222222"/>
                </a:solidFill>
                <a:effectLst/>
                <a:latin typeface="Roboto"/>
              </a:rPr>
              <a:t>3. I’d stay in the Garden with Him</a:t>
            </a:r>
          </a:p>
          <a:p>
            <a:r>
              <a:rPr lang="en-US" sz="1700" dirty="0">
                <a:solidFill>
                  <a:srgbClr val="222222"/>
                </a:solidFill>
                <a:latin typeface="Roboto"/>
              </a:rPr>
              <a:t>Though the night around me be falling,</a:t>
            </a:r>
          </a:p>
          <a:p>
            <a:r>
              <a:rPr lang="en-US" sz="1700" i="0" dirty="0">
                <a:solidFill>
                  <a:srgbClr val="222222"/>
                </a:solidFill>
                <a:effectLst/>
                <a:latin typeface="Roboto"/>
              </a:rPr>
              <a:t>But He bids me go;</a:t>
            </a:r>
          </a:p>
          <a:p>
            <a:r>
              <a:rPr lang="en-US" sz="1700" dirty="0">
                <a:solidFill>
                  <a:srgbClr val="222222"/>
                </a:solidFill>
                <a:latin typeface="Roboto"/>
              </a:rPr>
              <a:t>Through the voice of woe,</a:t>
            </a:r>
          </a:p>
          <a:p>
            <a:r>
              <a:rPr lang="en-US" sz="1700" i="0" dirty="0">
                <a:solidFill>
                  <a:srgbClr val="222222"/>
                </a:solidFill>
                <a:effectLst/>
                <a:latin typeface="Roboto"/>
              </a:rPr>
              <a:t>His voice to me is calling.</a:t>
            </a:r>
          </a:p>
          <a:p>
            <a:endParaRPr lang="en-US" sz="1600" b="1" i="0" dirty="0">
              <a:solidFill>
                <a:srgbClr val="222222"/>
              </a:solidFill>
              <a:effectLst/>
              <a:latin typeface="Roboto"/>
            </a:endParaRPr>
          </a:p>
          <a:p>
            <a:r>
              <a:rPr lang="en-US" sz="1600" b="1" i="0" dirty="0">
                <a:solidFill>
                  <a:srgbClr val="222222"/>
                </a:solidFill>
                <a:effectLst/>
                <a:latin typeface="Roboto"/>
              </a:rPr>
              <a:t>Chorus</a:t>
            </a:r>
            <a:r>
              <a:rPr lang="en-US" sz="1600" b="0" i="0" dirty="0">
                <a:solidFill>
                  <a:srgbClr val="222222"/>
                </a:solidFill>
                <a:effectLst/>
                <a:latin typeface="Roboto"/>
              </a:rPr>
              <a:t>:</a:t>
            </a:r>
            <a:endParaRPr lang="en-US" sz="1700" i="0" dirty="0">
              <a:solidFill>
                <a:srgbClr val="222222"/>
              </a:solidFill>
              <a:effectLst/>
              <a:latin typeface="Roboto"/>
            </a:endParaRPr>
          </a:p>
          <a:p>
            <a:r>
              <a:rPr lang="en-US" sz="1700" i="0" dirty="0">
                <a:solidFill>
                  <a:srgbClr val="222222"/>
                </a:solidFill>
                <a:effectLst/>
                <a:latin typeface="Roboto"/>
              </a:rPr>
              <a:t>And He walks with me….</a:t>
            </a:r>
            <a:br>
              <a:rPr lang="en-US" sz="1700" i="0" dirty="0">
                <a:solidFill>
                  <a:srgbClr val="222222"/>
                </a:solidFill>
                <a:effectLst/>
                <a:latin typeface="Roboto"/>
              </a:rPr>
            </a:br>
            <a:endParaRPr lang="en-US" sz="1700" i="0" dirty="0">
              <a:solidFill>
                <a:srgbClr val="222222"/>
              </a:solidFill>
              <a:effectLst/>
              <a:latin typeface="Roboto"/>
            </a:endParaRPr>
          </a:p>
        </p:txBody>
      </p:sp>
    </p:spTree>
    <p:extLst>
      <p:ext uri="{BB962C8B-B14F-4D97-AF65-F5344CB8AC3E}">
        <p14:creationId xmlns:p14="http://schemas.microsoft.com/office/powerpoint/2010/main" val="27965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471102" y="1018199"/>
            <a:ext cx="8460420" cy="4524315"/>
          </a:xfrm>
          <a:prstGeom prst="rect">
            <a:avLst/>
          </a:prstGeom>
          <a:noFill/>
        </p:spPr>
        <p:txBody>
          <a:bodyPr wrap="square" rtlCol="0">
            <a:spAutoFit/>
          </a:bodyPr>
          <a:lstStyle/>
          <a:p>
            <a:pPr marL="0" marR="0" algn="l">
              <a:spcBef>
                <a:spcPts val="0"/>
              </a:spcBef>
              <a:spcAft>
                <a:spcPts val="0"/>
              </a:spcAft>
            </a:pP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Review Proverbs as an instructional tool to increase serenity in life</a:t>
            </a: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Explore how p</a:t>
            </a: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rayer interrupts anxiety and leads to further intimacy with God</a:t>
            </a:r>
          </a:p>
          <a:p>
            <a:pPr marL="342900" marR="0" lvl="0" indent="-342900" algn="l">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I</a:t>
            </a: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ntroduce calming practices</a:t>
            </a:r>
          </a:p>
          <a:p>
            <a:pPr marL="800100" lvl="1" indent="-342900">
              <a:buFont typeface="Wingdings" panose="05000000000000000000" pitchFamily="2" charset="2"/>
              <a:buChar char="Ø"/>
            </a:pP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the Breath Prayer</a:t>
            </a:r>
          </a:p>
          <a:p>
            <a:pPr lvl="2"/>
            <a:r>
              <a:rPr lang="en-US" sz="2400" dirty="0">
                <a:latin typeface="Century Gothic" panose="020B0502020202020204" pitchFamily="34" charset="0"/>
                <a:ea typeface="Calibri" panose="020F0502020204030204" pitchFamily="34" charset="0"/>
                <a:cs typeface="Times New Roman" panose="02020603050405020304" pitchFamily="18" charset="0"/>
              </a:rPr>
              <a:t>Increase serenity by breath control</a:t>
            </a:r>
          </a:p>
          <a:p>
            <a:pPr lvl="2"/>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Focus on a calming word or phrase</a:t>
            </a:r>
          </a:p>
          <a:p>
            <a:pPr marL="800100" lvl="1" indent="-342900">
              <a:buFont typeface="Wingdings" panose="05000000000000000000" pitchFamily="2" charset="2"/>
              <a:buChar char="Ø"/>
            </a:pP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The Examen</a:t>
            </a: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algn="l">
              <a:spcBef>
                <a:spcPts val="0"/>
              </a:spcBef>
              <a:spcAft>
                <a:spcPts val="0"/>
              </a:spcAft>
              <a:buFont typeface="Courier New" panose="02070309020205020404" pitchFamily="49" charset="0"/>
              <a:buChar char="o"/>
            </a:pP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Review of events with intention and gratitude</a:t>
            </a: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a:p>
            <a:pPr marL="742950" marR="0" lvl="1" indent="-285750" algn="l">
              <a:spcBef>
                <a:spcPts val="0"/>
              </a:spcBef>
              <a:spcAft>
                <a:spcPts val="0"/>
              </a:spcAft>
              <a:buFont typeface="Courier New" panose="02070309020205020404" pitchFamily="49" charset="0"/>
              <a:buChar char="o"/>
            </a:pP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Increase awareness of God’s presence in daily life</a:t>
            </a: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88A5F3-77D6-46C4-92EC-EDD6E0C01930}"/>
              </a:ext>
            </a:extLst>
          </p:cNvPr>
          <p:cNvSpPr txBox="1"/>
          <p:nvPr/>
        </p:nvSpPr>
        <p:spPr>
          <a:xfrm>
            <a:off x="1882066" y="532660"/>
            <a:ext cx="6791417" cy="707886"/>
          </a:xfrm>
          <a:prstGeom prst="rect">
            <a:avLst/>
          </a:prstGeom>
          <a:noFill/>
        </p:spPr>
        <p:txBody>
          <a:bodyPr wrap="square" rtlCol="0">
            <a:spAutoFit/>
          </a:bodyPr>
          <a:lstStyle/>
          <a:p>
            <a:pPr algn="ctr"/>
            <a:r>
              <a:rPr lang="en-US" sz="4000" b="0" dirty="0">
                <a:effectLst/>
                <a:latin typeface="Century Gothic" panose="020B0502020202020204" pitchFamily="34" charset="0"/>
                <a:ea typeface="Calibri" panose="020F0502020204030204" pitchFamily="34" charset="0"/>
                <a:cs typeface="Times New Roman" panose="02020603050405020304" pitchFamily="18" charset="0"/>
              </a:rPr>
              <a:t>Session 1: </a:t>
            </a:r>
            <a:r>
              <a:rPr lang="en-US" sz="4000" dirty="0">
                <a:latin typeface="AR BLANCA" panose="02000000000000000000" pitchFamily="2" charset="0"/>
                <a:cs typeface="Aparajita" panose="020B0502040204020203" pitchFamily="18" charset="0"/>
              </a:rPr>
              <a:t>SERENITY</a:t>
            </a:r>
          </a:p>
        </p:txBody>
      </p:sp>
    </p:spTree>
    <p:extLst>
      <p:ext uri="{BB962C8B-B14F-4D97-AF65-F5344CB8AC3E}">
        <p14:creationId xmlns:p14="http://schemas.microsoft.com/office/powerpoint/2010/main" val="4029749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549338" y="1001946"/>
            <a:ext cx="9093324" cy="4308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Meriam-Webster: “the quality or state of being serene”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Oxford Dictionary: “the state of being calm, peaceful, and untroubled”</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Our text: </a:t>
            </a:r>
          </a:p>
          <a:p>
            <a:pPr marL="457200" marR="0" lvl="1"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“Serenity is a state that knows no disturbance, brooks no intrusion, and offers a deep oneness with both oneself and the creation of the universe…As God’s peace, ‘which passes all understanding,’ serenity is something most of us have experienced for at least a moment or two somewhere along the way.” (p. 17)</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88A5F3-77D6-46C4-92EC-EDD6E0C01930}"/>
              </a:ext>
            </a:extLst>
          </p:cNvPr>
          <p:cNvSpPr txBox="1"/>
          <p:nvPr/>
        </p:nvSpPr>
        <p:spPr>
          <a:xfrm>
            <a:off x="2130381" y="417094"/>
            <a:ext cx="74004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So what is </a:t>
            </a:r>
            <a:r>
              <a:rPr kumimoji="0" lang="en-US" sz="4000" b="0" i="0" u="none" strike="noStrike" kern="1200" cap="none" spc="0" normalizeH="0" baseline="0" noProof="0" dirty="0">
                <a:ln>
                  <a:noFill/>
                </a:ln>
                <a:solidFill>
                  <a:prstClr val="black"/>
                </a:solidFill>
                <a:effectLst/>
                <a:uLnTx/>
                <a:uFillTx/>
                <a:latin typeface="AR BLANCA" panose="02000000000000000000" pitchFamily="2" charset="0"/>
                <a:ea typeface="+mn-ea"/>
                <a:cs typeface="Aparajita" panose="020B0502040204020203" pitchFamily="18" charset="0"/>
              </a:rPr>
              <a:t>SERENITY?</a:t>
            </a:r>
          </a:p>
        </p:txBody>
      </p:sp>
    </p:spTree>
    <p:extLst>
      <p:ext uri="{BB962C8B-B14F-4D97-AF65-F5344CB8AC3E}">
        <p14:creationId xmlns:p14="http://schemas.microsoft.com/office/powerpoint/2010/main" val="1407440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400080" y="637760"/>
            <a:ext cx="8460420" cy="4893647"/>
          </a:xfrm>
          <a:prstGeom prst="rect">
            <a:avLst/>
          </a:prstGeom>
          <a:noFill/>
        </p:spPr>
        <p:txBody>
          <a:bodyPr wrap="square" rtlCol="0">
            <a:spAutoFit/>
          </a:bodyPr>
          <a:lstStyle/>
          <a:p>
            <a:pPr marR="0" lvl="0" algn="ctr">
              <a:spcBef>
                <a:spcPts val="0"/>
              </a:spcBef>
              <a:spcAft>
                <a:spcPts val="0"/>
              </a:spcAft>
            </a:pPr>
            <a:r>
              <a:rPr lang="en-US" sz="2400" b="1" i="0" dirty="0">
                <a:solidFill>
                  <a:srgbClr val="000000"/>
                </a:solidFill>
                <a:effectLst/>
                <a:latin typeface="system-ui"/>
              </a:rPr>
              <a:t>PROVERBS 3:13-18</a:t>
            </a:r>
          </a:p>
          <a:p>
            <a:pPr marR="0" lvl="0" algn="l">
              <a:spcBef>
                <a:spcPts val="0"/>
              </a:spcBef>
              <a:spcAft>
                <a:spcPts val="0"/>
              </a:spcAft>
            </a:pPr>
            <a:r>
              <a:rPr lang="en-US" sz="2400" b="0" i="0" dirty="0">
                <a:solidFill>
                  <a:srgbClr val="000000"/>
                </a:solidFill>
                <a:effectLst/>
                <a:latin typeface="system-ui"/>
              </a:rPr>
              <a:t>Blessed are those who find wisdom,</a:t>
            </a:r>
            <a:br>
              <a:rPr lang="en-US" sz="2400" dirty="0"/>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those who gain understanding,</a:t>
            </a:r>
            <a:br>
              <a:rPr lang="en-US" sz="2400" dirty="0"/>
            </a:br>
            <a:r>
              <a:rPr lang="en-US" sz="2400" b="1" i="0" baseline="30000" dirty="0">
                <a:solidFill>
                  <a:srgbClr val="000000"/>
                </a:solidFill>
                <a:effectLst/>
                <a:latin typeface="system-ui"/>
              </a:rPr>
              <a:t>14 </a:t>
            </a:r>
            <a:r>
              <a:rPr lang="en-US" sz="2400" b="0" i="0" dirty="0">
                <a:solidFill>
                  <a:srgbClr val="000000"/>
                </a:solidFill>
                <a:effectLst/>
                <a:latin typeface="system-ui"/>
              </a:rPr>
              <a:t>for she is more profitable than silver</a:t>
            </a:r>
            <a:br>
              <a:rPr lang="en-US" sz="2400" dirty="0"/>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and yields better returns than gold.</a:t>
            </a:r>
            <a:br>
              <a:rPr lang="en-US" sz="2400" dirty="0"/>
            </a:br>
            <a:r>
              <a:rPr lang="en-US" sz="2400" b="1" i="0" baseline="30000" dirty="0">
                <a:solidFill>
                  <a:srgbClr val="000000"/>
                </a:solidFill>
                <a:effectLst/>
                <a:latin typeface="system-ui"/>
              </a:rPr>
              <a:t>15 </a:t>
            </a:r>
            <a:r>
              <a:rPr lang="en-US" sz="2400" b="0" i="0" dirty="0">
                <a:solidFill>
                  <a:srgbClr val="000000"/>
                </a:solidFill>
                <a:effectLst/>
                <a:latin typeface="system-ui"/>
              </a:rPr>
              <a:t>She is more precious than rubies;</a:t>
            </a:r>
            <a:br>
              <a:rPr lang="en-US" sz="2400" dirty="0"/>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nothing you desire can compare with her.</a:t>
            </a:r>
            <a:br>
              <a:rPr lang="en-US" sz="2400" dirty="0"/>
            </a:br>
            <a:r>
              <a:rPr lang="en-US" sz="2400" b="1" i="0" baseline="30000" dirty="0">
                <a:solidFill>
                  <a:srgbClr val="000000"/>
                </a:solidFill>
                <a:effectLst/>
                <a:latin typeface="system-ui"/>
              </a:rPr>
              <a:t>16 </a:t>
            </a:r>
            <a:r>
              <a:rPr lang="en-US" sz="2400" b="0" i="0" dirty="0">
                <a:solidFill>
                  <a:srgbClr val="000000"/>
                </a:solidFill>
                <a:effectLst/>
                <a:latin typeface="system-ui"/>
              </a:rPr>
              <a:t>Long life is in her right hand;</a:t>
            </a:r>
            <a:br>
              <a:rPr lang="en-US" sz="2400" dirty="0"/>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in her left hand are riches and honor.</a:t>
            </a:r>
            <a:br>
              <a:rPr lang="en-US" sz="2400" dirty="0"/>
            </a:br>
            <a:r>
              <a:rPr lang="en-US" sz="2400" b="1" i="0" baseline="30000" dirty="0">
                <a:solidFill>
                  <a:srgbClr val="000000"/>
                </a:solidFill>
                <a:effectLst/>
                <a:latin typeface="system-ui"/>
              </a:rPr>
              <a:t>17 </a:t>
            </a:r>
            <a:r>
              <a:rPr lang="en-US" sz="2400" b="0" i="0" dirty="0">
                <a:solidFill>
                  <a:srgbClr val="000000"/>
                </a:solidFill>
                <a:effectLst/>
                <a:latin typeface="system-ui"/>
              </a:rPr>
              <a:t>Her ways are pleasant ways,</a:t>
            </a:r>
            <a:br>
              <a:rPr lang="en-US" sz="2400" dirty="0"/>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and all her paths are peace.</a:t>
            </a:r>
            <a:br>
              <a:rPr lang="en-US" sz="2400" dirty="0"/>
            </a:br>
            <a:r>
              <a:rPr lang="en-US" sz="2400" b="1" i="0" baseline="30000" dirty="0">
                <a:solidFill>
                  <a:srgbClr val="000000"/>
                </a:solidFill>
                <a:effectLst/>
                <a:latin typeface="system-ui"/>
              </a:rPr>
              <a:t>18 </a:t>
            </a:r>
            <a:r>
              <a:rPr lang="en-US" sz="2400" b="0" i="0" dirty="0">
                <a:solidFill>
                  <a:srgbClr val="000000"/>
                </a:solidFill>
                <a:effectLst/>
                <a:latin typeface="system-ui"/>
              </a:rPr>
              <a:t>She is a tree of life to those who take hold of her;</a:t>
            </a:r>
            <a:br>
              <a:rPr lang="en-US" sz="2400" dirty="0"/>
            </a:br>
            <a:r>
              <a:rPr lang="en-US" sz="2400" b="0" i="0" dirty="0">
                <a:solidFill>
                  <a:srgbClr val="000000"/>
                </a:solidFill>
                <a:effectLst/>
                <a:latin typeface="Courier New" panose="02070309020205020404" pitchFamily="49" charset="0"/>
              </a:rPr>
              <a:t>    </a:t>
            </a:r>
            <a:r>
              <a:rPr lang="en-US" sz="2400" b="0" i="0" dirty="0">
                <a:solidFill>
                  <a:srgbClr val="000000"/>
                </a:solidFill>
                <a:effectLst/>
                <a:latin typeface="system-ui"/>
              </a:rPr>
              <a:t>those who hold her fast will be blessed.</a:t>
            </a: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790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471102" y="611132"/>
            <a:ext cx="8460420" cy="4585871"/>
          </a:xfrm>
          <a:prstGeom prst="rect">
            <a:avLst/>
          </a:prstGeom>
          <a:noFill/>
        </p:spPr>
        <p:txBody>
          <a:bodyPr wrap="square" rtlCol="0">
            <a:spAutoFit/>
          </a:bodyPr>
          <a:lstStyle/>
          <a:p>
            <a:pPr marL="0" marR="0" algn="ctr">
              <a:spcBef>
                <a:spcPts val="0"/>
              </a:spcBef>
              <a:spcAft>
                <a:spcPts val="0"/>
              </a:spcAft>
            </a:pPr>
            <a:r>
              <a:rPr lang="en-US" sz="2800" b="1" dirty="0">
                <a:effectLst/>
                <a:latin typeface="Century Gothic" panose="020B0502020202020204" pitchFamily="34" charset="0"/>
                <a:ea typeface="Calibri" panose="020F0502020204030204" pitchFamily="34" charset="0"/>
                <a:cs typeface="Times New Roman" panose="02020603050405020304" pitchFamily="18" charset="0"/>
              </a:rPr>
              <a:t>FOR REFLECTION</a:t>
            </a:r>
          </a:p>
          <a:p>
            <a:pPr marL="0" marR="0" algn="l">
              <a:spcBef>
                <a:spcPts val="0"/>
              </a:spcBef>
              <a:spcAft>
                <a:spcPts val="0"/>
              </a:spcAft>
            </a:pPr>
            <a:r>
              <a:rPr lang="en-US" sz="2400" dirty="0">
                <a:effectLst/>
                <a:latin typeface="Century Gothic" panose="020B0502020202020204" pitchFamily="34" charset="0"/>
                <a:ea typeface="Calibri" panose="020F0502020204030204" pitchFamily="34" charset="0"/>
                <a:cs typeface="Times New Roman" panose="02020603050405020304" pitchFamily="18" charset="0"/>
              </a:rPr>
              <a:t>Throughout Proverbs, Wisdom (</a:t>
            </a:r>
            <a:r>
              <a:rPr lang="en-US" sz="2400" i="1" dirty="0" err="1">
                <a:effectLst/>
                <a:latin typeface="Century Gothic" panose="020B0502020202020204" pitchFamily="34" charset="0"/>
                <a:ea typeface="Calibri" panose="020F0502020204030204" pitchFamily="34" charset="0"/>
                <a:cs typeface="Times New Roman" panose="02020603050405020304" pitchFamily="18" charset="0"/>
              </a:rPr>
              <a:t>hokma</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 in Hebrew and </a:t>
            </a:r>
            <a:r>
              <a:rPr lang="en-US" sz="2400" i="1" dirty="0" err="1">
                <a:effectLst/>
                <a:latin typeface="Century Gothic" panose="020B0502020202020204" pitchFamily="34" charset="0"/>
                <a:ea typeface="Calibri" panose="020F0502020204030204" pitchFamily="34" charset="0"/>
                <a:cs typeface="Times New Roman" panose="02020603050405020304" pitchFamily="18" charset="0"/>
              </a:rPr>
              <a:t>sofia</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 in Greek)</a:t>
            </a:r>
            <a:r>
              <a:rPr lang="en-US" sz="2400" b="1"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is personified as a woman. She “cries out in the street” (Proverbs 1:20) and says “hear, for I will speak noble things” (Proverbs 8:6). In Proverbs 8, Wisdom tells the reader that she was created “at the first, before the beginning of the earth” (verse 23) and that she was present with the Lord at creation: “I was beside him, like a master worker, and I was daily his delight” (verse 30). </a:t>
            </a:r>
            <a:r>
              <a:rPr lang="en-US" sz="2400" b="1" dirty="0">
                <a:effectLst/>
                <a:latin typeface="Century Gothic" panose="020B0502020202020204" pitchFamily="34" charset="0"/>
                <a:ea typeface="Calibri" panose="020F0502020204030204" pitchFamily="34" charset="0"/>
                <a:cs typeface="Times New Roman" panose="02020603050405020304" pitchFamily="18" charset="0"/>
              </a:rPr>
              <a:t>How does this Biblical characterization help you to think about what it means to have wisdom?</a:t>
            </a:r>
          </a:p>
        </p:txBody>
      </p:sp>
      <p:sp>
        <p:nvSpPr>
          <p:cNvPr id="2" name="TextBox 1">
            <a:extLst>
              <a:ext uri="{FF2B5EF4-FFF2-40B4-BE49-F238E27FC236}">
                <a16:creationId xmlns:a16="http://schemas.microsoft.com/office/drawing/2014/main" id="{00E0B9E8-D2F1-4811-BD5A-0194E21B395F}"/>
              </a:ext>
            </a:extLst>
          </p:cNvPr>
          <p:cNvSpPr txBox="1"/>
          <p:nvPr/>
        </p:nvSpPr>
        <p:spPr>
          <a:xfrm>
            <a:off x="4722923" y="5598237"/>
            <a:ext cx="5468645" cy="830997"/>
          </a:xfrm>
          <a:prstGeom prst="rect">
            <a:avLst/>
          </a:prstGeom>
          <a:noFill/>
        </p:spPr>
        <p:txBody>
          <a:bodyPr wrap="square" rtlCol="0">
            <a:spAutoFit/>
          </a:bodyPr>
          <a:lstStyle/>
          <a:p>
            <a:r>
              <a:rPr lang="en-US" sz="2400" dirty="0">
                <a:solidFill>
                  <a:schemeClr val="bg1"/>
                </a:solidFill>
              </a:rPr>
              <a:t>Discuss the question above in your breakout groups for about 8 minutes.</a:t>
            </a:r>
          </a:p>
        </p:txBody>
      </p:sp>
    </p:spTree>
    <p:extLst>
      <p:ext uri="{BB962C8B-B14F-4D97-AF65-F5344CB8AC3E}">
        <p14:creationId xmlns:p14="http://schemas.microsoft.com/office/powerpoint/2010/main" val="876106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400080" y="637760"/>
            <a:ext cx="8460420" cy="3785652"/>
          </a:xfrm>
          <a:prstGeom prst="rect">
            <a:avLst/>
          </a:prstGeom>
          <a:noFill/>
        </p:spPr>
        <p:txBody>
          <a:bodyPr wrap="square" rtlCol="0">
            <a:spAutoFit/>
          </a:bodyPr>
          <a:lstStyle/>
          <a:p>
            <a:pPr marR="0" lvl="0" algn="ctr">
              <a:spcBef>
                <a:spcPts val="0"/>
              </a:spcBef>
              <a:spcAft>
                <a:spcPts val="0"/>
              </a:spcAft>
            </a:pPr>
            <a:r>
              <a:rPr lang="en-US" sz="2400" b="1" dirty="0">
                <a:effectLst/>
                <a:latin typeface="Century Gothic" panose="020B0502020202020204" pitchFamily="34" charset="0"/>
                <a:ea typeface="Calibri" panose="020F0502020204030204" pitchFamily="34" charset="0"/>
                <a:cs typeface="Times New Roman" panose="02020603050405020304" pitchFamily="18" charset="0"/>
              </a:rPr>
              <a:t>Luke 2:41-52 </a:t>
            </a:r>
          </a:p>
          <a:p>
            <a:pPr marR="0" lvl="0" algn="ctr">
              <a:spcBef>
                <a:spcPts val="0"/>
              </a:spcBef>
              <a:spcAft>
                <a:spcPts val="0"/>
              </a:spcAft>
            </a:pP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n-US" sz="2400" b="1" i="0" baseline="30000" dirty="0">
                <a:solidFill>
                  <a:srgbClr val="000000"/>
                </a:solidFill>
                <a:effectLst/>
                <a:latin typeface="system-ui"/>
              </a:rPr>
              <a:t>41 </a:t>
            </a:r>
            <a:r>
              <a:rPr lang="en-US" sz="2400" b="0" i="0" dirty="0">
                <a:solidFill>
                  <a:srgbClr val="000000"/>
                </a:solidFill>
                <a:effectLst/>
                <a:latin typeface="system-ui"/>
              </a:rPr>
              <a:t>Every year Jesus’ parents went to Jerusalem for the Festival of the Passover. </a:t>
            </a:r>
            <a:r>
              <a:rPr lang="en-US" sz="2400" b="1" i="0" baseline="30000" dirty="0">
                <a:solidFill>
                  <a:srgbClr val="000000"/>
                </a:solidFill>
                <a:effectLst/>
                <a:latin typeface="system-ui"/>
              </a:rPr>
              <a:t>42 </a:t>
            </a:r>
            <a:r>
              <a:rPr lang="en-US" sz="2400" b="0" i="0" dirty="0">
                <a:solidFill>
                  <a:srgbClr val="000000"/>
                </a:solidFill>
                <a:effectLst/>
                <a:latin typeface="system-ui"/>
              </a:rPr>
              <a:t>When he was twelve years old, they went up to the festival, according to the custom. </a:t>
            </a:r>
            <a:r>
              <a:rPr lang="en-US" sz="2400" b="1" i="0" baseline="30000" dirty="0">
                <a:solidFill>
                  <a:srgbClr val="000000"/>
                </a:solidFill>
                <a:effectLst/>
                <a:latin typeface="system-ui"/>
              </a:rPr>
              <a:t>43 </a:t>
            </a:r>
            <a:r>
              <a:rPr lang="en-US" sz="2400" b="0" i="0" dirty="0">
                <a:solidFill>
                  <a:srgbClr val="000000"/>
                </a:solidFill>
                <a:effectLst/>
                <a:latin typeface="system-ui"/>
              </a:rPr>
              <a:t>After the festival was over, while his parents were returning home, the boy Jesus stayed behind in Jerusalem, but they were unaware of it. </a:t>
            </a:r>
            <a:r>
              <a:rPr lang="en-US" sz="2400" b="1" i="0" baseline="30000" dirty="0">
                <a:solidFill>
                  <a:srgbClr val="000000"/>
                </a:solidFill>
                <a:effectLst/>
                <a:latin typeface="system-ui"/>
              </a:rPr>
              <a:t>44 </a:t>
            </a:r>
            <a:r>
              <a:rPr lang="en-US" sz="2400" b="0" i="0" dirty="0">
                <a:solidFill>
                  <a:srgbClr val="000000"/>
                </a:solidFill>
                <a:effectLst/>
                <a:latin typeface="system-ui"/>
              </a:rPr>
              <a:t>Thinking he was in their company, they traveled on for a day. Then they began looking for him among their relatives and friends. </a:t>
            </a:r>
            <a:r>
              <a:rPr lang="en-US" sz="2400" b="1" i="0" baseline="30000" dirty="0">
                <a:solidFill>
                  <a:srgbClr val="000000"/>
                </a:solidFill>
                <a:effectLst/>
                <a:latin typeface="system-ui"/>
              </a:rPr>
              <a:t>45 </a:t>
            </a:r>
            <a:r>
              <a:rPr lang="en-US" sz="2400" b="0" i="0" dirty="0">
                <a:solidFill>
                  <a:srgbClr val="000000"/>
                </a:solidFill>
                <a:effectLst/>
                <a:latin typeface="system-ui"/>
              </a:rPr>
              <a:t>When they did not find him, they went back to Jerusalem to look for him. </a:t>
            </a: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4434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8FC4E9-F13E-4385-BEBB-F464E99E4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302" y="565204"/>
            <a:ext cx="3996662" cy="5747999"/>
          </a:xfrm>
          <a:prstGeom prst="rect">
            <a:avLst/>
          </a:prstGeom>
        </p:spPr>
      </p:pic>
      <p:pic>
        <p:nvPicPr>
          <p:cNvPr id="4" name="Picture 8">
            <a:extLst>
              <a:ext uri="{FF2B5EF4-FFF2-40B4-BE49-F238E27FC236}">
                <a16:creationId xmlns:a16="http://schemas.microsoft.com/office/drawing/2014/main" id="{C6FB3EE6-1E6B-8149-984F-DDD8045021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4898" y="4443413"/>
            <a:ext cx="3211286" cy="22495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n the Garden">
            <a:hlinkClick r:id="" action="ppaction://media"/>
            <a:extLst>
              <a:ext uri="{FF2B5EF4-FFF2-40B4-BE49-F238E27FC236}">
                <a16:creationId xmlns:a16="http://schemas.microsoft.com/office/drawing/2014/main" id="{C0464DC9-5C35-4748-B195-A322E37A70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71355" y="3833813"/>
            <a:ext cx="609600" cy="609600"/>
          </a:xfrm>
          <a:prstGeom prst="rect">
            <a:avLst/>
          </a:prstGeom>
        </p:spPr>
      </p:pic>
      <p:sp>
        <p:nvSpPr>
          <p:cNvPr id="2" name="TextBox 1">
            <a:extLst>
              <a:ext uri="{FF2B5EF4-FFF2-40B4-BE49-F238E27FC236}">
                <a16:creationId xmlns:a16="http://schemas.microsoft.com/office/drawing/2014/main" id="{E8149038-F1E2-434D-8C15-44412162C257}"/>
              </a:ext>
            </a:extLst>
          </p:cNvPr>
          <p:cNvSpPr txBox="1"/>
          <p:nvPr/>
        </p:nvSpPr>
        <p:spPr>
          <a:xfrm>
            <a:off x="7972148" y="4609378"/>
            <a:ext cx="3915051" cy="1446550"/>
          </a:xfrm>
          <a:prstGeom prst="rect">
            <a:avLst/>
          </a:prstGeom>
          <a:noFill/>
        </p:spPr>
        <p:txBody>
          <a:bodyPr wrap="square" rtlCol="0">
            <a:spAutoFit/>
          </a:bodyPr>
          <a:lstStyle/>
          <a:p>
            <a:r>
              <a:rPr lang="en-US" sz="1400" dirty="0"/>
              <a:t>“In The Garden,” </a:t>
            </a:r>
            <a:r>
              <a:rPr lang="en-US" sz="1400" i="1" dirty="0"/>
              <a:t>United Methodist Hymnal no. 314 </a:t>
            </a:r>
            <a:r>
              <a:rPr lang="en-US" sz="1400" dirty="0">
                <a:solidFill>
                  <a:srgbClr val="000000"/>
                </a:solidFill>
                <a:effectLst/>
                <a:latin typeface="Times New Roman" panose="02020603050405020304" pitchFamily="18" charset="0"/>
                <a:ea typeface="Calibri" panose="020F0502020204030204" pitchFamily="34" charset="0"/>
              </a:rPr>
              <a:t>Credit: Words by C. Austin Miles, 1913. Music by C. Austin Miles, 1913; adapt by Charles H. Webb, 1987. © 1989 The United Methodist Publishing House, Used by permission</a:t>
            </a:r>
            <a:endParaRPr lang="en-US" i="1" dirty="0"/>
          </a:p>
          <a:p>
            <a:r>
              <a:rPr lang="en-US" dirty="0"/>
              <a:t>Musician: Catherine Ritch</a:t>
            </a:r>
          </a:p>
        </p:txBody>
      </p:sp>
    </p:spTree>
    <p:extLst>
      <p:ext uri="{BB962C8B-B14F-4D97-AF65-F5344CB8AC3E}">
        <p14:creationId xmlns:p14="http://schemas.microsoft.com/office/powerpoint/2010/main" val="12597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5069152"/>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740558" y="433578"/>
            <a:ext cx="9726227" cy="4893647"/>
          </a:xfrm>
          <a:prstGeom prst="rect">
            <a:avLst/>
          </a:prstGeom>
          <a:noFill/>
        </p:spPr>
        <p:txBody>
          <a:bodyPr wrap="square" rtlCol="0">
            <a:spAutoFit/>
          </a:bodyPr>
          <a:lstStyle/>
          <a:p>
            <a:pPr marR="0" lvl="0" algn="ctr">
              <a:spcBef>
                <a:spcPts val="0"/>
              </a:spcBef>
              <a:spcAft>
                <a:spcPts val="0"/>
              </a:spcAft>
            </a:pPr>
            <a:r>
              <a:rPr lang="en-US" sz="2400" b="1" i="0" dirty="0">
                <a:solidFill>
                  <a:srgbClr val="000000"/>
                </a:solidFill>
                <a:effectLst/>
                <a:latin typeface="system-ui"/>
              </a:rPr>
              <a:t>Luke 2:41-52 continued</a:t>
            </a:r>
          </a:p>
          <a:p>
            <a:pPr marR="0" lvl="0">
              <a:spcBef>
                <a:spcPts val="0"/>
              </a:spcBef>
              <a:spcAft>
                <a:spcPts val="0"/>
              </a:spcAft>
            </a:pPr>
            <a:r>
              <a:rPr lang="en-US" sz="2400" b="1" i="0" baseline="30000" dirty="0">
                <a:solidFill>
                  <a:srgbClr val="000000"/>
                </a:solidFill>
                <a:effectLst/>
                <a:latin typeface="system-ui"/>
              </a:rPr>
              <a:t>46 </a:t>
            </a:r>
            <a:r>
              <a:rPr lang="en-US" sz="2400" b="0" i="0" dirty="0">
                <a:solidFill>
                  <a:srgbClr val="000000"/>
                </a:solidFill>
                <a:effectLst/>
                <a:latin typeface="system-ui"/>
              </a:rPr>
              <a:t>After three days they found him in the temple courts, sitting among the teachers, listening to them and asking them questions. </a:t>
            </a:r>
            <a:endParaRPr lang="en-US" sz="2400" b="1" i="0" dirty="0">
              <a:solidFill>
                <a:srgbClr val="000000"/>
              </a:solidFill>
              <a:effectLst/>
              <a:latin typeface="system-ui"/>
            </a:endParaRPr>
          </a:p>
          <a:p>
            <a:r>
              <a:rPr lang="en-US" sz="2400" b="1" i="0" baseline="30000" dirty="0">
                <a:solidFill>
                  <a:srgbClr val="000000"/>
                </a:solidFill>
                <a:effectLst/>
                <a:latin typeface="system-ui"/>
              </a:rPr>
              <a:t>47 </a:t>
            </a:r>
            <a:r>
              <a:rPr lang="en-US" sz="2400" b="0" i="0" dirty="0">
                <a:solidFill>
                  <a:srgbClr val="000000"/>
                </a:solidFill>
                <a:effectLst/>
                <a:latin typeface="system-ui"/>
              </a:rPr>
              <a:t>Everyone who heard him was amazed at his understanding and his answers. </a:t>
            </a:r>
            <a:r>
              <a:rPr lang="en-US" sz="2400" b="1" i="0" baseline="30000" dirty="0">
                <a:solidFill>
                  <a:srgbClr val="000000"/>
                </a:solidFill>
                <a:effectLst/>
                <a:latin typeface="system-ui"/>
              </a:rPr>
              <a:t>48 </a:t>
            </a:r>
            <a:r>
              <a:rPr lang="en-US" sz="2400" b="0" i="0" dirty="0">
                <a:solidFill>
                  <a:srgbClr val="000000"/>
                </a:solidFill>
                <a:effectLst/>
                <a:latin typeface="system-ui"/>
              </a:rPr>
              <a:t>When his parents saw him, they were astonished. His mother said to him, “Son, why have you treated us like this? Your father and I have been anxiously searching for you.”</a:t>
            </a:r>
          </a:p>
          <a:p>
            <a:r>
              <a:rPr lang="en-US" sz="2400" b="1" i="0" baseline="30000" dirty="0">
                <a:solidFill>
                  <a:srgbClr val="000000"/>
                </a:solidFill>
                <a:effectLst/>
                <a:latin typeface="system-ui"/>
              </a:rPr>
              <a:t>49 </a:t>
            </a:r>
            <a:r>
              <a:rPr lang="en-US" sz="2400" b="0" i="0" dirty="0">
                <a:solidFill>
                  <a:srgbClr val="000000"/>
                </a:solidFill>
                <a:effectLst/>
                <a:latin typeface="system-ui"/>
              </a:rPr>
              <a:t>“Why were you searching for me?” he asked. “Didn’t you know I had to be in my Father’s house?”</a:t>
            </a:r>
            <a:r>
              <a:rPr lang="en-US" sz="2400" b="0" i="0" baseline="30000" dirty="0">
                <a:solidFill>
                  <a:srgbClr val="000000"/>
                </a:solidFill>
                <a:effectLst/>
                <a:latin typeface="system-ui"/>
              </a:rPr>
              <a:t>[</a:t>
            </a:r>
            <a:r>
              <a:rPr lang="en-US" sz="2400" b="0" i="0" baseline="30000" dirty="0">
                <a:solidFill>
                  <a:srgbClr val="517E90"/>
                </a:solidFill>
                <a:effectLst/>
                <a:latin typeface="system-ui"/>
                <a:hlinkClick r:id="rId3" tooltip="See footnote a"/>
              </a:rPr>
              <a:t>a</a:t>
            </a:r>
            <a:r>
              <a:rPr lang="en-US" sz="2400" b="0" i="0" baseline="30000" dirty="0">
                <a:solidFill>
                  <a:srgbClr val="000000"/>
                </a:solidFill>
                <a:effectLst/>
                <a:latin typeface="system-ui"/>
              </a:rPr>
              <a:t>]</a:t>
            </a:r>
            <a:r>
              <a:rPr lang="en-US" sz="2400" b="0" i="0" dirty="0">
                <a:solidFill>
                  <a:srgbClr val="000000"/>
                </a:solidFill>
                <a:effectLst/>
                <a:latin typeface="system-ui"/>
              </a:rPr>
              <a:t> </a:t>
            </a:r>
            <a:r>
              <a:rPr lang="en-US" sz="2400" b="1" i="0" baseline="30000" dirty="0">
                <a:solidFill>
                  <a:srgbClr val="000000"/>
                </a:solidFill>
                <a:effectLst/>
                <a:latin typeface="system-ui"/>
              </a:rPr>
              <a:t>50 </a:t>
            </a:r>
            <a:r>
              <a:rPr lang="en-US" sz="2400" b="0" i="0" dirty="0">
                <a:solidFill>
                  <a:srgbClr val="000000"/>
                </a:solidFill>
                <a:effectLst/>
                <a:latin typeface="system-ui"/>
              </a:rPr>
              <a:t>But they did not understand what he was saying to them.</a:t>
            </a:r>
          </a:p>
          <a:p>
            <a:r>
              <a:rPr lang="en-US" sz="2400" b="1" i="0" baseline="30000" dirty="0">
                <a:solidFill>
                  <a:srgbClr val="000000"/>
                </a:solidFill>
                <a:effectLst/>
                <a:latin typeface="system-ui"/>
              </a:rPr>
              <a:t>51 </a:t>
            </a:r>
            <a:r>
              <a:rPr lang="en-US" sz="2400" b="0" i="0" dirty="0">
                <a:solidFill>
                  <a:srgbClr val="000000"/>
                </a:solidFill>
                <a:effectLst/>
                <a:latin typeface="system-ui"/>
              </a:rPr>
              <a:t>Then he went down to Nazareth with them and was obedient to them. But his mother treasured all these things in her heart. </a:t>
            </a:r>
            <a:r>
              <a:rPr lang="en-US" sz="2400" b="1" i="0" baseline="30000" dirty="0">
                <a:solidFill>
                  <a:srgbClr val="000000"/>
                </a:solidFill>
                <a:effectLst/>
                <a:latin typeface="system-ui"/>
              </a:rPr>
              <a:t>52 </a:t>
            </a:r>
            <a:r>
              <a:rPr lang="en-US" sz="2400" b="0" i="0" dirty="0">
                <a:solidFill>
                  <a:srgbClr val="000000"/>
                </a:solidFill>
                <a:effectLst/>
                <a:latin typeface="system-ui"/>
              </a:rPr>
              <a:t>And Jesus grew in wisdom and stature, and in favor with God and man.</a:t>
            </a:r>
          </a:p>
        </p:txBody>
      </p:sp>
    </p:spTree>
    <p:extLst>
      <p:ext uri="{BB962C8B-B14F-4D97-AF65-F5344CB8AC3E}">
        <p14:creationId xmlns:p14="http://schemas.microsoft.com/office/powerpoint/2010/main" val="101791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038687" y="611132"/>
            <a:ext cx="9525739" cy="4955203"/>
          </a:xfrm>
          <a:prstGeom prst="rect">
            <a:avLst/>
          </a:prstGeom>
          <a:noFill/>
        </p:spPr>
        <p:txBody>
          <a:bodyPr wrap="square" rtlCol="0">
            <a:spAutoFit/>
          </a:bodyPr>
          <a:lstStyle/>
          <a:p>
            <a:pPr marL="0" marR="0" algn="ctr">
              <a:spcBef>
                <a:spcPts val="0"/>
              </a:spcBef>
              <a:spcAft>
                <a:spcPts val="0"/>
              </a:spcAft>
            </a:pPr>
            <a:r>
              <a:rPr lang="en-US" sz="2800" b="1" dirty="0">
                <a:effectLst/>
                <a:latin typeface="Century Gothic" panose="020B0502020202020204" pitchFamily="34" charset="0"/>
                <a:ea typeface="Calibri" panose="020F0502020204030204" pitchFamily="34" charset="0"/>
                <a:cs typeface="Times New Roman" panose="02020603050405020304" pitchFamily="18" charset="0"/>
              </a:rPr>
              <a:t>Anxiety in Scripture</a:t>
            </a:r>
            <a:r>
              <a:rPr lang="en-US" sz="2800" b="1" dirty="0">
                <a:latin typeface="Century Gothic" panose="020B0502020202020204" pitchFamily="34" charset="0"/>
                <a:ea typeface="Calibri" panose="020F0502020204030204" pitchFamily="34" charset="0"/>
                <a:cs typeface="Times New Roman" panose="02020603050405020304" pitchFamily="18" charset="0"/>
              </a:rPr>
              <a:t> --</a:t>
            </a:r>
            <a:r>
              <a:rPr lang="en-US" sz="2800" b="1" dirty="0">
                <a:effectLst/>
                <a:latin typeface="Century Gothic" panose="020B0502020202020204" pitchFamily="34" charset="0"/>
                <a:ea typeface="Calibri" panose="020F0502020204030204" pitchFamily="34" charset="0"/>
                <a:cs typeface="Times New Roman" panose="02020603050405020304" pitchFamily="18" charset="0"/>
              </a:rPr>
              <a:t> Luke 2:41-52</a:t>
            </a:r>
            <a:endParaRPr lang="en-US"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2400" dirty="0">
                <a:effectLst/>
                <a:latin typeface="Century Gothic" panose="020B0502020202020204" pitchFamily="34" charset="0"/>
                <a:ea typeface="Calibri" panose="020F0502020204030204" pitchFamily="34" charset="0"/>
                <a:cs typeface="Times New Roman" panose="02020603050405020304" pitchFamily="18" charset="0"/>
              </a:rPr>
              <a:t>Imagine that you are either Mary or Joseph.</a:t>
            </a:r>
          </a:p>
          <a:p>
            <a:pPr marL="0" marR="0" algn="l">
              <a:spcBef>
                <a:spcPts val="0"/>
              </a:spcBef>
              <a:spcAft>
                <a:spcPts val="0"/>
              </a:spcAft>
            </a:pPr>
            <a:endParaRPr lang="en-US"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2400" dirty="0">
                <a:latin typeface="Century Gothic" panose="020B0502020202020204" pitchFamily="34" charset="0"/>
                <a:ea typeface="Calibri" panose="020F0502020204030204" pitchFamily="34" charset="0"/>
                <a:cs typeface="Times New Roman" panose="02020603050405020304" pitchFamily="18" charset="0"/>
              </a:rPr>
              <a:t>It’s been three whole days since they had seen Jesus. Three whole days of searching and he has not been found! As his parent, what does your internal dialogue sound like? What do you say to yourself as a parent? What do you think the community thinks of you? What about little Jesus do you worry about?</a:t>
            </a:r>
            <a:endParaRPr lang="en-US"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2400" b="1" dirty="0">
                <a:effectLst/>
                <a:latin typeface="Century Gothic" panose="020B0502020202020204" pitchFamily="34" charset="0"/>
                <a:ea typeface="Calibri" panose="020F0502020204030204" pitchFamily="34" charset="0"/>
                <a:cs typeface="Times New Roman" panose="02020603050405020304" pitchFamily="18" charset="0"/>
              </a:rPr>
              <a:t>How does worry or anxiety show up for Mary and Joseph? What does anxiety feel like to you? What does serenity feel like to you?</a:t>
            </a:r>
          </a:p>
          <a:p>
            <a:pPr marL="0" marR="0" algn="l">
              <a:spcBef>
                <a:spcPts val="0"/>
              </a:spcBef>
              <a:spcAft>
                <a:spcPts val="0"/>
              </a:spcAft>
            </a:pPr>
            <a:endParaRPr lang="en-US" sz="24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F937048-2365-47E0-9791-87D2C13AF8F2}"/>
              </a:ext>
            </a:extLst>
          </p:cNvPr>
          <p:cNvSpPr txBox="1"/>
          <p:nvPr/>
        </p:nvSpPr>
        <p:spPr>
          <a:xfrm>
            <a:off x="4722923" y="5598237"/>
            <a:ext cx="5468645" cy="830997"/>
          </a:xfrm>
          <a:prstGeom prst="rect">
            <a:avLst/>
          </a:prstGeom>
          <a:noFill/>
        </p:spPr>
        <p:txBody>
          <a:bodyPr wrap="square" rtlCol="0">
            <a:spAutoFit/>
          </a:bodyPr>
          <a:lstStyle/>
          <a:p>
            <a:r>
              <a:rPr lang="en-US" sz="2400" dirty="0">
                <a:solidFill>
                  <a:schemeClr val="bg1"/>
                </a:solidFill>
              </a:rPr>
              <a:t>Discuss the questions above in your breakout groups for about 8 minutes.</a:t>
            </a:r>
          </a:p>
        </p:txBody>
      </p:sp>
    </p:spTree>
    <p:extLst>
      <p:ext uri="{BB962C8B-B14F-4D97-AF65-F5344CB8AC3E}">
        <p14:creationId xmlns:p14="http://schemas.microsoft.com/office/powerpoint/2010/main" val="2240403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781826" y="373725"/>
            <a:ext cx="8460420" cy="5109091"/>
          </a:xfrm>
          <a:prstGeom prst="rect">
            <a:avLst/>
          </a:prstGeom>
          <a:noFill/>
        </p:spPr>
        <p:txBody>
          <a:bodyPr wrap="square" rtlCol="0">
            <a:spAutoFit/>
          </a:bodyPr>
          <a:lstStyle/>
          <a:p>
            <a:pPr marL="0" marR="0" algn="ctr">
              <a:spcBef>
                <a:spcPts val="0"/>
              </a:spcBef>
              <a:spcAft>
                <a:spcPts val="0"/>
              </a:spcAft>
            </a:pPr>
            <a:r>
              <a:rPr lang="en-US" sz="2800" b="1" dirty="0">
                <a:latin typeface="Century Gothic" panose="020B0502020202020204" pitchFamily="34" charset="0"/>
                <a:ea typeface="Calibri" panose="020F0502020204030204" pitchFamily="34" charset="0"/>
                <a:cs typeface="Times New Roman" panose="02020603050405020304" pitchFamily="18" charset="0"/>
              </a:rPr>
              <a:t>Increasing Serenity:</a:t>
            </a:r>
          </a:p>
          <a:p>
            <a:pPr marL="0" marR="0" algn="ctr">
              <a:spcBef>
                <a:spcPts val="0"/>
              </a:spcBef>
              <a:spcAft>
                <a:spcPts val="0"/>
              </a:spcAft>
            </a:pPr>
            <a:r>
              <a:rPr lang="en-US" sz="2800" b="1" dirty="0">
                <a:effectLst/>
                <a:latin typeface="Century Gothic" panose="020B0502020202020204" pitchFamily="34" charset="0"/>
                <a:ea typeface="Calibri" panose="020F0502020204030204" pitchFamily="34" charset="0"/>
                <a:cs typeface="Times New Roman" panose="02020603050405020304" pitchFamily="18" charset="0"/>
              </a:rPr>
              <a:t>The Breath Prayer</a:t>
            </a:r>
          </a:p>
          <a:p>
            <a:pPr marL="0" marR="0" algn="ctr">
              <a:spcBef>
                <a:spcPts val="0"/>
              </a:spcBef>
              <a:spcAft>
                <a:spcPts val="0"/>
              </a:spcAft>
            </a:pPr>
            <a:endParaRPr lang="en-US" sz="2000" b="1"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indent="-457200" algn="l">
              <a:spcBef>
                <a:spcPts val="0"/>
              </a:spcBef>
              <a:spcAft>
                <a:spcPts val="0"/>
              </a:spcAft>
              <a:buFont typeface="Wingdings" panose="05000000000000000000" pitchFamily="2" charset="2"/>
              <a:buChar char="v"/>
            </a:pPr>
            <a:r>
              <a:rPr lang="en-US" sz="2600" dirty="0">
                <a:latin typeface="Century Gothic" panose="020B0502020202020204" pitchFamily="34" charset="0"/>
                <a:ea typeface="Calibri" panose="020F0502020204030204" pitchFamily="34" charset="0"/>
                <a:cs typeface="Times New Roman" panose="02020603050405020304" pitchFamily="18" charset="0"/>
              </a:rPr>
              <a:t>Choose a word or phrase from the Proverbs scripture (examples: “peace,” “path of peace,” “tree of life”)</a:t>
            </a:r>
          </a:p>
          <a:p>
            <a:pPr marL="457200" marR="0" indent="-457200" algn="l">
              <a:spcBef>
                <a:spcPts val="0"/>
              </a:spcBef>
              <a:spcAft>
                <a:spcPts val="0"/>
              </a:spcAft>
              <a:buFont typeface="Wingdings" panose="05000000000000000000" pitchFamily="2" charset="2"/>
              <a:buChar char="v"/>
            </a:pPr>
            <a:r>
              <a:rPr lang="en-US" sz="2600" dirty="0">
                <a:latin typeface="Century Gothic" panose="020B0502020202020204" pitchFamily="34" charset="0"/>
                <a:ea typeface="Calibri" panose="020F0502020204030204" pitchFamily="34" charset="0"/>
                <a:cs typeface="Times New Roman" panose="02020603050405020304" pitchFamily="18" charset="0"/>
              </a:rPr>
              <a:t>Breathe in for 5-6 seconds, silently repeating your word or phrase. Relax. Repeat for 1 minute.</a:t>
            </a:r>
          </a:p>
          <a:p>
            <a:pPr marL="457200" marR="0" indent="-457200" algn="l">
              <a:spcBef>
                <a:spcPts val="0"/>
              </a:spcBef>
              <a:spcAft>
                <a:spcPts val="0"/>
              </a:spcAft>
              <a:buFont typeface="Wingdings" panose="05000000000000000000" pitchFamily="2" charset="2"/>
              <a:buChar char="ü"/>
            </a:pP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457200" marR="0" indent="-457200" algn="l">
              <a:spcBef>
                <a:spcPts val="0"/>
              </a:spcBef>
              <a:spcAft>
                <a:spcPts val="0"/>
              </a:spcAft>
              <a:buFont typeface="Wingdings" panose="05000000000000000000" pitchFamily="2" charset="2"/>
              <a:buChar char="ü"/>
            </a:pPr>
            <a:r>
              <a:rPr lang="en-US" sz="2400" dirty="0">
                <a:latin typeface="Century Gothic" panose="020B0502020202020204" pitchFamily="34" charset="0"/>
                <a:ea typeface="Calibri" panose="020F0502020204030204" pitchFamily="34" charset="0"/>
                <a:cs typeface="Times New Roman" panose="02020603050405020304" pitchFamily="18" charset="0"/>
              </a:rPr>
              <a:t>Simultaneously focuses the mind, body and spirit</a:t>
            </a:r>
          </a:p>
          <a:p>
            <a:pPr marL="457200" marR="0" indent="-457200" algn="l">
              <a:spcBef>
                <a:spcPts val="0"/>
              </a:spcBef>
              <a:spcAft>
                <a:spcPts val="0"/>
              </a:spcAft>
              <a:buFont typeface="Wingdings" panose="05000000000000000000" pitchFamily="2" charset="2"/>
              <a:buChar char="ü"/>
            </a:pPr>
            <a:r>
              <a:rPr lang="en-US" sz="2400" dirty="0">
                <a:effectLst/>
                <a:latin typeface="Century Gothic" panose="020B0502020202020204" pitchFamily="34" charset="0"/>
                <a:ea typeface="Calibri" panose="020F0502020204030204" pitchFamily="34" charset="0"/>
                <a:cs typeface="Times New Roman" panose="02020603050405020304" pitchFamily="18" charset="0"/>
              </a:rPr>
              <a:t>Intentionally helps to get in touch with the rhythms of your body</a:t>
            </a: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457200" marR="0" indent="-457200" algn="l">
              <a:spcBef>
                <a:spcPts val="0"/>
              </a:spcBef>
              <a:spcAft>
                <a:spcPts val="0"/>
              </a:spcAft>
              <a:buFont typeface="Wingdings" panose="05000000000000000000" pitchFamily="2" charset="2"/>
              <a:buChar char="ü"/>
            </a:pPr>
            <a:r>
              <a:rPr lang="en-US" sz="2400" dirty="0">
                <a:effectLst/>
                <a:latin typeface="Century Gothic" panose="020B0502020202020204" pitchFamily="34" charset="0"/>
                <a:ea typeface="Calibri" panose="020F0502020204030204" pitchFamily="34" charset="0"/>
                <a:cs typeface="Times New Roman" panose="02020603050405020304" pitchFamily="18" charset="0"/>
              </a:rPr>
              <a:t>Interrupts a cycle of unhelpful thoughts</a:t>
            </a:r>
          </a:p>
        </p:txBody>
      </p:sp>
    </p:spTree>
    <p:extLst>
      <p:ext uri="{BB962C8B-B14F-4D97-AF65-F5344CB8AC3E}">
        <p14:creationId xmlns:p14="http://schemas.microsoft.com/office/powerpoint/2010/main" val="994602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322778" y="575625"/>
            <a:ext cx="9454719" cy="4647426"/>
          </a:xfrm>
          <a:prstGeom prst="rect">
            <a:avLst/>
          </a:prstGeom>
          <a:noFill/>
        </p:spPr>
        <p:txBody>
          <a:bodyPr wrap="square" rtlCol="0">
            <a:spAutoFit/>
          </a:bodyPr>
          <a:lstStyle/>
          <a:p>
            <a:pPr marL="0" marR="0" algn="ctr">
              <a:spcBef>
                <a:spcPts val="0"/>
              </a:spcBef>
              <a:spcAft>
                <a:spcPts val="0"/>
              </a:spcAft>
            </a:pPr>
            <a:r>
              <a:rPr lang="en-US" sz="2800" b="1" dirty="0">
                <a:latin typeface="Century Gothic" panose="020B0502020202020204" pitchFamily="34" charset="0"/>
                <a:ea typeface="Calibri" panose="020F0502020204030204" pitchFamily="34" charset="0"/>
                <a:cs typeface="Times New Roman" panose="02020603050405020304" pitchFamily="18" charset="0"/>
              </a:rPr>
              <a:t>Spiritual Practice:</a:t>
            </a:r>
          </a:p>
          <a:p>
            <a:pPr marL="0" marR="0" algn="ctr">
              <a:spcBef>
                <a:spcPts val="0"/>
              </a:spcBef>
              <a:spcAft>
                <a:spcPts val="0"/>
              </a:spcAft>
            </a:pPr>
            <a:r>
              <a:rPr lang="en-US" sz="2800" b="1" dirty="0">
                <a:latin typeface="Century Gothic" panose="020B0502020202020204" pitchFamily="34" charset="0"/>
                <a:ea typeface="Calibri" panose="020F0502020204030204" pitchFamily="34" charset="0"/>
                <a:cs typeface="Times New Roman" panose="02020603050405020304" pitchFamily="18" charset="0"/>
              </a:rPr>
              <a:t>The EXAMEN</a:t>
            </a:r>
          </a:p>
          <a:p>
            <a:pPr marL="0" marR="0" algn="l">
              <a:spcBef>
                <a:spcPts val="0"/>
              </a:spcBef>
              <a:spcAft>
                <a:spcPts val="0"/>
              </a:spcAft>
            </a:pPr>
            <a:endParaRPr lang="en-US"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indent="-342900" algn="l">
              <a:spcBef>
                <a:spcPts val="0"/>
              </a:spcBef>
              <a:spcAft>
                <a:spcPts val="0"/>
              </a:spcAft>
              <a:buFont typeface="Arial" panose="020B0604020202020204" pitchFamily="34" charset="0"/>
              <a:buChar char="•"/>
            </a:pPr>
            <a:r>
              <a:rPr lang="en-US" sz="2400" dirty="0">
                <a:effectLst/>
                <a:latin typeface="Century Gothic" panose="020B0502020202020204" pitchFamily="34" charset="0"/>
                <a:ea typeface="Calibri" panose="020F0502020204030204" pitchFamily="34" charset="0"/>
                <a:cs typeface="Times New Roman" panose="02020603050405020304" pitchFamily="18" charset="0"/>
              </a:rPr>
              <a:t>Daily spiritual practice commended by St. Ignatius of Loyola</a:t>
            </a:r>
          </a:p>
          <a:p>
            <a:pPr marR="0" algn="l">
              <a:spcBef>
                <a:spcPts val="0"/>
              </a:spcBef>
              <a:spcAft>
                <a:spcPts val="0"/>
              </a:spcAft>
            </a:pPr>
            <a:endParaRPr lang="en-US"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indent="-342900" algn="l">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Encourages reflection on daily life, like Proverbs</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 does</a:t>
            </a:r>
          </a:p>
          <a:p>
            <a:pPr marL="342900" marR="0" indent="-342900" algn="l">
              <a:spcBef>
                <a:spcPts val="0"/>
              </a:spcBef>
              <a:spcAft>
                <a:spcPts val="0"/>
              </a:spcAft>
              <a:buFont typeface="Arial" panose="020B0604020202020204" pitchFamily="34" charset="0"/>
              <a:buChar char="•"/>
            </a:pPr>
            <a:endParaRPr lang="en-US"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indent="-342900" algn="l">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Helps us be more present, “in the moment”</a:t>
            </a:r>
          </a:p>
          <a:p>
            <a:pPr marL="342900" marR="0" indent="-342900" algn="l">
              <a:spcBef>
                <a:spcPts val="0"/>
              </a:spcBef>
              <a:spcAft>
                <a:spcPts val="0"/>
              </a:spcAft>
              <a:buFont typeface="Arial" panose="020B0604020202020204" pitchFamily="34" charset="0"/>
              <a:buChar char="•"/>
            </a:pPr>
            <a:endParaRPr lang="en-US"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indent="-342900" algn="l">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Reduces the power of anxiety</a:t>
            </a:r>
          </a:p>
          <a:p>
            <a:pPr marL="342900" marR="0" indent="-342900" algn="l">
              <a:spcBef>
                <a:spcPts val="0"/>
              </a:spcBef>
              <a:spcAft>
                <a:spcPts val="0"/>
              </a:spcAft>
              <a:buFont typeface="Arial" panose="020B0604020202020204" pitchFamily="34" charset="0"/>
              <a:buChar char="•"/>
            </a:pP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342900" marR="0" indent="-342900" algn="l">
              <a:spcBef>
                <a:spcPts val="0"/>
              </a:spcBef>
              <a:spcAft>
                <a:spcPts val="0"/>
              </a:spcAft>
              <a:buFont typeface="Arial" panose="020B0604020202020204" pitchFamily="34" charset="0"/>
              <a:buChar char="•"/>
            </a:pPr>
            <a:r>
              <a:rPr lang="en-US" sz="2400" dirty="0">
                <a:effectLst/>
                <a:latin typeface="Century Gothic" panose="020B0502020202020204" pitchFamily="34" charset="0"/>
                <a:ea typeface="Calibri" panose="020F0502020204030204" pitchFamily="34" charset="0"/>
                <a:cs typeface="Times New Roman" panose="02020603050405020304" pitchFamily="18" charset="0"/>
              </a:rPr>
              <a:t>Identifies and increases the serenity of God in our lives</a:t>
            </a: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127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701928" y="611132"/>
            <a:ext cx="8460420" cy="3908762"/>
          </a:xfrm>
          <a:prstGeom prst="rect">
            <a:avLst/>
          </a:prstGeom>
          <a:noFill/>
        </p:spPr>
        <p:txBody>
          <a:bodyPr wrap="square" rtlCol="0">
            <a:spAutoFit/>
          </a:bodyPr>
          <a:lstStyle/>
          <a:p>
            <a:pPr marL="0" marR="0" algn="ctr">
              <a:spcBef>
                <a:spcPts val="0"/>
              </a:spcBef>
              <a:spcAft>
                <a:spcPts val="0"/>
              </a:spcAft>
            </a:pPr>
            <a:r>
              <a:rPr lang="en-US" sz="2800" b="1" dirty="0">
                <a:latin typeface="Century Gothic" panose="020B0502020202020204" pitchFamily="34" charset="0"/>
                <a:ea typeface="Calibri" panose="020F0502020204030204" pitchFamily="34" charset="0"/>
                <a:cs typeface="Times New Roman" panose="02020603050405020304" pitchFamily="18" charset="0"/>
              </a:rPr>
              <a:t>The Examen</a:t>
            </a:r>
          </a:p>
          <a:p>
            <a:pPr marL="0" marR="0" algn="ctr">
              <a:spcBef>
                <a:spcPts val="0"/>
              </a:spcBef>
              <a:spcAft>
                <a:spcPts val="0"/>
              </a:spcAft>
            </a:pPr>
            <a:r>
              <a:rPr lang="en-US" sz="2800" b="1" dirty="0">
                <a:latin typeface="Century Gothic" panose="020B0502020202020204" pitchFamily="34" charset="0"/>
                <a:ea typeface="Calibri" panose="020F0502020204030204" pitchFamily="34" charset="0"/>
                <a:cs typeface="Times New Roman" panose="02020603050405020304" pitchFamily="18" charset="0"/>
              </a:rPr>
              <a:t>(continued)</a:t>
            </a:r>
          </a:p>
          <a:p>
            <a:pPr marL="0" marR="0" algn="l">
              <a:spcBef>
                <a:spcPts val="0"/>
              </a:spcBef>
              <a:spcAft>
                <a:spcPts val="0"/>
              </a:spcAft>
            </a:pPr>
            <a:endParaRPr lang="en-US" sz="2400"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marR="0" indent="-457200" algn="l">
              <a:spcBef>
                <a:spcPts val="0"/>
              </a:spcBef>
              <a:spcAft>
                <a:spcPts val="0"/>
              </a:spcAft>
              <a:buFont typeface="Wingdings" panose="05000000000000000000" pitchFamily="2" charset="2"/>
              <a:buChar char="Ø"/>
            </a:pPr>
            <a:r>
              <a:rPr lang="en-US" sz="2400" dirty="0">
                <a:latin typeface="Century Gothic" panose="020B0502020202020204" pitchFamily="34" charset="0"/>
                <a:ea typeface="Calibri" panose="020F0502020204030204" pitchFamily="34" charset="0"/>
                <a:cs typeface="Times New Roman" panose="02020603050405020304" pitchFamily="18" charset="0"/>
              </a:rPr>
              <a:t>S</a:t>
            </a:r>
            <a:r>
              <a:rPr lang="en-US" sz="2400" dirty="0">
                <a:effectLst/>
                <a:latin typeface="Century Gothic" panose="020B0502020202020204" pitchFamily="34" charset="0"/>
                <a:ea typeface="Calibri" panose="020F0502020204030204" pitchFamily="34" charset="0"/>
                <a:cs typeface="Times New Roman" panose="02020603050405020304" pitchFamily="18" charset="0"/>
              </a:rPr>
              <a:t>it down at the end of each day and think through what has happened, looking for places where you particularly felt the presence or absenc</a:t>
            </a:r>
            <a:r>
              <a:rPr lang="en-US" sz="2400" dirty="0">
                <a:latin typeface="Century Gothic" panose="020B0502020202020204" pitchFamily="34" charset="0"/>
                <a:ea typeface="Calibri" panose="020F0502020204030204" pitchFamily="34" charset="0"/>
                <a:cs typeface="Times New Roman" panose="02020603050405020304" pitchFamily="18" charset="0"/>
              </a:rPr>
              <a:t>e of God. </a:t>
            </a:r>
          </a:p>
          <a:p>
            <a:pPr marL="457200" marR="0" indent="-457200" algn="l">
              <a:spcBef>
                <a:spcPts val="0"/>
              </a:spcBef>
              <a:spcAft>
                <a:spcPts val="0"/>
              </a:spcAft>
              <a:buFont typeface="Wingdings" panose="05000000000000000000" pitchFamily="2" charset="2"/>
              <a:buChar char="Ø"/>
            </a:pP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457200" marR="0" indent="-457200" algn="l">
              <a:spcBef>
                <a:spcPts val="0"/>
              </a:spcBef>
              <a:spcAft>
                <a:spcPts val="0"/>
              </a:spcAft>
              <a:buFont typeface="Wingdings" panose="05000000000000000000" pitchFamily="2" charset="2"/>
              <a:buChar char="Ø"/>
            </a:pP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457200" marR="0" indent="-457200" algn="l">
              <a:spcBef>
                <a:spcPts val="0"/>
              </a:spcBef>
              <a:spcAft>
                <a:spcPts val="0"/>
              </a:spcAft>
              <a:buFont typeface="Wingdings" panose="05000000000000000000" pitchFamily="2" charset="2"/>
              <a:buChar char="Ø"/>
            </a:pPr>
            <a:r>
              <a:rPr lang="en-US" sz="2400" dirty="0">
                <a:latin typeface="Century Gothic" panose="020B0502020202020204" pitchFamily="34" charset="0"/>
                <a:ea typeface="Calibri" panose="020F0502020204030204" pitchFamily="34" charset="0"/>
                <a:cs typeface="Times New Roman" panose="02020603050405020304" pitchFamily="18" charset="0"/>
              </a:rPr>
              <a:t>“,,,like sitting down on the couch with Jesus to tell him about your day.”</a:t>
            </a:r>
          </a:p>
        </p:txBody>
      </p:sp>
    </p:spTree>
    <p:extLst>
      <p:ext uri="{BB962C8B-B14F-4D97-AF65-F5344CB8AC3E}">
        <p14:creationId xmlns:p14="http://schemas.microsoft.com/office/powerpoint/2010/main" val="4171245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838198" y="327041"/>
            <a:ext cx="5571480" cy="5693866"/>
          </a:xfrm>
          <a:prstGeom prst="rect">
            <a:avLst/>
          </a:prstGeom>
          <a:noFill/>
        </p:spPr>
        <p:txBody>
          <a:bodyPr wrap="square" rtlCol="0">
            <a:spAutoFit/>
          </a:bodyPr>
          <a:lstStyle/>
          <a:p>
            <a:r>
              <a:rPr lang="en-US" sz="2800" b="1" dirty="0">
                <a:latin typeface="Century Gothic" panose="020B0502020202020204" pitchFamily="34" charset="0"/>
                <a:ea typeface="Calibri" panose="020F0502020204030204" pitchFamily="34" charset="0"/>
                <a:cs typeface="Times New Roman" panose="02020603050405020304" pitchFamily="18" charset="0"/>
              </a:rPr>
              <a:t>The Examen </a:t>
            </a:r>
            <a:r>
              <a:rPr lang="en-US" sz="2000" b="1" dirty="0">
                <a:latin typeface="Century Gothic" panose="020B0502020202020204" pitchFamily="34" charset="0"/>
                <a:ea typeface="Calibri" panose="020F0502020204030204" pitchFamily="34" charset="0"/>
                <a:cs typeface="Times New Roman" panose="02020603050405020304" pitchFamily="18" charset="0"/>
              </a:rPr>
              <a:t>(continued) </a:t>
            </a:r>
            <a:endParaRPr lang="en-US" sz="2800" b="1" dirty="0">
              <a:effectLst/>
              <a:latin typeface="Century Gothic" panose="020B050202020202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US" sz="2800" dirty="0">
                <a:effectLst/>
                <a:latin typeface="Century Gothic" panose="020B0502020202020204" pitchFamily="34" charset="0"/>
                <a:ea typeface="Calibri" panose="020F0502020204030204" pitchFamily="34" charset="0"/>
                <a:cs typeface="Times New Roman" panose="02020603050405020304" pitchFamily="18" charset="0"/>
              </a:rPr>
              <a:t>The review of the day can be done in your mind, written </a:t>
            </a:r>
            <a:r>
              <a:rPr lang="en-US" sz="2800" dirty="0">
                <a:latin typeface="Century Gothic" panose="020B0502020202020204" pitchFamily="34" charset="0"/>
                <a:ea typeface="Calibri" panose="020F0502020204030204" pitchFamily="34" charset="0"/>
                <a:cs typeface="Times New Roman" panose="02020603050405020304" pitchFamily="18" charset="0"/>
              </a:rPr>
              <a:t>in a journal, or spoken aloud, depending on what feels most comfortable and fruitful for you.</a:t>
            </a:r>
          </a:p>
          <a:p>
            <a:pPr marL="457200" indent="-457200">
              <a:buFont typeface="Arial" panose="020B0604020202020204" pitchFamily="34" charset="0"/>
              <a:buChar char="•"/>
            </a:pPr>
            <a:r>
              <a:rPr lang="en-US" sz="2800" dirty="0">
                <a:latin typeface="Century Gothic" panose="020B0502020202020204" pitchFamily="34" charset="0"/>
                <a:ea typeface="Calibri" panose="020F0502020204030204" pitchFamily="34" charset="0"/>
                <a:cs typeface="Times New Roman" panose="02020603050405020304" pitchFamily="18" charset="0"/>
              </a:rPr>
              <a:t>There are even apps you can download to your phone!</a:t>
            </a:r>
          </a:p>
          <a:p>
            <a:endParaRPr lang="en-US" sz="28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b="1" dirty="0">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descr="Diagram, calendar&#10;&#10;Description automatically generated">
            <a:extLst>
              <a:ext uri="{FF2B5EF4-FFF2-40B4-BE49-F238E27FC236}">
                <a16:creationId xmlns:a16="http://schemas.microsoft.com/office/drawing/2014/main" id="{D355DA18-6987-4EA3-87F2-3F6A750D0F17}"/>
              </a:ext>
            </a:extLst>
          </p:cNvPr>
          <p:cNvPicPr>
            <a:picLocks noChangeAspect="1"/>
          </p:cNvPicPr>
          <p:nvPr/>
        </p:nvPicPr>
        <p:blipFill rotWithShape="1">
          <a:blip r:embed="rId3">
            <a:extLst>
              <a:ext uri="{28A0092B-C50C-407E-A947-70E740481C1C}">
                <a14:useLocalDpi xmlns:a14="http://schemas.microsoft.com/office/drawing/2010/main" val="0"/>
              </a:ext>
            </a:extLst>
          </a:blip>
          <a:srcRect l="15687" t="56104" r="14010" b="7572"/>
          <a:stretch/>
        </p:blipFill>
        <p:spPr>
          <a:xfrm rot="5400000">
            <a:off x="5492038" y="1366772"/>
            <a:ext cx="6052184" cy="4057098"/>
          </a:xfrm>
          <a:prstGeom prst="rect">
            <a:avLst/>
          </a:prstGeom>
        </p:spPr>
      </p:pic>
    </p:spTree>
    <p:extLst>
      <p:ext uri="{BB962C8B-B14F-4D97-AF65-F5344CB8AC3E}">
        <p14:creationId xmlns:p14="http://schemas.microsoft.com/office/powerpoint/2010/main" val="601558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838200" y="294101"/>
            <a:ext cx="10515600" cy="1325563"/>
          </a:xfrm>
        </p:spPr>
        <p:txBody>
          <a:bodyPr/>
          <a:lstStyle/>
          <a:p>
            <a:pPr algn="ctr"/>
            <a:r>
              <a:rPr lang="en-US" u="sng" dirty="0"/>
              <a:t>Closing Prayer</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1015745" y="1807363"/>
            <a:ext cx="9122539" cy="4756536"/>
          </a:xfrm>
        </p:spPr>
        <p:txBody>
          <a:bodyPr>
            <a:normAutofit/>
          </a:bodyPr>
          <a:lstStyle/>
          <a:p>
            <a:pPr marL="0" indent="0">
              <a:buNone/>
            </a:pPr>
            <a:r>
              <a:rPr lang="en-US" sz="3200" dirty="0"/>
              <a:t>Thank you, God, for your presence in our lives. We give everything that we have considered today into your hands, letting go of worry or pride and readying ourselves for another day. We pray that we will go into the next day with the wisdom and serenity that comes from you. Amen.</a:t>
            </a:r>
          </a:p>
          <a:p>
            <a:endParaRPr lang="en-US" sz="3200" dirty="0"/>
          </a:p>
          <a:p>
            <a:pPr marL="0" indent="0" algn="ctr">
              <a:buNone/>
            </a:pPr>
            <a:endParaRPr lang="en-US" b="1" dirty="0"/>
          </a:p>
        </p:txBody>
      </p:sp>
    </p:spTree>
    <p:extLst>
      <p:ext uri="{BB962C8B-B14F-4D97-AF65-F5344CB8AC3E}">
        <p14:creationId xmlns:p14="http://schemas.microsoft.com/office/powerpoint/2010/main" val="2682954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7CCB5707-5E50-5B4F-8C96-66A13D9D0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230" y="236409"/>
            <a:ext cx="6511612" cy="6296943"/>
          </a:xfrm>
          <a:prstGeom prst="rect">
            <a:avLst/>
          </a:prstGeom>
        </p:spPr>
      </p:pic>
      <p:sp>
        <p:nvSpPr>
          <p:cNvPr id="5" name="TextBox 4">
            <a:extLst>
              <a:ext uri="{FF2B5EF4-FFF2-40B4-BE49-F238E27FC236}">
                <a16:creationId xmlns:a16="http://schemas.microsoft.com/office/drawing/2014/main" id="{7116F32F-EE7C-7443-8842-CDE27F484ECC}"/>
              </a:ext>
            </a:extLst>
          </p:cNvPr>
          <p:cNvSpPr txBox="1"/>
          <p:nvPr/>
        </p:nvSpPr>
        <p:spPr>
          <a:xfrm>
            <a:off x="7734645" y="6533352"/>
            <a:ext cx="1549872" cy="246221"/>
          </a:xfrm>
          <a:prstGeom prst="rect">
            <a:avLst/>
          </a:prstGeom>
          <a:noFill/>
        </p:spPr>
        <p:txBody>
          <a:bodyPr wrap="square" rtlCol="0">
            <a:spAutoFit/>
          </a:bodyPr>
          <a:lstStyle/>
          <a:p>
            <a:r>
              <a:rPr lang="en-US" sz="1000" dirty="0"/>
              <a:t>Image: Glory </a:t>
            </a:r>
            <a:r>
              <a:rPr lang="en-US" sz="1000" dirty="0" err="1"/>
              <a:t>Dharmaraj</a:t>
            </a:r>
            <a:endParaRPr lang="en-US" sz="1000" dirty="0"/>
          </a:p>
        </p:txBody>
      </p:sp>
      <p:sp>
        <p:nvSpPr>
          <p:cNvPr id="4" name="TextBox 3">
            <a:extLst>
              <a:ext uri="{FF2B5EF4-FFF2-40B4-BE49-F238E27FC236}">
                <a16:creationId xmlns:a16="http://schemas.microsoft.com/office/drawing/2014/main" id="{37E2959A-1296-4E32-BBDD-7DDC3BF8F589}"/>
              </a:ext>
            </a:extLst>
          </p:cNvPr>
          <p:cNvSpPr txBox="1"/>
          <p:nvPr/>
        </p:nvSpPr>
        <p:spPr>
          <a:xfrm>
            <a:off x="532660" y="5271467"/>
            <a:ext cx="3784570" cy="1384995"/>
          </a:xfrm>
          <a:prstGeom prst="rect">
            <a:avLst/>
          </a:prstGeom>
          <a:noFill/>
        </p:spPr>
        <p:txBody>
          <a:bodyPr wrap="square" rtlCol="0">
            <a:spAutoFit/>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“God Is Here Today/Dios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Está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Aqui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Source: Mexican Traditional. Arranged by C. Michael Hawn &amp; Arturo Gonzalez. Translation by C. Michael Hawn ©1999 Choristers Guild. All rights reserved. Used with permission. CCLI #11221925. </a:t>
            </a:r>
            <a:endParaRPr lang="en-US"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Musician: Catherine Ritch</a:t>
            </a:r>
          </a:p>
        </p:txBody>
      </p:sp>
      <p:pic>
        <p:nvPicPr>
          <p:cNvPr id="3" name="God is Here Today">
            <a:hlinkClick r:id="" action="ppaction://media"/>
            <a:extLst>
              <a:ext uri="{FF2B5EF4-FFF2-40B4-BE49-F238E27FC236}">
                <a16:creationId xmlns:a16="http://schemas.microsoft.com/office/drawing/2014/main" id="{8774C753-BF6B-4BC2-850C-F217F89520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05864" y="4487377"/>
            <a:ext cx="609600" cy="609600"/>
          </a:xfrm>
          <a:prstGeom prst="rect">
            <a:avLst/>
          </a:prstGeom>
        </p:spPr>
      </p:pic>
      <p:sp>
        <p:nvSpPr>
          <p:cNvPr id="9" name="Title 8">
            <a:extLst>
              <a:ext uri="{FF2B5EF4-FFF2-40B4-BE49-F238E27FC236}">
                <a16:creationId xmlns:a16="http://schemas.microsoft.com/office/drawing/2014/main" id="{08AABD54-02BC-4F75-A6FD-286DD0F30743}"/>
              </a:ext>
            </a:extLst>
          </p:cNvPr>
          <p:cNvSpPr txBox="1">
            <a:spLocks noGrp="1"/>
          </p:cNvSpPr>
          <p:nvPr>
            <p:ph type="title"/>
          </p:nvPr>
        </p:nvSpPr>
        <p:spPr>
          <a:xfrm>
            <a:off x="278515" y="674969"/>
            <a:ext cx="3968318" cy="3887218"/>
          </a:xfrm>
          <a:prstGeom prst="rect">
            <a:avLst/>
          </a:prstGeom>
          <a:noFill/>
        </p:spPr>
        <p:txBody>
          <a:bodyPr wrap="square" rtlCol="0">
            <a:spAutoFit/>
          </a:bodyPr>
          <a:lstStyle/>
          <a:p>
            <a:pPr algn="ctr" fontAlgn="base"/>
            <a:r>
              <a:rPr lang="en-US" sz="1800" b="1" i="0" dirty="0">
                <a:solidFill>
                  <a:srgbClr val="646A7C"/>
                </a:solidFill>
                <a:effectLst/>
                <a:latin typeface="Poppins"/>
              </a:rPr>
              <a:t>God Is Here Today</a:t>
            </a:r>
            <a:br>
              <a:rPr lang="en-US" sz="1800" b="0" i="0" dirty="0">
                <a:solidFill>
                  <a:srgbClr val="646A7C"/>
                </a:solidFill>
                <a:effectLst/>
                <a:latin typeface="Poppins"/>
              </a:rPr>
            </a:br>
            <a:br>
              <a:rPr lang="en-US" sz="1800" b="0" i="0" dirty="0">
                <a:solidFill>
                  <a:srgbClr val="646A7C"/>
                </a:solidFill>
                <a:effectLst/>
                <a:latin typeface="Poppins"/>
              </a:rPr>
            </a:br>
            <a:r>
              <a:rPr lang="en-US" sz="1800" b="0" i="0" dirty="0">
                <a:solidFill>
                  <a:srgbClr val="646A7C"/>
                </a:solidFill>
                <a:effectLst/>
                <a:latin typeface="Poppins"/>
              </a:rPr>
              <a:t>God is here today;</a:t>
            </a:r>
            <a:br>
              <a:rPr lang="en-US" sz="1800" b="0" i="0" dirty="0">
                <a:solidFill>
                  <a:srgbClr val="646A7C"/>
                </a:solidFill>
                <a:effectLst/>
                <a:latin typeface="Poppins"/>
              </a:rPr>
            </a:br>
            <a:r>
              <a:rPr lang="en-US" sz="1800" b="0" i="0" dirty="0">
                <a:solidFill>
                  <a:srgbClr val="646A7C"/>
                </a:solidFill>
                <a:effectLst/>
                <a:latin typeface="Poppins"/>
              </a:rPr>
              <a:t>as certain as the air I breathe,</a:t>
            </a:r>
            <a:br>
              <a:rPr lang="en-US" sz="1800" b="0" i="0" dirty="0">
                <a:solidFill>
                  <a:srgbClr val="646A7C"/>
                </a:solidFill>
                <a:effectLst/>
                <a:latin typeface="Poppins"/>
              </a:rPr>
            </a:br>
            <a:r>
              <a:rPr lang="en-US" sz="1800" b="0" i="0" dirty="0">
                <a:solidFill>
                  <a:srgbClr val="646A7C"/>
                </a:solidFill>
                <a:effectLst/>
                <a:latin typeface="Poppins"/>
              </a:rPr>
              <a:t>as certain as the morning sun that rises,</a:t>
            </a:r>
            <a:br>
              <a:rPr lang="en-US" sz="1800" b="0" i="0" dirty="0">
                <a:solidFill>
                  <a:srgbClr val="646A7C"/>
                </a:solidFill>
                <a:effectLst/>
                <a:latin typeface="Poppins"/>
              </a:rPr>
            </a:br>
            <a:r>
              <a:rPr lang="en-US" sz="1800" b="0" i="0" dirty="0">
                <a:solidFill>
                  <a:srgbClr val="646A7C"/>
                </a:solidFill>
                <a:effectLst/>
                <a:latin typeface="Poppins"/>
              </a:rPr>
              <a:t>as certain when I sing you'll hear my song.</a:t>
            </a:r>
            <a:br>
              <a:rPr lang="en-US" sz="1800" b="0" i="0" dirty="0">
                <a:solidFill>
                  <a:srgbClr val="646A7C"/>
                </a:solidFill>
                <a:effectLst/>
                <a:latin typeface="Poppins"/>
              </a:rPr>
            </a:br>
            <a:br>
              <a:rPr lang="en-US" sz="1800" b="0" i="0" dirty="0">
                <a:solidFill>
                  <a:srgbClr val="646A7C"/>
                </a:solidFill>
                <a:effectLst/>
                <a:latin typeface="Poppins"/>
              </a:rPr>
            </a:br>
            <a:r>
              <a:rPr lang="en-US" sz="1800" b="0" i="0" dirty="0">
                <a:solidFill>
                  <a:srgbClr val="646A7C"/>
                </a:solidFill>
                <a:effectLst/>
                <a:latin typeface="Poppins"/>
              </a:rPr>
              <a:t>Dios </a:t>
            </a:r>
            <a:r>
              <a:rPr lang="en-US" sz="1800" b="0" i="0" dirty="0" err="1">
                <a:solidFill>
                  <a:srgbClr val="646A7C"/>
                </a:solidFill>
                <a:effectLst/>
                <a:latin typeface="Poppins"/>
              </a:rPr>
              <a:t>está</a:t>
            </a:r>
            <a:r>
              <a:rPr lang="en-US" sz="1800" b="0" i="0" dirty="0">
                <a:solidFill>
                  <a:srgbClr val="646A7C"/>
                </a:solidFill>
                <a:effectLst/>
                <a:latin typeface="Poppins"/>
              </a:rPr>
              <a:t> </a:t>
            </a:r>
            <a:r>
              <a:rPr lang="en-US" sz="1800" b="0" i="0" dirty="0" err="1">
                <a:solidFill>
                  <a:srgbClr val="646A7C"/>
                </a:solidFill>
                <a:effectLst/>
                <a:latin typeface="Poppins"/>
              </a:rPr>
              <a:t>aquí</a:t>
            </a:r>
            <a:br>
              <a:rPr lang="en-US" sz="1800" b="0" i="0" dirty="0">
                <a:solidFill>
                  <a:srgbClr val="646A7C"/>
                </a:solidFill>
                <a:effectLst/>
                <a:latin typeface="Poppins"/>
              </a:rPr>
            </a:br>
            <a:r>
              <a:rPr lang="en-US" sz="1800" b="0" i="0" dirty="0">
                <a:solidFill>
                  <a:srgbClr val="646A7C"/>
                </a:solidFill>
                <a:effectLst/>
                <a:latin typeface="Poppins"/>
              </a:rPr>
              <a:t>tan </a:t>
            </a:r>
            <a:r>
              <a:rPr lang="en-US" sz="1800" b="0" i="0" dirty="0" err="1">
                <a:solidFill>
                  <a:srgbClr val="646A7C"/>
                </a:solidFill>
                <a:effectLst/>
                <a:latin typeface="Poppins"/>
              </a:rPr>
              <a:t>cierto</a:t>
            </a:r>
            <a:r>
              <a:rPr lang="en-US" sz="1800" b="0" i="0" dirty="0">
                <a:solidFill>
                  <a:srgbClr val="646A7C"/>
                </a:solidFill>
                <a:effectLst/>
                <a:latin typeface="Poppins"/>
              </a:rPr>
              <a:t> </a:t>
            </a:r>
            <a:r>
              <a:rPr lang="en-US" sz="1800" b="0" i="0" dirty="0" err="1">
                <a:solidFill>
                  <a:srgbClr val="646A7C"/>
                </a:solidFill>
                <a:effectLst/>
                <a:latin typeface="Poppins"/>
              </a:rPr>
              <a:t>como</a:t>
            </a:r>
            <a:r>
              <a:rPr lang="en-US" sz="1800" b="0" i="0" dirty="0">
                <a:solidFill>
                  <a:srgbClr val="646A7C"/>
                </a:solidFill>
                <a:effectLst/>
                <a:latin typeface="Poppins"/>
              </a:rPr>
              <a:t> el </a:t>
            </a:r>
            <a:r>
              <a:rPr lang="en-US" sz="1800" b="0" i="0" dirty="0" err="1">
                <a:solidFill>
                  <a:srgbClr val="646A7C"/>
                </a:solidFill>
                <a:effectLst/>
                <a:latin typeface="Poppins"/>
              </a:rPr>
              <a:t>aire</a:t>
            </a:r>
            <a:r>
              <a:rPr lang="en-US" sz="1800" b="0" i="0" dirty="0">
                <a:solidFill>
                  <a:srgbClr val="646A7C"/>
                </a:solidFill>
                <a:effectLst/>
                <a:latin typeface="Poppins"/>
              </a:rPr>
              <a:t> que respire,</a:t>
            </a:r>
            <a:br>
              <a:rPr lang="en-US" sz="1800" b="0" i="0" dirty="0">
                <a:solidFill>
                  <a:srgbClr val="646A7C"/>
                </a:solidFill>
                <a:effectLst/>
                <a:latin typeface="Poppins"/>
              </a:rPr>
            </a:br>
            <a:r>
              <a:rPr lang="en-US" sz="1800" b="0" i="0" dirty="0">
                <a:solidFill>
                  <a:srgbClr val="646A7C"/>
                </a:solidFill>
                <a:effectLst/>
                <a:latin typeface="Poppins"/>
              </a:rPr>
              <a:t>tan </a:t>
            </a:r>
            <a:r>
              <a:rPr lang="en-US" sz="1800" b="0" i="0" dirty="0" err="1">
                <a:solidFill>
                  <a:srgbClr val="646A7C"/>
                </a:solidFill>
                <a:effectLst/>
                <a:latin typeface="Poppins"/>
              </a:rPr>
              <a:t>cierto</a:t>
            </a:r>
            <a:r>
              <a:rPr lang="en-US" sz="1800" b="0" i="0" dirty="0">
                <a:solidFill>
                  <a:srgbClr val="646A7C"/>
                </a:solidFill>
                <a:effectLst/>
                <a:latin typeface="Poppins"/>
              </a:rPr>
              <a:t> </a:t>
            </a:r>
            <a:r>
              <a:rPr lang="en-US" sz="1800" b="0" i="0" dirty="0" err="1">
                <a:solidFill>
                  <a:srgbClr val="646A7C"/>
                </a:solidFill>
                <a:effectLst/>
                <a:latin typeface="Poppins"/>
              </a:rPr>
              <a:t>como</a:t>
            </a:r>
            <a:r>
              <a:rPr lang="en-US" sz="1800" b="0" i="0" dirty="0">
                <a:solidFill>
                  <a:srgbClr val="646A7C"/>
                </a:solidFill>
                <a:effectLst/>
                <a:latin typeface="Poppins"/>
              </a:rPr>
              <a:t> la </a:t>
            </a:r>
            <a:r>
              <a:rPr lang="en-US" sz="1800" b="0" i="0" dirty="0" err="1">
                <a:solidFill>
                  <a:srgbClr val="646A7C"/>
                </a:solidFill>
                <a:effectLst/>
                <a:latin typeface="Poppins"/>
              </a:rPr>
              <a:t>mañana</a:t>
            </a:r>
            <a:r>
              <a:rPr lang="en-US" sz="1800" b="0" i="0" dirty="0">
                <a:solidFill>
                  <a:srgbClr val="646A7C"/>
                </a:solidFill>
                <a:effectLst/>
                <a:latin typeface="Poppins"/>
              </a:rPr>
              <a:t> se </a:t>
            </a:r>
            <a:r>
              <a:rPr lang="en-US" sz="1800" b="0" i="0" dirty="0" err="1">
                <a:solidFill>
                  <a:srgbClr val="646A7C"/>
                </a:solidFill>
                <a:effectLst/>
                <a:latin typeface="Poppins"/>
              </a:rPr>
              <a:t>levanta</a:t>
            </a:r>
            <a:r>
              <a:rPr lang="en-US" sz="1800" b="0" i="0" dirty="0">
                <a:solidFill>
                  <a:srgbClr val="646A7C"/>
                </a:solidFill>
                <a:effectLst/>
                <a:latin typeface="Poppins"/>
              </a:rPr>
              <a:t>,</a:t>
            </a:r>
            <a:br>
              <a:rPr lang="en-US" sz="1800" b="0" i="0" dirty="0">
                <a:solidFill>
                  <a:srgbClr val="646A7C"/>
                </a:solidFill>
                <a:effectLst/>
                <a:latin typeface="Poppins"/>
              </a:rPr>
            </a:br>
            <a:r>
              <a:rPr lang="en-US" sz="1800" b="0" i="0" dirty="0">
                <a:solidFill>
                  <a:srgbClr val="646A7C"/>
                </a:solidFill>
                <a:effectLst/>
                <a:latin typeface="Poppins"/>
              </a:rPr>
              <a:t>tan </a:t>
            </a:r>
            <a:r>
              <a:rPr lang="en-US" sz="1800" b="0" i="0" dirty="0" err="1">
                <a:solidFill>
                  <a:srgbClr val="646A7C"/>
                </a:solidFill>
                <a:effectLst/>
                <a:latin typeface="Poppins"/>
              </a:rPr>
              <a:t>cierto</a:t>
            </a:r>
            <a:r>
              <a:rPr lang="en-US" sz="1800" b="0" i="0" dirty="0">
                <a:solidFill>
                  <a:srgbClr val="646A7C"/>
                </a:solidFill>
                <a:effectLst/>
                <a:latin typeface="Poppins"/>
              </a:rPr>
              <a:t> </a:t>
            </a:r>
            <a:r>
              <a:rPr lang="en-US" sz="1800" b="0" i="0" dirty="0" err="1">
                <a:solidFill>
                  <a:srgbClr val="646A7C"/>
                </a:solidFill>
                <a:effectLst/>
                <a:latin typeface="Poppins"/>
              </a:rPr>
              <a:t>como</a:t>
            </a:r>
            <a:r>
              <a:rPr lang="en-US" sz="1800" b="0" i="0" dirty="0">
                <a:solidFill>
                  <a:srgbClr val="646A7C"/>
                </a:solidFill>
                <a:effectLst/>
                <a:latin typeface="Poppins"/>
              </a:rPr>
              <a:t> que le canto y me </a:t>
            </a:r>
            <a:r>
              <a:rPr lang="en-US" sz="1800" b="0" i="0" dirty="0" err="1">
                <a:solidFill>
                  <a:srgbClr val="646A7C"/>
                </a:solidFill>
                <a:effectLst/>
                <a:latin typeface="Poppins"/>
              </a:rPr>
              <a:t>puede</a:t>
            </a:r>
            <a:r>
              <a:rPr lang="en-US" sz="1800" b="0" i="0" dirty="0">
                <a:solidFill>
                  <a:srgbClr val="646A7C"/>
                </a:solidFill>
                <a:effectLst/>
                <a:latin typeface="Poppins"/>
              </a:rPr>
              <a:t> </a:t>
            </a:r>
            <a:r>
              <a:rPr lang="en-US" sz="1800" b="0" i="0" dirty="0" err="1">
                <a:solidFill>
                  <a:srgbClr val="646A7C"/>
                </a:solidFill>
                <a:effectLst/>
                <a:latin typeface="Poppins"/>
              </a:rPr>
              <a:t>oír</a:t>
            </a:r>
            <a:r>
              <a:rPr lang="en-US" sz="1800" b="0" i="0" dirty="0">
                <a:solidFill>
                  <a:srgbClr val="646A7C"/>
                </a:solidFill>
                <a:effectLst/>
                <a:latin typeface="Poppins"/>
              </a:rPr>
              <a:t>.</a:t>
            </a:r>
            <a:br>
              <a:rPr lang="en-US" sz="1000" b="0" i="0" dirty="0">
                <a:solidFill>
                  <a:srgbClr val="646A7C"/>
                </a:solidFill>
                <a:effectLst/>
                <a:latin typeface="Poppins"/>
              </a:rPr>
            </a:br>
            <a:br>
              <a:rPr lang="en-US" sz="2000" dirty="0">
                <a:latin typeface="Century Gothic" panose="020B0502020202020204" pitchFamily="34" charset="0"/>
                <a:ea typeface="Calibri" panose="020F0502020204030204" pitchFamily="34" charset="0"/>
                <a:cs typeface="Times New Roman" panose="02020603050405020304" pitchFamily="18" charset="0"/>
              </a:rPr>
            </a:br>
            <a:endParaRPr lang="en-US" sz="2000"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35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FB5B-04D3-492F-A4B2-AA9572989E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74D21AE-B265-4E87-BDC2-261BFA6BD19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2AA9A2E-51AE-4896-A92B-829C1D81F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0327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weapon, blue&#10;&#10;Description automatically generated">
            <a:extLst>
              <a:ext uri="{FF2B5EF4-FFF2-40B4-BE49-F238E27FC236}">
                <a16:creationId xmlns:a16="http://schemas.microsoft.com/office/drawing/2014/main" id="{A100A89A-1246-454C-8FA1-A99E61C47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040" y="655603"/>
            <a:ext cx="6051919" cy="4033172"/>
          </a:xfrm>
          <a:prstGeom prst="rect">
            <a:avLst/>
          </a:prstGeom>
        </p:spPr>
      </p:pic>
      <p:pic>
        <p:nvPicPr>
          <p:cNvPr id="7" name="Picture 6" descr="A flat screen television&#10;&#10;Description automatically generated">
            <a:extLst>
              <a:ext uri="{FF2B5EF4-FFF2-40B4-BE49-F238E27FC236}">
                <a16:creationId xmlns:a16="http://schemas.microsoft.com/office/drawing/2014/main" id="{44B90C16-F2CE-42C7-9FEF-FE3E8605EC94}"/>
              </a:ext>
            </a:extLst>
          </p:cNvPr>
          <p:cNvPicPr>
            <a:picLocks noChangeAspect="1"/>
          </p:cNvPicPr>
          <p:nvPr/>
        </p:nvPicPr>
        <p:blipFill rotWithShape="1">
          <a:blip r:embed="rId3">
            <a:extLst>
              <a:ext uri="{28A0092B-C50C-407E-A947-70E740481C1C}">
                <a14:useLocalDpi xmlns:a14="http://schemas.microsoft.com/office/drawing/2010/main" val="0"/>
              </a:ext>
            </a:extLst>
          </a:blip>
          <a:srcRect l="880" t="87278" r="507" b="679"/>
          <a:stretch/>
        </p:blipFill>
        <p:spPr>
          <a:xfrm>
            <a:off x="603885" y="4887208"/>
            <a:ext cx="10984230" cy="811530"/>
          </a:xfrm>
          <a:prstGeom prst="rect">
            <a:avLst/>
          </a:prstGeom>
          <a:ln>
            <a:solidFill>
              <a:srgbClr val="FFC000"/>
            </a:solidFill>
          </a:ln>
        </p:spPr>
      </p:pic>
    </p:spTree>
    <p:extLst>
      <p:ext uri="{BB962C8B-B14F-4D97-AF65-F5344CB8AC3E}">
        <p14:creationId xmlns:p14="http://schemas.microsoft.com/office/powerpoint/2010/main" val="2950654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841C33-B592-4142-BC83-2A3D37D18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125" y="946149"/>
            <a:ext cx="4776788" cy="5219607"/>
          </a:xfrm>
          <a:prstGeom prst="rect">
            <a:avLst/>
          </a:prstGeom>
        </p:spPr>
      </p:pic>
      <p:sp>
        <p:nvSpPr>
          <p:cNvPr id="8" name="Title 7">
            <a:extLst>
              <a:ext uri="{FF2B5EF4-FFF2-40B4-BE49-F238E27FC236}">
                <a16:creationId xmlns:a16="http://schemas.microsoft.com/office/drawing/2014/main" id="{9A0F7B4F-9355-4210-A1DB-86EB7BA7F5D9}"/>
              </a:ext>
            </a:extLst>
          </p:cNvPr>
          <p:cNvSpPr>
            <a:spLocks noGrp="1"/>
          </p:cNvSpPr>
          <p:nvPr>
            <p:ph type="title"/>
          </p:nvPr>
        </p:nvSpPr>
        <p:spPr>
          <a:xfrm>
            <a:off x="1339851" y="2100262"/>
            <a:ext cx="3932237" cy="985838"/>
          </a:xfrm>
        </p:spPr>
        <p:txBody>
          <a:bodyPr>
            <a:normAutofit fontScale="90000"/>
          </a:bodyPr>
          <a:lstStyle/>
          <a:p>
            <a:r>
              <a:rPr lang="en-US" sz="5300" b="1" dirty="0">
                <a:latin typeface="+mn-lt"/>
              </a:rPr>
              <a:t>Ibrahim </a:t>
            </a:r>
            <a:r>
              <a:rPr lang="en-US" sz="5300" b="1" dirty="0" err="1">
                <a:latin typeface="+mn-lt"/>
              </a:rPr>
              <a:t>Dabo</a:t>
            </a:r>
            <a:br>
              <a:rPr lang="en-US" dirty="0"/>
            </a:br>
            <a:endParaRPr lang="en-US" dirty="0"/>
          </a:p>
        </p:txBody>
      </p:sp>
      <p:sp>
        <p:nvSpPr>
          <p:cNvPr id="11" name="Text Placeholder 10">
            <a:extLst>
              <a:ext uri="{FF2B5EF4-FFF2-40B4-BE49-F238E27FC236}">
                <a16:creationId xmlns:a16="http://schemas.microsoft.com/office/drawing/2014/main" id="{B4FC5B8B-904E-484F-A0D3-B51AF9289812}"/>
              </a:ext>
            </a:extLst>
          </p:cNvPr>
          <p:cNvSpPr>
            <a:spLocks noGrp="1"/>
          </p:cNvSpPr>
          <p:nvPr>
            <p:ph type="body" sz="half" idx="2"/>
          </p:nvPr>
        </p:nvSpPr>
        <p:spPr>
          <a:xfrm>
            <a:off x="839788" y="3086100"/>
            <a:ext cx="4210050" cy="2782888"/>
          </a:xfrm>
        </p:spPr>
        <p:txBody>
          <a:bodyPr>
            <a:normAutofit fontScale="92500" lnSpcReduction="10000"/>
          </a:bodyPr>
          <a:lstStyle/>
          <a:p>
            <a:pPr marL="0" marR="0" indent="457200" algn="ctr">
              <a:lnSpc>
                <a:spcPct val="150000"/>
              </a:lnSpc>
              <a:spcBef>
                <a:spcPts val="0"/>
              </a:spcBef>
              <a:spcAft>
                <a:spcPts val="0"/>
              </a:spcAft>
            </a:pPr>
            <a:r>
              <a:rPr lang="en-US" sz="3200" b="1" dirty="0">
                <a:solidFill>
                  <a:srgbClr val="631854"/>
                </a:solidFill>
                <a:effectLst/>
                <a:ea typeface="Times New Roman" panose="02020603050405020304" pitchFamily="18" charset="0"/>
              </a:rPr>
              <a:t>Enterprise Business Systems                   Finance and Administration</a:t>
            </a:r>
            <a:endParaRPr lang="en-US" sz="3200" b="1" dirty="0">
              <a:effectLst/>
              <a:ea typeface="Times New Roman" panose="02020603050405020304" pitchFamily="18" charset="0"/>
            </a:endParaRPr>
          </a:p>
          <a:p>
            <a:endParaRPr lang="en-US" dirty="0"/>
          </a:p>
        </p:txBody>
      </p:sp>
      <p:sp>
        <p:nvSpPr>
          <p:cNvPr id="12" name="TextBox 11">
            <a:extLst>
              <a:ext uri="{FF2B5EF4-FFF2-40B4-BE49-F238E27FC236}">
                <a16:creationId xmlns:a16="http://schemas.microsoft.com/office/drawing/2014/main" id="{9F9C7CC3-4841-4E59-8D9C-DFF3837344B1}"/>
              </a:ext>
            </a:extLst>
          </p:cNvPr>
          <p:cNvSpPr txBox="1"/>
          <p:nvPr/>
        </p:nvSpPr>
        <p:spPr>
          <a:xfrm>
            <a:off x="1267824" y="6051433"/>
            <a:ext cx="3782014" cy="800219"/>
          </a:xfrm>
          <a:prstGeom prst="rect">
            <a:avLst/>
          </a:prstGeom>
          <a:noFill/>
        </p:spPr>
        <p:txBody>
          <a:bodyPr wrap="square" rtlCol="0">
            <a:spAutoFit/>
          </a:bodyPr>
          <a:lstStyle/>
          <a:p>
            <a:r>
              <a:rPr lang="en-US" sz="2800" u="sng" dirty="0">
                <a:solidFill>
                  <a:srgbClr val="0000FF"/>
                </a:solidFill>
                <a:effectLst/>
                <a:ea typeface="Times New Roman" panose="02020603050405020304" pitchFamily="18" charset="0"/>
              </a:rPr>
              <a:t>idabo@umcmission.org</a:t>
            </a:r>
            <a:endParaRPr lang="en-US" sz="2800" dirty="0">
              <a:effectLst/>
              <a:ea typeface="Times New Roman" panose="02020603050405020304" pitchFamily="18" charset="0"/>
            </a:endParaRPr>
          </a:p>
          <a:p>
            <a:endParaRPr lang="en-US" dirty="0"/>
          </a:p>
        </p:txBody>
      </p:sp>
      <p:sp>
        <p:nvSpPr>
          <p:cNvPr id="13" name="TextBox 12">
            <a:extLst>
              <a:ext uri="{FF2B5EF4-FFF2-40B4-BE49-F238E27FC236}">
                <a16:creationId xmlns:a16="http://schemas.microsoft.com/office/drawing/2014/main" id="{2C580AD6-6E84-46D8-8674-62AA32E2D105}"/>
              </a:ext>
            </a:extLst>
          </p:cNvPr>
          <p:cNvSpPr txBox="1"/>
          <p:nvPr/>
        </p:nvSpPr>
        <p:spPr>
          <a:xfrm>
            <a:off x="1766317" y="946149"/>
            <a:ext cx="2736455" cy="461665"/>
          </a:xfrm>
          <a:prstGeom prst="rect">
            <a:avLst/>
          </a:prstGeom>
          <a:noFill/>
        </p:spPr>
        <p:txBody>
          <a:bodyPr wrap="none" rtlCol="0">
            <a:spAutoFit/>
          </a:bodyPr>
          <a:lstStyle/>
          <a:p>
            <a:r>
              <a:rPr lang="en-US" sz="2400" dirty="0">
                <a:latin typeface="Calibri" panose="020F0502020204030204" pitchFamily="34" charset="0"/>
                <a:ea typeface="Calibri" panose="020F0502020204030204" pitchFamily="34" charset="0"/>
                <a:cs typeface="Times New Roman" panose="02020603050405020304" pitchFamily="18" charset="0"/>
              </a:rPr>
              <a:t>Mon</a:t>
            </a:r>
            <a:r>
              <a:rPr lang="en-US" sz="2400" dirty="0">
                <a:effectLst/>
                <a:latin typeface="Calibri" panose="020F0502020204030204" pitchFamily="34" charset="0"/>
                <a:ea typeface="Calibri" panose="020F0502020204030204" pitchFamily="34" charset="0"/>
                <a:cs typeface="Times New Roman" panose="02020603050405020304" pitchFamily="18" charset="0"/>
              </a:rPr>
              <a:t>day, October 26</a:t>
            </a:r>
            <a:endParaRPr lang="en-US" sz="2400" dirty="0"/>
          </a:p>
        </p:txBody>
      </p:sp>
      <p:pic>
        <p:nvPicPr>
          <p:cNvPr id="14" name="Picture 13">
            <a:extLst>
              <a:ext uri="{FF2B5EF4-FFF2-40B4-BE49-F238E27FC236}">
                <a16:creationId xmlns:a16="http://schemas.microsoft.com/office/drawing/2014/main" id="{81A82C6F-12CB-4BE9-822E-B031252B246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97486">
            <a:off x="4581559" y="4292481"/>
            <a:ext cx="1684020" cy="1760855"/>
          </a:xfrm>
          <a:prstGeom prst="rect">
            <a:avLst/>
          </a:prstGeom>
          <a:noFill/>
          <a:ln>
            <a:noFill/>
          </a:ln>
        </p:spPr>
      </p:pic>
    </p:spTree>
    <p:extLst>
      <p:ext uri="{BB962C8B-B14F-4D97-AF65-F5344CB8AC3E}">
        <p14:creationId xmlns:p14="http://schemas.microsoft.com/office/powerpoint/2010/main" val="367806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D3124-6DBD-41E5-8999-27D21216D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0" y="425450"/>
            <a:ext cx="5270500" cy="5213004"/>
          </a:xfrm>
          <a:prstGeom prst="rect">
            <a:avLst/>
          </a:prstGeom>
        </p:spPr>
      </p:pic>
      <p:sp>
        <p:nvSpPr>
          <p:cNvPr id="6" name="TextBox 5">
            <a:extLst>
              <a:ext uri="{FF2B5EF4-FFF2-40B4-BE49-F238E27FC236}">
                <a16:creationId xmlns:a16="http://schemas.microsoft.com/office/drawing/2014/main" id="{E036DDEB-18A5-4B7F-9A5A-A415A1BBCB91}"/>
              </a:ext>
            </a:extLst>
          </p:cNvPr>
          <p:cNvSpPr txBox="1"/>
          <p:nvPr/>
        </p:nvSpPr>
        <p:spPr>
          <a:xfrm>
            <a:off x="6786563" y="1100048"/>
            <a:ext cx="4929187" cy="5078313"/>
          </a:xfrm>
          <a:prstGeom prst="rect">
            <a:avLst/>
          </a:prstGeom>
          <a:noFill/>
        </p:spPr>
        <p:txBody>
          <a:bodyPr wrap="square">
            <a:spAutoFit/>
          </a:bodyPr>
          <a:lstStyle/>
          <a:p>
            <a:pPr algn="ctr"/>
            <a:r>
              <a:rPr lang="en-US" sz="3600" b="1" dirty="0"/>
              <a:t>Switzerland</a:t>
            </a:r>
          </a:p>
          <a:p>
            <a:pPr algn="ctr"/>
            <a:endParaRPr lang="en-US" sz="3600" b="1" dirty="0"/>
          </a:p>
          <a:p>
            <a:pPr algn="ctr"/>
            <a:r>
              <a:rPr lang="en-US" sz="3600" b="1" dirty="0"/>
              <a:t>World Council of Churches</a:t>
            </a:r>
          </a:p>
          <a:p>
            <a:pPr algn="ctr"/>
            <a:endParaRPr lang="en-US" sz="3600" b="1" dirty="0"/>
          </a:p>
          <a:p>
            <a:pPr algn="ctr"/>
            <a:r>
              <a:rPr lang="en-US" sz="3600" b="1" dirty="0"/>
              <a:t>Building gender justice between men and </a:t>
            </a:r>
          </a:p>
          <a:p>
            <a:pPr algn="ctr"/>
            <a:r>
              <a:rPr lang="en-US" sz="3600" b="1" dirty="0"/>
              <a:t>women through regional gender trainings</a:t>
            </a:r>
            <a:endParaRPr lang="en-US" sz="3600" dirty="0"/>
          </a:p>
        </p:txBody>
      </p:sp>
    </p:spTree>
    <p:extLst>
      <p:ext uri="{BB962C8B-B14F-4D97-AF65-F5344CB8AC3E}">
        <p14:creationId xmlns:p14="http://schemas.microsoft.com/office/powerpoint/2010/main" val="3353315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B91A-E5C1-4D17-90C9-DBAAE1CFA266}"/>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BASIC TEXT IN KOREAN AND SPANISH </a:t>
            </a:r>
          </a:p>
        </p:txBody>
      </p:sp>
      <p:pic>
        <p:nvPicPr>
          <p:cNvPr id="6" name="Content Placeholder 5">
            <a:extLst>
              <a:ext uri="{FF2B5EF4-FFF2-40B4-BE49-F238E27FC236}">
                <a16:creationId xmlns:a16="http://schemas.microsoft.com/office/drawing/2014/main" id="{46103CF6-B1CF-4221-B87D-E119C43885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26184" y="1436164"/>
            <a:ext cx="3219400" cy="4351338"/>
          </a:xfrm>
        </p:spPr>
      </p:pic>
      <p:pic>
        <p:nvPicPr>
          <p:cNvPr id="8" name="Content Placeholder 7">
            <a:extLst>
              <a:ext uri="{FF2B5EF4-FFF2-40B4-BE49-F238E27FC236}">
                <a16:creationId xmlns:a16="http://schemas.microsoft.com/office/drawing/2014/main" id="{D119AD8B-2832-4FC2-BFC9-FD5FB654A5D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26015" y="1436164"/>
            <a:ext cx="3063373" cy="4351338"/>
          </a:xfrm>
        </p:spPr>
      </p:pic>
      <p:pic>
        <p:nvPicPr>
          <p:cNvPr id="5" name="Picture 8">
            <a:extLst>
              <a:ext uri="{FF2B5EF4-FFF2-40B4-BE49-F238E27FC236}">
                <a16:creationId xmlns:a16="http://schemas.microsoft.com/office/drawing/2014/main" id="{93512E88-F9AE-8F44-9931-C31C6A3E2E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4898" y="4443413"/>
            <a:ext cx="3211286" cy="22495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40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B91A-E5C1-4D17-90C9-DBAAE1CFA266}"/>
              </a:ext>
            </a:extLst>
          </p:cNvPr>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TEXTS FOR CHILDREN AND YOUTH</a:t>
            </a:r>
          </a:p>
        </p:txBody>
      </p:sp>
      <p:pic>
        <p:nvPicPr>
          <p:cNvPr id="6" name="Content Placeholder 5">
            <a:extLst>
              <a:ext uri="{FF2B5EF4-FFF2-40B4-BE49-F238E27FC236}">
                <a16:creationId xmlns:a16="http://schemas.microsoft.com/office/drawing/2014/main" id="{46103CF6-B1CF-4221-B87D-E119C43885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2922500" y="1526310"/>
            <a:ext cx="3219400" cy="4171046"/>
          </a:xfrm>
          <a:prstGeom prst="rect">
            <a:avLst/>
          </a:prstGeom>
          <a:ln>
            <a:noFill/>
          </a:ln>
          <a:effectLst>
            <a:outerShdw blurRad="292100" dist="139700" dir="2700000" algn="tl" rotWithShape="0">
              <a:srgbClr val="333333">
                <a:alpha val="65000"/>
              </a:srgbClr>
            </a:outerShdw>
          </a:effectLst>
        </p:spPr>
      </p:pic>
      <p:pic>
        <p:nvPicPr>
          <p:cNvPr id="8" name="Content Placeholder 7">
            <a:extLst>
              <a:ext uri="{FF2B5EF4-FFF2-40B4-BE49-F238E27FC236}">
                <a16:creationId xmlns:a16="http://schemas.microsoft.com/office/drawing/2014/main" id="{D119AD8B-2832-4FC2-BFC9-FD5FB654A5D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106087" y="1463538"/>
            <a:ext cx="3316302" cy="4296590"/>
          </a:xfrm>
          <a:prstGeom prst="rect">
            <a:avLst/>
          </a:prstGeom>
          <a:ln>
            <a:noFill/>
          </a:ln>
          <a:effectLst>
            <a:outerShdw blurRad="292100" dist="139700" dir="2700000" algn="tl" rotWithShape="0">
              <a:srgbClr val="333333">
                <a:alpha val="65000"/>
              </a:srgbClr>
            </a:outerShdw>
          </a:effectLst>
        </p:spPr>
      </p:pic>
      <p:pic>
        <p:nvPicPr>
          <p:cNvPr id="5" name="Picture 8">
            <a:extLst>
              <a:ext uri="{FF2B5EF4-FFF2-40B4-BE49-F238E27FC236}">
                <a16:creationId xmlns:a16="http://schemas.microsoft.com/office/drawing/2014/main" id="{93512E88-F9AE-8F44-9931-C31C6A3E2E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4898" y="4443413"/>
            <a:ext cx="3211286" cy="22495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316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13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213B5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D3EF3ED-EB00-4B7B-A7A5-A0AF47A07656}"/>
              </a:ext>
            </a:extLst>
          </p:cNvPr>
          <p:cNvSpPr>
            <a:spLocks noGrp="1"/>
          </p:cNvSpPr>
          <p:nvPr>
            <p:ph type="title"/>
          </p:nvPr>
        </p:nvSpPr>
        <p:spPr>
          <a:xfrm>
            <a:off x="1109980" y="4277356"/>
            <a:ext cx="9966960" cy="1560320"/>
          </a:xfrm>
        </p:spPr>
        <p:txBody>
          <a:bodyPr vert="horz" lIns="91440" tIns="45720" rIns="91440" bIns="45720" rtlCol="0" anchor="b">
            <a:normAutofit fontScale="90000"/>
          </a:bodyPr>
          <a:lstStyle/>
          <a:p>
            <a:pPr algn="ctr"/>
            <a:br>
              <a:rPr lang="en-US" sz="1500" b="1" dirty="0">
                <a:solidFill>
                  <a:srgbClr val="213B50"/>
                </a:solidFill>
              </a:rPr>
            </a:br>
            <a:r>
              <a:rPr lang="en-US" sz="1500" b="1" dirty="0">
                <a:solidFill>
                  <a:srgbClr val="213B50"/>
                </a:solidFill>
              </a:rPr>
              <a:t>Sandrea Williamson, Facilitator</a:t>
            </a:r>
            <a:br>
              <a:rPr lang="en-US" sz="1500" b="1" dirty="0">
                <a:solidFill>
                  <a:srgbClr val="213B50"/>
                </a:solidFill>
              </a:rPr>
            </a:br>
            <a:br>
              <a:rPr lang="en-US" sz="1500" b="1" dirty="0">
                <a:solidFill>
                  <a:srgbClr val="213B50"/>
                </a:solidFill>
              </a:rPr>
            </a:br>
            <a:br>
              <a:rPr lang="en-US" sz="1500" b="1" dirty="0">
                <a:solidFill>
                  <a:srgbClr val="213B50"/>
                </a:solidFill>
              </a:rPr>
            </a:br>
            <a:r>
              <a:rPr lang="en-US" sz="1500" b="1" dirty="0">
                <a:solidFill>
                  <a:srgbClr val="213B50"/>
                </a:solidFill>
              </a:rPr>
              <a:t>Credit: </a:t>
            </a:r>
            <a:r>
              <a:rPr lang="en-US" sz="1500" dirty="0">
                <a:solidFill>
                  <a:srgbClr val="213B50"/>
                </a:solidFill>
              </a:rPr>
              <a:t>This presentation was developed in close collaboration with</a:t>
            </a:r>
            <a:br>
              <a:rPr lang="en-US" sz="1500" b="1" dirty="0">
                <a:solidFill>
                  <a:srgbClr val="213B50"/>
                </a:solidFill>
              </a:rPr>
            </a:br>
            <a:r>
              <a:rPr lang="en-US" sz="1500" b="1" dirty="0">
                <a:solidFill>
                  <a:srgbClr val="213B50"/>
                </a:solidFill>
              </a:rPr>
              <a:t>GLORY DHARMARAJ, Ph.D.</a:t>
            </a:r>
            <a:br>
              <a:rPr lang="en-US" sz="1500" b="1" dirty="0">
                <a:solidFill>
                  <a:srgbClr val="213B50"/>
                </a:solidFill>
              </a:rPr>
            </a:br>
            <a:br>
              <a:rPr lang="en-US" sz="1500" b="1" dirty="0">
                <a:solidFill>
                  <a:srgbClr val="213B50"/>
                </a:solidFill>
              </a:rPr>
            </a:br>
            <a:r>
              <a:rPr lang="en-US" sz="1500" dirty="0">
                <a:solidFill>
                  <a:srgbClr val="213B50"/>
                </a:solidFill>
              </a:rPr>
              <a:t>President, World Association For Christian Communication, </a:t>
            </a:r>
            <a:br>
              <a:rPr lang="en-US" sz="1500" dirty="0">
                <a:solidFill>
                  <a:srgbClr val="213B50"/>
                </a:solidFill>
              </a:rPr>
            </a:br>
            <a:r>
              <a:rPr lang="en-US" sz="1500" dirty="0">
                <a:solidFill>
                  <a:srgbClr val="213B50"/>
                </a:solidFill>
              </a:rPr>
              <a:t>North-America</a:t>
            </a:r>
            <a:br>
              <a:rPr lang="en-US" sz="1500" dirty="0">
                <a:solidFill>
                  <a:srgbClr val="213B50"/>
                </a:solidFill>
              </a:rPr>
            </a:br>
            <a:br>
              <a:rPr lang="en-US" sz="1500" dirty="0">
                <a:solidFill>
                  <a:srgbClr val="213B50"/>
                </a:solidFill>
              </a:rPr>
            </a:br>
            <a:r>
              <a:rPr lang="en-US" sz="1500" dirty="0">
                <a:solidFill>
                  <a:srgbClr val="213B50"/>
                </a:solidFill>
              </a:rPr>
              <a:t>Director of Spiritual Formation &amp; Mission Theology, (Retired) United Methodist Women</a:t>
            </a:r>
            <a:br>
              <a:rPr lang="en-US" sz="1500" b="1" dirty="0">
                <a:solidFill>
                  <a:srgbClr val="213B50"/>
                </a:solidFill>
              </a:rPr>
            </a:br>
            <a:endParaRPr lang="en-US" sz="1500" dirty="0">
              <a:solidFill>
                <a:srgbClr val="213B50"/>
              </a:solidFill>
            </a:endParaRPr>
          </a:p>
        </p:txBody>
      </p:sp>
      <p:pic>
        <p:nvPicPr>
          <p:cNvPr id="5" name="Picture 4" descr="A picture containing shape, rectangle&#10;&#10;Description automatically generated">
            <a:extLst>
              <a:ext uri="{FF2B5EF4-FFF2-40B4-BE49-F238E27FC236}">
                <a16:creationId xmlns:a16="http://schemas.microsoft.com/office/drawing/2014/main" id="{5645496E-711B-41E1-AE96-2A473BD2757F}"/>
              </a:ext>
            </a:extLst>
          </p:cNvPr>
          <p:cNvPicPr>
            <a:picLocks noChangeAspect="1"/>
          </p:cNvPicPr>
          <p:nvPr/>
        </p:nvPicPr>
        <p:blipFill rotWithShape="1">
          <a:blip r:embed="rId2">
            <a:extLst>
              <a:ext uri="{28A0092B-C50C-407E-A947-70E740481C1C}">
                <a14:useLocalDpi xmlns:a14="http://schemas.microsoft.com/office/drawing/2010/main" val="0"/>
              </a:ext>
            </a:extLst>
          </a:blip>
          <a:srcRect r="39368"/>
          <a:stretch/>
        </p:blipFill>
        <p:spPr>
          <a:xfrm>
            <a:off x="243840" y="256540"/>
            <a:ext cx="11704320" cy="3764276"/>
          </a:xfrm>
          <a:prstGeom prst="rect">
            <a:avLst/>
          </a:prstGeom>
        </p:spPr>
      </p:pic>
      <p:sp>
        <p:nvSpPr>
          <p:cNvPr id="8" name="TextBox 7">
            <a:extLst>
              <a:ext uri="{FF2B5EF4-FFF2-40B4-BE49-F238E27FC236}">
                <a16:creationId xmlns:a16="http://schemas.microsoft.com/office/drawing/2014/main" id="{9570DBB8-C325-4090-9D2C-40A4125B0951}"/>
              </a:ext>
            </a:extLst>
          </p:cNvPr>
          <p:cNvSpPr txBox="1"/>
          <p:nvPr/>
        </p:nvSpPr>
        <p:spPr>
          <a:xfrm>
            <a:off x="6045693" y="1944210"/>
            <a:ext cx="5374370" cy="1446550"/>
          </a:xfrm>
          <a:prstGeom prst="rect">
            <a:avLst/>
          </a:prstGeom>
          <a:noFill/>
        </p:spPr>
        <p:txBody>
          <a:bodyPr wrap="square" rtlCol="0">
            <a:spAutoFit/>
          </a:bodyPr>
          <a:lstStyle/>
          <a:p>
            <a:pPr algn="ctr"/>
            <a:r>
              <a:rPr lang="en-US" sz="4400" dirty="0">
                <a:solidFill>
                  <a:schemeClr val="bg1"/>
                </a:solidFill>
              </a:rPr>
              <a:t>Sandrea Williamson, Facilitator</a:t>
            </a:r>
          </a:p>
        </p:txBody>
      </p:sp>
    </p:spTree>
    <p:extLst>
      <p:ext uri="{BB962C8B-B14F-4D97-AF65-F5344CB8AC3E}">
        <p14:creationId xmlns:p14="http://schemas.microsoft.com/office/powerpoint/2010/main" val="319405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1D5FFC-ACCB-44D5-B39B-40FF13D987B7}"/>
              </a:ext>
            </a:extLst>
          </p:cNvPr>
          <p:cNvSpPr>
            <a:spLocks noGrp="1"/>
          </p:cNvSpPr>
          <p:nvPr>
            <p:ph type="title"/>
          </p:nvPr>
        </p:nvSpPr>
        <p:spPr/>
        <p:txBody>
          <a:bodyPr/>
          <a:lstStyle/>
          <a:p>
            <a:pPr algn="ctr"/>
            <a:r>
              <a:rPr lang="en-US" dirty="0"/>
              <a:t>PURPOSE AND GOALS</a:t>
            </a:r>
          </a:p>
        </p:txBody>
      </p:sp>
      <p:sp>
        <p:nvSpPr>
          <p:cNvPr id="5" name="Content Placeholder 4">
            <a:extLst>
              <a:ext uri="{FF2B5EF4-FFF2-40B4-BE49-F238E27FC236}">
                <a16:creationId xmlns:a16="http://schemas.microsoft.com/office/drawing/2014/main" id="{7397A5F1-6418-4FC1-84EC-39D6AB0D4B21}"/>
              </a:ext>
            </a:extLst>
          </p:cNvPr>
          <p:cNvSpPr>
            <a:spLocks noGrp="1"/>
          </p:cNvSpPr>
          <p:nvPr>
            <p:ph idx="1"/>
          </p:nvPr>
        </p:nvSpPr>
        <p:spPr>
          <a:xfrm>
            <a:off x="838200" y="1470514"/>
            <a:ext cx="10515600" cy="4351338"/>
          </a:xfrm>
        </p:spPr>
        <p:txBody>
          <a:bodyPr/>
          <a:lstStyle/>
          <a:p>
            <a:r>
              <a:rPr lang="en-US" dirty="0"/>
              <a:t>To recognize and acknowledge the prevalence of anxiety today and its impact</a:t>
            </a:r>
          </a:p>
          <a:p>
            <a:r>
              <a:rPr lang="en-US" dirty="0"/>
              <a:t>To explore ways to find peace through scriptural and spiritual disciplines</a:t>
            </a:r>
          </a:p>
          <a:p>
            <a:r>
              <a:rPr lang="en-US" dirty="0"/>
              <a:t>To increase our “rootedness” in God: Proverbs and the Gospel</a:t>
            </a:r>
          </a:p>
          <a:p>
            <a:r>
              <a:rPr lang="en-US" dirty="0"/>
              <a:t>To consider ways one can practice peace as a way of life</a:t>
            </a:r>
          </a:p>
          <a:p>
            <a:r>
              <a:rPr lang="en-US" dirty="0"/>
              <a:t>To energize us to live fully as disciples of Jesus Christ</a:t>
            </a:r>
          </a:p>
        </p:txBody>
      </p:sp>
      <p:pic>
        <p:nvPicPr>
          <p:cNvPr id="9" name="Picture 8" descr="A picture containing shape, rectangle&#10;&#10;Description automatically generated">
            <a:extLst>
              <a:ext uri="{FF2B5EF4-FFF2-40B4-BE49-F238E27FC236}">
                <a16:creationId xmlns:a16="http://schemas.microsoft.com/office/drawing/2014/main" id="{53947F56-63E5-4B11-B1DA-6A458DEAA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770994"/>
            <a:ext cx="9144000" cy="1781175"/>
          </a:xfrm>
          <a:prstGeom prst="rect">
            <a:avLst/>
          </a:prstGeom>
        </p:spPr>
      </p:pic>
    </p:spTree>
    <p:extLst>
      <p:ext uri="{BB962C8B-B14F-4D97-AF65-F5344CB8AC3E}">
        <p14:creationId xmlns:p14="http://schemas.microsoft.com/office/powerpoint/2010/main" val="22945441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1951</Words>
  <Application>Microsoft Office PowerPoint</Application>
  <PresentationFormat>Widescreen</PresentationFormat>
  <Paragraphs>132</Paragraphs>
  <Slides>28</Slides>
  <Notes>0</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28</vt:i4>
      </vt:variant>
    </vt:vector>
  </HeadingPairs>
  <TitlesOfParts>
    <vt:vector size="44" baseType="lpstr">
      <vt:lpstr>AR BLANCA</vt:lpstr>
      <vt:lpstr>Arial</vt:lpstr>
      <vt:lpstr>Brush Script MT</vt:lpstr>
      <vt:lpstr>Calibri</vt:lpstr>
      <vt:lpstr>Calibri Light</vt:lpstr>
      <vt:lpstr>Century Gothic</vt:lpstr>
      <vt:lpstr>Courier New</vt:lpstr>
      <vt:lpstr>Poppins</vt:lpstr>
      <vt:lpstr>Roboto</vt:lpstr>
      <vt:lpstr>system-ui</vt:lpstr>
      <vt:lpstr>Times</vt:lpstr>
      <vt:lpstr>Times New Roman</vt:lpstr>
      <vt:lpstr>Wingdings</vt:lpstr>
      <vt:lpstr>Office Theme</vt:lpstr>
      <vt:lpstr>Office Theme</vt:lpstr>
      <vt:lpstr>Office Theme</vt:lpstr>
      <vt:lpstr>PowerPoint Presentation</vt:lpstr>
      <vt:lpstr>PowerPoint Presentation</vt:lpstr>
      <vt:lpstr>PowerPoint Presentation</vt:lpstr>
      <vt:lpstr>Ibrahim Dabo </vt:lpstr>
      <vt:lpstr>PowerPoint Presentation</vt:lpstr>
      <vt:lpstr>BASIC TEXT IN KOREAN AND SPANISH </vt:lpstr>
      <vt:lpstr>TEXTS FOR CHILDREN AND YOUTH</vt:lpstr>
      <vt:lpstr> Sandrea Williamson, Facilitator   Credit: This presentation was developed in close collaboration with GLORY DHARMARAJ, Ph.D.  President, World Association For Christian Communication,  North-America  Director of Spiritual Formation &amp; Mission Theology, (Retired) United Methodist Women </vt:lpstr>
      <vt:lpstr>PURPOSE AND GOALS</vt:lpstr>
      <vt:lpstr>The Serenity Prayer</vt:lpstr>
      <vt:lpstr>Mobius Strip Movement: Back-and-forth reading act,  from the Gospel stories around Jesus on one side,  to the Book of Proverbs on the other side</vt:lpstr>
      <vt:lpstr>PRAXIS AS THE MAKE UP OF THE THEOLOGY OF EVERYDAY LIFE</vt:lpstr>
      <vt:lpstr>CLASS COVENANT</vt:lpstr>
      <vt:lpstr>“In The Garden,” United Methodist Hymnal no. 314 Credit: Words by C. Austin Miles, 1913. Music by C. Austin Miles, 1913; adapt by Charles H. Webb, 1987. ©1989 United Methodist Publishing House. All rights reserved. Used with permission. CCLI #11221925 Musician: Catherine Ritch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 Prayer</vt:lpstr>
      <vt:lpstr>God Is Here Today  God is here today; as certain as the air I breathe, as certain as the morning sun that rises, as certain when I sing you'll hear my song.  Dios está aquí tan cierto como el aire que respire, tan cierto como la mañana se levanta, tan cierto como que le canto y me puede oír.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Sandrea Williamson</dc:creator>
  <cp:lastModifiedBy>Lynne Gilbert</cp:lastModifiedBy>
  <cp:revision>21</cp:revision>
  <dcterms:created xsi:type="dcterms:W3CDTF">2020-10-01T21:33:01Z</dcterms:created>
  <dcterms:modified xsi:type="dcterms:W3CDTF">2020-10-26T17:02:14Z</dcterms:modified>
</cp:coreProperties>
</file>