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60" r:id="rId2"/>
    <p:sldMasterId id="2147483662" r:id="rId3"/>
    <p:sldMasterId id="2147483666" r:id="rId4"/>
    <p:sldMasterId id="2147483648" r:id="rId5"/>
  </p:sldMasterIdLst>
  <p:notesMasterIdLst>
    <p:notesMasterId r:id="rId40"/>
  </p:notesMasterIdLst>
  <p:sldIdLst>
    <p:sldId id="431" r:id="rId6"/>
    <p:sldId id="405" r:id="rId7"/>
    <p:sldId id="432" r:id="rId8"/>
    <p:sldId id="433" r:id="rId9"/>
    <p:sldId id="434" r:id="rId10"/>
    <p:sldId id="435" r:id="rId11"/>
    <p:sldId id="394" r:id="rId12"/>
    <p:sldId id="411" r:id="rId13"/>
    <p:sldId id="412" r:id="rId14"/>
    <p:sldId id="256" r:id="rId15"/>
    <p:sldId id="413" r:id="rId16"/>
    <p:sldId id="428" r:id="rId17"/>
    <p:sldId id="427" r:id="rId18"/>
    <p:sldId id="408" r:id="rId19"/>
    <p:sldId id="414" r:id="rId20"/>
    <p:sldId id="396" r:id="rId21"/>
    <p:sldId id="416" r:id="rId22"/>
    <p:sldId id="397" r:id="rId23"/>
    <p:sldId id="419" r:id="rId24"/>
    <p:sldId id="375" r:id="rId25"/>
    <p:sldId id="415" r:id="rId26"/>
    <p:sldId id="418" r:id="rId27"/>
    <p:sldId id="417" r:id="rId28"/>
    <p:sldId id="258" r:id="rId29"/>
    <p:sldId id="423" r:id="rId30"/>
    <p:sldId id="395" r:id="rId31"/>
    <p:sldId id="361" r:id="rId32"/>
    <p:sldId id="437" r:id="rId33"/>
    <p:sldId id="363" r:id="rId34"/>
    <p:sldId id="425" r:id="rId35"/>
    <p:sldId id="429" r:id="rId36"/>
    <p:sldId id="430" r:id="rId37"/>
    <p:sldId id="424" r:id="rId38"/>
    <p:sldId id="436" r:id="rId39"/>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aveena Balasundaram" initials="PB" lastIdx="9" clrIdx="0">
    <p:extLst>
      <p:ext uri="{19B8F6BF-5375-455C-9EA6-DF929625EA0E}">
        <p15:presenceInfo xmlns:p15="http://schemas.microsoft.com/office/powerpoint/2012/main" userId="S::pbalasundaram@unitedmethodistwomen.org::fd923782-1011-4698-be1c-ed3953dcbd95" providerId="AD"/>
      </p:ext>
    </p:extLst>
  </p:cmAuthor>
  <p:cmAuthor id="2" name="Sandrea Williamson" initials="SW" lastIdx="2" clrIdx="1">
    <p:extLst>
      <p:ext uri="{19B8F6BF-5375-455C-9EA6-DF929625EA0E}">
        <p15:presenceInfo xmlns:p15="http://schemas.microsoft.com/office/powerpoint/2012/main" userId="Sandrea William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6" autoAdjust="0"/>
    <p:restoredTop sz="94660"/>
  </p:normalViewPr>
  <p:slideViewPr>
    <p:cSldViewPr snapToGrid="0">
      <p:cViewPr varScale="1">
        <p:scale>
          <a:sx n="57" d="100"/>
          <a:sy n="57" d="100"/>
        </p:scale>
        <p:origin x="2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16T16:43:04.462" idx="9">
    <p:pos x="10" y="10"/>
    <p:text>Image: commons.wikimedia.org/wiki/File:Möbius_strip.jpg; Content: Glory Dharmaraj</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4-16T16:40:38.596" idx="6">
    <p:pos x="10" y="10"/>
    <p:text>Courtesy of Pat Hoerth</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B1F2A114-7A6E-4682-B7EF-8FC105ABDA3A}" type="datetimeFigureOut">
              <a:rPr lang="en-US" smtClean="0"/>
              <a:t>10/29/2020</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DDC3B90A-9B5D-430A-9CF7-883737869142}" type="slidenum">
              <a:rPr lang="en-US" smtClean="0"/>
              <a:t>‹#›</a:t>
            </a:fld>
            <a:endParaRPr lang="en-US"/>
          </a:p>
        </p:txBody>
      </p:sp>
    </p:spTree>
    <p:extLst>
      <p:ext uri="{BB962C8B-B14F-4D97-AF65-F5344CB8AC3E}">
        <p14:creationId xmlns:p14="http://schemas.microsoft.com/office/powerpoint/2010/main" val="4052815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4B3C1-77F6-44BB-9065-8F0088CF9B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0AF9F5-ADC0-4BF1-A59D-1C1AC94C9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C71332-AB65-4FA9-891E-2247802CA0BF}"/>
              </a:ext>
            </a:extLst>
          </p:cNvPr>
          <p:cNvSpPr>
            <a:spLocks noGrp="1"/>
          </p:cNvSpPr>
          <p:nvPr>
            <p:ph type="dt" sz="half" idx="10"/>
          </p:nvPr>
        </p:nvSpPr>
        <p:spPr/>
        <p:txBody>
          <a:bodyPr/>
          <a:lstStyle/>
          <a:p>
            <a:fld id="{1EB1EF0E-C173-4873-A144-A590EDF4DC1B}" type="datetimeFigureOut">
              <a:rPr lang="en-US" smtClean="0"/>
              <a:t>10/29/2020</a:t>
            </a:fld>
            <a:endParaRPr lang="en-US"/>
          </a:p>
        </p:txBody>
      </p:sp>
      <p:sp>
        <p:nvSpPr>
          <p:cNvPr id="5" name="Footer Placeholder 4">
            <a:extLst>
              <a:ext uri="{FF2B5EF4-FFF2-40B4-BE49-F238E27FC236}">
                <a16:creationId xmlns:a16="http://schemas.microsoft.com/office/drawing/2014/main" id="{903BA2F3-9A77-44F6-822F-9F4E2CC16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27429-C3EB-4D62-A539-1E8A21ACD061}"/>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152556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75FFD-0DB7-4897-B416-27E9409E97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51370A-603C-4960-B6B2-5B6CE95B8E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9134E-6BDD-4C91-907E-D8A6469EE905}"/>
              </a:ext>
            </a:extLst>
          </p:cNvPr>
          <p:cNvSpPr>
            <a:spLocks noGrp="1"/>
          </p:cNvSpPr>
          <p:nvPr>
            <p:ph type="dt" sz="half" idx="10"/>
          </p:nvPr>
        </p:nvSpPr>
        <p:spPr/>
        <p:txBody>
          <a:bodyPr/>
          <a:lstStyle/>
          <a:p>
            <a:fld id="{1EB1EF0E-C173-4873-A144-A590EDF4DC1B}" type="datetimeFigureOut">
              <a:rPr lang="en-US" smtClean="0"/>
              <a:t>10/29/2020</a:t>
            </a:fld>
            <a:endParaRPr lang="en-US"/>
          </a:p>
        </p:txBody>
      </p:sp>
      <p:sp>
        <p:nvSpPr>
          <p:cNvPr id="5" name="Footer Placeholder 4">
            <a:extLst>
              <a:ext uri="{FF2B5EF4-FFF2-40B4-BE49-F238E27FC236}">
                <a16:creationId xmlns:a16="http://schemas.microsoft.com/office/drawing/2014/main" id="{95477658-6084-40A0-9B6B-7094764E8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2BC40-D897-4762-9661-705A63C471B7}"/>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70865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2105B-5705-41F3-B33E-7952522AD4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92B456-B45D-44C3-8157-079D772BE6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BEC46-4767-4F7A-A06F-655E816B0EC5}"/>
              </a:ext>
            </a:extLst>
          </p:cNvPr>
          <p:cNvSpPr>
            <a:spLocks noGrp="1"/>
          </p:cNvSpPr>
          <p:nvPr>
            <p:ph type="dt" sz="half" idx="10"/>
          </p:nvPr>
        </p:nvSpPr>
        <p:spPr/>
        <p:txBody>
          <a:bodyPr/>
          <a:lstStyle/>
          <a:p>
            <a:fld id="{1EB1EF0E-C173-4873-A144-A590EDF4DC1B}" type="datetimeFigureOut">
              <a:rPr lang="en-US" smtClean="0"/>
              <a:t>10/29/2020</a:t>
            </a:fld>
            <a:endParaRPr lang="en-US"/>
          </a:p>
        </p:txBody>
      </p:sp>
      <p:sp>
        <p:nvSpPr>
          <p:cNvPr id="5" name="Footer Placeholder 4">
            <a:extLst>
              <a:ext uri="{FF2B5EF4-FFF2-40B4-BE49-F238E27FC236}">
                <a16:creationId xmlns:a16="http://schemas.microsoft.com/office/drawing/2014/main" id="{EBC382E4-FAC7-4160-8243-D64266E57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714DE-0769-465F-9DF6-7A11D57F0062}"/>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2306383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686F-A61F-49B5-B079-93CD72A938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99C237-6578-4486-8415-C9DD5B684B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83720-D5FD-4E6C-8A48-8F34E6729E73}"/>
              </a:ext>
            </a:extLst>
          </p:cNvPr>
          <p:cNvSpPr>
            <a:spLocks noGrp="1"/>
          </p:cNvSpPr>
          <p:nvPr>
            <p:ph type="dt" sz="half" idx="10"/>
          </p:nvPr>
        </p:nvSpPr>
        <p:spPr/>
        <p:txBody>
          <a:bodyPr/>
          <a:lstStyle/>
          <a:p>
            <a:fld id="{B3936D00-2D60-473F-9E63-A233EEA4DDA5}" type="datetimeFigureOut">
              <a:rPr lang="en-US" smtClean="0"/>
              <a:t>10/29/2020</a:t>
            </a:fld>
            <a:endParaRPr lang="en-US"/>
          </a:p>
        </p:txBody>
      </p:sp>
      <p:sp>
        <p:nvSpPr>
          <p:cNvPr id="5" name="Footer Placeholder 4">
            <a:extLst>
              <a:ext uri="{FF2B5EF4-FFF2-40B4-BE49-F238E27FC236}">
                <a16:creationId xmlns:a16="http://schemas.microsoft.com/office/drawing/2014/main" id="{3202F222-C7AD-4500-9DB6-259E642A8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B88E5-86BA-4F64-84E6-84DF07E67FB9}"/>
              </a:ext>
            </a:extLst>
          </p:cNvPr>
          <p:cNvSpPr>
            <a:spLocks noGrp="1"/>
          </p:cNvSpPr>
          <p:nvPr>
            <p:ph type="sldNum" sz="quarter" idx="12"/>
          </p:nvPr>
        </p:nvSpPr>
        <p:spPr/>
        <p:txBody>
          <a:bodyPr/>
          <a:lstStyle/>
          <a:p>
            <a:fld id="{D17DAB45-0073-404E-8DF5-2E6653104F96}" type="slidenum">
              <a:rPr lang="en-US" smtClean="0"/>
              <a:t>‹#›</a:t>
            </a:fld>
            <a:endParaRPr lang="en-US"/>
          </a:p>
        </p:txBody>
      </p:sp>
    </p:spTree>
    <p:extLst>
      <p:ext uri="{BB962C8B-B14F-4D97-AF65-F5344CB8AC3E}">
        <p14:creationId xmlns:p14="http://schemas.microsoft.com/office/powerpoint/2010/main" val="48290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A9938-E64D-43D9-805A-25EF046AF2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8C0AA9-B9E3-47D2-8C38-D3E740A7CF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A2CAC6-410A-4377-8187-706911BA6CB3}"/>
              </a:ext>
            </a:extLst>
          </p:cNvPr>
          <p:cNvSpPr>
            <a:spLocks noGrp="1"/>
          </p:cNvSpPr>
          <p:nvPr>
            <p:ph type="dt" sz="half" idx="10"/>
          </p:nvPr>
        </p:nvSpPr>
        <p:spPr/>
        <p:txBody>
          <a:bodyPr/>
          <a:lstStyle/>
          <a:p>
            <a:fld id="{B0286084-B9A4-43B6-8621-633EC0489FE2}" type="datetimeFigureOut">
              <a:rPr lang="en-US" smtClean="0"/>
              <a:t>10/29/2020</a:t>
            </a:fld>
            <a:endParaRPr lang="en-US"/>
          </a:p>
        </p:txBody>
      </p:sp>
      <p:sp>
        <p:nvSpPr>
          <p:cNvPr id="5" name="Footer Placeholder 4">
            <a:extLst>
              <a:ext uri="{FF2B5EF4-FFF2-40B4-BE49-F238E27FC236}">
                <a16:creationId xmlns:a16="http://schemas.microsoft.com/office/drawing/2014/main" id="{453027C7-07A2-4810-9DC1-6ED888649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AD1E91-9D87-4F4B-8244-DF55862271CA}"/>
              </a:ext>
            </a:extLst>
          </p:cNvPr>
          <p:cNvSpPr>
            <a:spLocks noGrp="1"/>
          </p:cNvSpPr>
          <p:nvPr>
            <p:ph type="sldNum" sz="quarter" idx="12"/>
          </p:nvPr>
        </p:nvSpPr>
        <p:spPr/>
        <p:txBody>
          <a:bodyPr/>
          <a:lstStyle/>
          <a:p>
            <a:fld id="{1D57B37C-2F37-4902-99B9-0C4F09818459}" type="slidenum">
              <a:rPr lang="en-US" smtClean="0"/>
              <a:t>‹#›</a:t>
            </a:fld>
            <a:endParaRPr lang="en-US"/>
          </a:p>
        </p:txBody>
      </p:sp>
    </p:spTree>
    <p:extLst>
      <p:ext uri="{BB962C8B-B14F-4D97-AF65-F5344CB8AC3E}">
        <p14:creationId xmlns:p14="http://schemas.microsoft.com/office/powerpoint/2010/main" val="134081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4E3DA-CC05-40B6-9EF7-23F07650F02A}"/>
              </a:ext>
            </a:extLst>
          </p:cNvPr>
          <p:cNvSpPr>
            <a:spLocks noGrp="1"/>
          </p:cNvSpPr>
          <p:nvPr>
            <p:ph type="dt" sz="half" idx="10"/>
          </p:nvPr>
        </p:nvSpPr>
        <p:spPr/>
        <p:txBody>
          <a:bodyPr/>
          <a:lstStyle/>
          <a:p>
            <a:fld id="{E754EFF3-C5C3-4706-A66E-874DE2434EC7}" type="datetimeFigureOut">
              <a:rPr lang="en-US" smtClean="0"/>
              <a:t>10/29/2020</a:t>
            </a:fld>
            <a:endParaRPr lang="en-US"/>
          </a:p>
        </p:txBody>
      </p:sp>
      <p:sp>
        <p:nvSpPr>
          <p:cNvPr id="3" name="Footer Placeholder 2">
            <a:extLst>
              <a:ext uri="{FF2B5EF4-FFF2-40B4-BE49-F238E27FC236}">
                <a16:creationId xmlns:a16="http://schemas.microsoft.com/office/drawing/2014/main" id="{F39DA275-7400-48FA-80C9-8AC0831125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F16676-0F55-4655-9CEF-639DB2AB42F6}"/>
              </a:ext>
            </a:extLst>
          </p:cNvPr>
          <p:cNvSpPr>
            <a:spLocks noGrp="1"/>
          </p:cNvSpPr>
          <p:nvPr>
            <p:ph type="sldNum" sz="quarter" idx="12"/>
          </p:nvPr>
        </p:nvSpPr>
        <p:spPr/>
        <p:txBody>
          <a:bodyPr/>
          <a:lstStyle/>
          <a:p>
            <a:fld id="{9A5C3B8F-8DB1-4341-B689-07907F373A4A}" type="slidenum">
              <a:rPr lang="en-US" smtClean="0"/>
              <a:t>‹#›</a:t>
            </a:fld>
            <a:endParaRPr lang="en-US"/>
          </a:p>
        </p:txBody>
      </p:sp>
    </p:spTree>
    <p:extLst>
      <p:ext uri="{BB962C8B-B14F-4D97-AF65-F5344CB8AC3E}">
        <p14:creationId xmlns:p14="http://schemas.microsoft.com/office/powerpoint/2010/main" val="3283530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496947-3CCC-4C51-9B0C-2C00E4D29DF4}"/>
              </a:ext>
            </a:extLst>
          </p:cNvPr>
          <p:cNvSpPr>
            <a:spLocks noGrp="1"/>
          </p:cNvSpPr>
          <p:nvPr>
            <p:ph type="dt" sz="half" idx="10"/>
          </p:nvPr>
        </p:nvSpPr>
        <p:spPr/>
        <p:txBody>
          <a:bodyPr/>
          <a:lstStyle/>
          <a:p>
            <a:fld id="{87EC4E1D-BF4F-4989-ABFC-DAB99469A621}" type="datetimeFigureOut">
              <a:rPr lang="en-US" smtClean="0"/>
              <a:t>10/29/2020</a:t>
            </a:fld>
            <a:endParaRPr lang="en-US"/>
          </a:p>
        </p:txBody>
      </p:sp>
      <p:sp>
        <p:nvSpPr>
          <p:cNvPr id="3" name="Footer Placeholder 2">
            <a:extLst>
              <a:ext uri="{FF2B5EF4-FFF2-40B4-BE49-F238E27FC236}">
                <a16:creationId xmlns:a16="http://schemas.microsoft.com/office/drawing/2014/main" id="{2B24A7AB-E2D8-4FC8-BACD-5D527BCAA9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9E4161-6E97-4A00-BB08-E70057D8C186}"/>
              </a:ext>
            </a:extLst>
          </p:cNvPr>
          <p:cNvSpPr>
            <a:spLocks noGrp="1"/>
          </p:cNvSpPr>
          <p:nvPr>
            <p:ph type="sldNum" sz="quarter" idx="12"/>
          </p:nvPr>
        </p:nvSpPr>
        <p:spPr/>
        <p:txBody>
          <a:bodyPr/>
          <a:lstStyle/>
          <a:p>
            <a:fld id="{31EA3F46-79AB-40E6-B7BF-C55E93BFA5AD}" type="slidenum">
              <a:rPr lang="en-US" smtClean="0"/>
              <a:t>‹#›</a:t>
            </a:fld>
            <a:endParaRPr lang="en-US"/>
          </a:p>
        </p:txBody>
      </p:sp>
    </p:spTree>
    <p:extLst>
      <p:ext uri="{BB962C8B-B14F-4D97-AF65-F5344CB8AC3E}">
        <p14:creationId xmlns:p14="http://schemas.microsoft.com/office/powerpoint/2010/main" val="4062078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B9E81-2CEE-456E-AA1D-0290EEB988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3840-D839-4982-B505-F5AA5D8B25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9CB8FD-BCE5-41D9-9223-2ED1E13F1C05}"/>
              </a:ext>
            </a:extLst>
          </p:cNvPr>
          <p:cNvSpPr>
            <a:spLocks noGrp="1"/>
          </p:cNvSpPr>
          <p:nvPr>
            <p:ph type="dt" sz="half" idx="10"/>
          </p:nvPr>
        </p:nvSpPr>
        <p:spPr/>
        <p:txBody>
          <a:bodyPr/>
          <a:lstStyle/>
          <a:p>
            <a:fld id="{1EB1EF0E-C173-4873-A144-A590EDF4DC1B}" type="datetimeFigureOut">
              <a:rPr lang="en-US" smtClean="0"/>
              <a:t>10/29/2020</a:t>
            </a:fld>
            <a:endParaRPr lang="en-US"/>
          </a:p>
        </p:txBody>
      </p:sp>
      <p:sp>
        <p:nvSpPr>
          <p:cNvPr id="5" name="Footer Placeholder 4">
            <a:extLst>
              <a:ext uri="{FF2B5EF4-FFF2-40B4-BE49-F238E27FC236}">
                <a16:creationId xmlns:a16="http://schemas.microsoft.com/office/drawing/2014/main" id="{1B9B5FA5-EB67-4664-AFED-35AC810FBA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BE4481-28B1-409A-A97E-077681DF2ACE}"/>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41422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9684-E355-4C47-A67D-3F1711605F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DC5AD7-D8FB-40B7-891D-850BF680EB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1F1126-6D77-4622-B5C1-FDE39E6B76F2}"/>
              </a:ext>
            </a:extLst>
          </p:cNvPr>
          <p:cNvSpPr>
            <a:spLocks noGrp="1"/>
          </p:cNvSpPr>
          <p:nvPr>
            <p:ph type="dt" sz="half" idx="10"/>
          </p:nvPr>
        </p:nvSpPr>
        <p:spPr/>
        <p:txBody>
          <a:bodyPr/>
          <a:lstStyle/>
          <a:p>
            <a:fld id="{1EB1EF0E-C173-4873-A144-A590EDF4DC1B}" type="datetimeFigureOut">
              <a:rPr lang="en-US" smtClean="0"/>
              <a:t>10/29/2020</a:t>
            </a:fld>
            <a:endParaRPr lang="en-US"/>
          </a:p>
        </p:txBody>
      </p:sp>
      <p:sp>
        <p:nvSpPr>
          <p:cNvPr id="5" name="Footer Placeholder 4">
            <a:extLst>
              <a:ext uri="{FF2B5EF4-FFF2-40B4-BE49-F238E27FC236}">
                <a16:creationId xmlns:a16="http://schemas.microsoft.com/office/drawing/2014/main" id="{799BE09D-E790-4710-B3BA-937C578F9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733F4-8592-4D8B-84B7-0C0489A638AB}"/>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302166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4ECAF-4BFD-4CE2-BFBD-A9F73278AE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1DCE1-760B-47D3-8C55-269533E26C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E859A0-9250-4129-8E3D-DD52CB9A2B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3B06C1-3FD6-4232-A9E4-6DEC6BF5F802}"/>
              </a:ext>
            </a:extLst>
          </p:cNvPr>
          <p:cNvSpPr>
            <a:spLocks noGrp="1"/>
          </p:cNvSpPr>
          <p:nvPr>
            <p:ph type="dt" sz="half" idx="10"/>
          </p:nvPr>
        </p:nvSpPr>
        <p:spPr/>
        <p:txBody>
          <a:bodyPr/>
          <a:lstStyle/>
          <a:p>
            <a:fld id="{1EB1EF0E-C173-4873-A144-A590EDF4DC1B}" type="datetimeFigureOut">
              <a:rPr lang="en-US" smtClean="0"/>
              <a:t>10/29/2020</a:t>
            </a:fld>
            <a:endParaRPr lang="en-US"/>
          </a:p>
        </p:txBody>
      </p:sp>
      <p:sp>
        <p:nvSpPr>
          <p:cNvPr id="6" name="Footer Placeholder 5">
            <a:extLst>
              <a:ext uri="{FF2B5EF4-FFF2-40B4-BE49-F238E27FC236}">
                <a16:creationId xmlns:a16="http://schemas.microsoft.com/office/drawing/2014/main" id="{A340407B-507B-4FD7-8868-E91D1F3960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A06AF9-0449-4109-A394-67BDDC6A949F}"/>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114973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D2C4-E419-466B-B651-E8ADA82B01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51232C-03BE-4830-BCFA-FDD5ED4749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52B586-7328-4634-A619-EB873F5FC1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B9D8C5-05FA-4EC3-B287-D39EB2FEBF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D1286F-268E-46FB-81B1-C4FCA715BC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AB3789-EC8F-4B2C-BC44-BB596180003F}"/>
              </a:ext>
            </a:extLst>
          </p:cNvPr>
          <p:cNvSpPr>
            <a:spLocks noGrp="1"/>
          </p:cNvSpPr>
          <p:nvPr>
            <p:ph type="dt" sz="half" idx="10"/>
          </p:nvPr>
        </p:nvSpPr>
        <p:spPr/>
        <p:txBody>
          <a:bodyPr/>
          <a:lstStyle/>
          <a:p>
            <a:fld id="{1EB1EF0E-C173-4873-A144-A590EDF4DC1B}" type="datetimeFigureOut">
              <a:rPr lang="en-US" smtClean="0"/>
              <a:t>10/29/2020</a:t>
            </a:fld>
            <a:endParaRPr lang="en-US"/>
          </a:p>
        </p:txBody>
      </p:sp>
      <p:sp>
        <p:nvSpPr>
          <p:cNvPr id="8" name="Footer Placeholder 7">
            <a:extLst>
              <a:ext uri="{FF2B5EF4-FFF2-40B4-BE49-F238E27FC236}">
                <a16:creationId xmlns:a16="http://schemas.microsoft.com/office/drawing/2014/main" id="{CB7BC942-8B59-4285-A0BF-612A6F7A39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000C7E-046C-48D9-BC4E-4F24FC2195C7}"/>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2821188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26B1-91A7-4B5C-A51B-A24BF16491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642D7B-AF2F-4877-9E7B-50DB5E2A0724}"/>
              </a:ext>
            </a:extLst>
          </p:cNvPr>
          <p:cNvSpPr>
            <a:spLocks noGrp="1"/>
          </p:cNvSpPr>
          <p:nvPr>
            <p:ph type="dt" sz="half" idx="10"/>
          </p:nvPr>
        </p:nvSpPr>
        <p:spPr/>
        <p:txBody>
          <a:bodyPr/>
          <a:lstStyle/>
          <a:p>
            <a:fld id="{1EB1EF0E-C173-4873-A144-A590EDF4DC1B}" type="datetimeFigureOut">
              <a:rPr lang="en-US" smtClean="0"/>
              <a:t>10/29/2020</a:t>
            </a:fld>
            <a:endParaRPr lang="en-US"/>
          </a:p>
        </p:txBody>
      </p:sp>
      <p:sp>
        <p:nvSpPr>
          <p:cNvPr id="4" name="Footer Placeholder 3">
            <a:extLst>
              <a:ext uri="{FF2B5EF4-FFF2-40B4-BE49-F238E27FC236}">
                <a16:creationId xmlns:a16="http://schemas.microsoft.com/office/drawing/2014/main" id="{D2DDAEFD-4437-4D97-8AC3-61624E1AD6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38A7C0-899E-40A3-A133-7DDC54A1B146}"/>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303282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01CD36-317D-42CA-87BB-6E2954573621}"/>
              </a:ext>
            </a:extLst>
          </p:cNvPr>
          <p:cNvSpPr>
            <a:spLocks noGrp="1"/>
          </p:cNvSpPr>
          <p:nvPr>
            <p:ph type="dt" sz="half" idx="10"/>
          </p:nvPr>
        </p:nvSpPr>
        <p:spPr/>
        <p:txBody>
          <a:bodyPr/>
          <a:lstStyle/>
          <a:p>
            <a:fld id="{1EB1EF0E-C173-4873-A144-A590EDF4DC1B}" type="datetimeFigureOut">
              <a:rPr lang="en-US" smtClean="0"/>
              <a:t>10/29/2020</a:t>
            </a:fld>
            <a:endParaRPr lang="en-US"/>
          </a:p>
        </p:txBody>
      </p:sp>
      <p:sp>
        <p:nvSpPr>
          <p:cNvPr id="3" name="Footer Placeholder 2">
            <a:extLst>
              <a:ext uri="{FF2B5EF4-FFF2-40B4-BE49-F238E27FC236}">
                <a16:creationId xmlns:a16="http://schemas.microsoft.com/office/drawing/2014/main" id="{C4C6DE41-F90E-4478-9D44-1AF585DE80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FF357D-4AF9-4843-889B-D6D5474B1F70}"/>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3219823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37B1D-8D02-4E74-B7DD-8626DD58E9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9AD2ED-4966-40ED-9889-C258AF0D75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817CDD-D142-4741-BEC9-41730E393A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D07F36-526B-458B-B795-E4A5C896D8A9}"/>
              </a:ext>
            </a:extLst>
          </p:cNvPr>
          <p:cNvSpPr>
            <a:spLocks noGrp="1"/>
          </p:cNvSpPr>
          <p:nvPr>
            <p:ph type="dt" sz="half" idx="10"/>
          </p:nvPr>
        </p:nvSpPr>
        <p:spPr/>
        <p:txBody>
          <a:bodyPr/>
          <a:lstStyle/>
          <a:p>
            <a:fld id="{1EB1EF0E-C173-4873-A144-A590EDF4DC1B}" type="datetimeFigureOut">
              <a:rPr lang="en-US" smtClean="0"/>
              <a:t>10/29/2020</a:t>
            </a:fld>
            <a:endParaRPr lang="en-US"/>
          </a:p>
        </p:txBody>
      </p:sp>
      <p:sp>
        <p:nvSpPr>
          <p:cNvPr id="6" name="Footer Placeholder 5">
            <a:extLst>
              <a:ext uri="{FF2B5EF4-FFF2-40B4-BE49-F238E27FC236}">
                <a16:creationId xmlns:a16="http://schemas.microsoft.com/office/drawing/2014/main" id="{CD0968A7-8120-4187-9CB6-96654C15D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111378-BD47-4117-964D-2361BB37C524}"/>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4194554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0ED13-AE72-4830-9171-437345BE7F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6076F0-2676-4562-A989-429B63D3AC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4B4F8B-7D2A-4215-BF9B-88A5697AC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CF7F64-AB38-4BD4-A248-82963ED984EF}"/>
              </a:ext>
            </a:extLst>
          </p:cNvPr>
          <p:cNvSpPr>
            <a:spLocks noGrp="1"/>
          </p:cNvSpPr>
          <p:nvPr>
            <p:ph type="dt" sz="half" idx="10"/>
          </p:nvPr>
        </p:nvSpPr>
        <p:spPr/>
        <p:txBody>
          <a:bodyPr/>
          <a:lstStyle/>
          <a:p>
            <a:fld id="{1EB1EF0E-C173-4873-A144-A590EDF4DC1B}" type="datetimeFigureOut">
              <a:rPr lang="en-US" smtClean="0"/>
              <a:t>10/29/2020</a:t>
            </a:fld>
            <a:endParaRPr lang="en-US"/>
          </a:p>
        </p:txBody>
      </p:sp>
      <p:sp>
        <p:nvSpPr>
          <p:cNvPr id="6" name="Footer Placeholder 5">
            <a:extLst>
              <a:ext uri="{FF2B5EF4-FFF2-40B4-BE49-F238E27FC236}">
                <a16:creationId xmlns:a16="http://schemas.microsoft.com/office/drawing/2014/main" id="{5B8EC4F4-BF8C-4763-8817-2E7B26835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ECD840-3CFD-4273-BFB7-B5DF86D14DDB}"/>
              </a:ext>
            </a:extLst>
          </p:cNvPr>
          <p:cNvSpPr>
            <a:spLocks noGrp="1"/>
          </p:cNvSpPr>
          <p:nvPr>
            <p:ph type="sldNum" sz="quarter" idx="12"/>
          </p:nvPr>
        </p:nvSpPr>
        <p:spPr/>
        <p:txBody>
          <a:bodyPr/>
          <a:lstStyle/>
          <a:p>
            <a:fld id="{DAB54C17-1677-4B91-9EF0-862DAD6BBC16}" type="slidenum">
              <a:rPr lang="en-US" smtClean="0"/>
              <a:t>‹#›</a:t>
            </a:fld>
            <a:endParaRPr lang="en-US"/>
          </a:p>
        </p:txBody>
      </p:sp>
    </p:spTree>
    <p:extLst>
      <p:ext uri="{BB962C8B-B14F-4D97-AF65-F5344CB8AC3E}">
        <p14:creationId xmlns:p14="http://schemas.microsoft.com/office/powerpoint/2010/main" val="1551345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DE28F-2808-445B-8DF6-44E2CC8CF8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767625-984A-4C07-8E88-506E73A30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41D5D-F480-4CCF-B809-5E533D2719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1EF0E-C173-4873-A144-A590EDF4DC1B}" type="datetimeFigureOut">
              <a:rPr lang="en-US" smtClean="0"/>
              <a:t>10/29/2020</a:t>
            </a:fld>
            <a:endParaRPr lang="en-US"/>
          </a:p>
        </p:txBody>
      </p:sp>
      <p:sp>
        <p:nvSpPr>
          <p:cNvPr id="5" name="Footer Placeholder 4">
            <a:extLst>
              <a:ext uri="{FF2B5EF4-FFF2-40B4-BE49-F238E27FC236}">
                <a16:creationId xmlns:a16="http://schemas.microsoft.com/office/drawing/2014/main" id="{DAF1126D-0FE7-48BF-B44E-70772E357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5A624-3DA0-4E4D-AB60-3ADDD3085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B54C17-1677-4B91-9EF0-862DAD6BBC16}" type="slidenum">
              <a:rPr lang="en-US" smtClean="0"/>
              <a:t>‹#›</a:t>
            </a:fld>
            <a:endParaRPr lang="en-US"/>
          </a:p>
        </p:txBody>
      </p:sp>
    </p:spTree>
    <p:extLst>
      <p:ext uri="{BB962C8B-B14F-4D97-AF65-F5344CB8AC3E}">
        <p14:creationId xmlns:p14="http://schemas.microsoft.com/office/powerpoint/2010/main" val="2762624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7"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A6CE7C-4216-46F8-B96E-E2F16AD6A7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2D48F2-8B09-45A1-B762-0790CF682D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FC3CE0-87E9-485B-BDD2-694697A100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36D00-2D60-473F-9E63-A233EEA4DDA5}" type="datetimeFigureOut">
              <a:rPr lang="en-US" smtClean="0"/>
              <a:t>10/29/2020</a:t>
            </a:fld>
            <a:endParaRPr lang="en-US"/>
          </a:p>
        </p:txBody>
      </p:sp>
      <p:sp>
        <p:nvSpPr>
          <p:cNvPr id="5" name="Footer Placeholder 4">
            <a:extLst>
              <a:ext uri="{FF2B5EF4-FFF2-40B4-BE49-F238E27FC236}">
                <a16:creationId xmlns:a16="http://schemas.microsoft.com/office/drawing/2014/main" id="{7D4689FC-9799-4B76-B7C2-23A1F41684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5F3E-EDDA-4E18-8F43-519E313EF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DAB45-0073-404E-8DF5-2E6653104F96}" type="slidenum">
              <a:rPr lang="en-US" smtClean="0"/>
              <a:t>‹#›</a:t>
            </a:fld>
            <a:endParaRPr lang="en-US"/>
          </a:p>
        </p:txBody>
      </p:sp>
    </p:spTree>
    <p:extLst>
      <p:ext uri="{BB962C8B-B14F-4D97-AF65-F5344CB8AC3E}">
        <p14:creationId xmlns:p14="http://schemas.microsoft.com/office/powerpoint/2010/main" val="144108761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5D1E48-55F7-4A97-8850-EA8C45856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EBF49D-2953-41DC-B4F8-240A4CEE8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E45DE-69A3-4EA2-A738-1629144C03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286084-B9A4-43B6-8621-633EC0489FE2}" type="datetimeFigureOut">
              <a:rPr lang="en-US" smtClean="0"/>
              <a:t>10/29/2020</a:t>
            </a:fld>
            <a:endParaRPr lang="en-US"/>
          </a:p>
        </p:txBody>
      </p:sp>
      <p:sp>
        <p:nvSpPr>
          <p:cNvPr id="5" name="Footer Placeholder 4">
            <a:extLst>
              <a:ext uri="{FF2B5EF4-FFF2-40B4-BE49-F238E27FC236}">
                <a16:creationId xmlns:a16="http://schemas.microsoft.com/office/drawing/2014/main" id="{06D485DF-3264-4C42-B381-3AAF29FB86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171054-A8F7-4325-8873-0DE2C07F01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7B37C-2F37-4902-99B9-0C4F09818459}" type="slidenum">
              <a:rPr lang="en-US" smtClean="0"/>
              <a:t>‹#›</a:t>
            </a:fld>
            <a:endParaRPr lang="en-US"/>
          </a:p>
        </p:txBody>
      </p:sp>
    </p:spTree>
    <p:extLst>
      <p:ext uri="{BB962C8B-B14F-4D97-AF65-F5344CB8AC3E}">
        <p14:creationId xmlns:p14="http://schemas.microsoft.com/office/powerpoint/2010/main" val="2240081905"/>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3652AC-5D7A-4D5A-8E6E-55E9B1895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70BC7-3DEB-41AF-B7AF-AC9817E2BB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06CCBB-90DB-43CC-ACEF-F7E0FDD47D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4EFF3-C5C3-4706-A66E-874DE2434EC7}" type="datetimeFigureOut">
              <a:rPr lang="en-US" smtClean="0"/>
              <a:t>10/29/2020</a:t>
            </a:fld>
            <a:endParaRPr lang="en-US"/>
          </a:p>
        </p:txBody>
      </p:sp>
      <p:sp>
        <p:nvSpPr>
          <p:cNvPr id="5" name="Footer Placeholder 4">
            <a:extLst>
              <a:ext uri="{FF2B5EF4-FFF2-40B4-BE49-F238E27FC236}">
                <a16:creationId xmlns:a16="http://schemas.microsoft.com/office/drawing/2014/main" id="{1FEE42DF-A6BC-4233-8F81-2FE21EF5C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CC27B7-2741-4CB1-9C35-98FA92CA13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C3B8F-8DB1-4341-B689-07907F373A4A}" type="slidenum">
              <a:rPr lang="en-US" smtClean="0"/>
              <a:t>‹#›</a:t>
            </a:fld>
            <a:endParaRPr lang="en-US"/>
          </a:p>
        </p:txBody>
      </p:sp>
    </p:spTree>
    <p:extLst>
      <p:ext uri="{BB962C8B-B14F-4D97-AF65-F5344CB8AC3E}">
        <p14:creationId xmlns:p14="http://schemas.microsoft.com/office/powerpoint/2010/main" val="412644248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7DA930-141D-4B1E-A7BF-F1FDE6EB81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1A5D7A-8587-469F-9D53-25AB00CB29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FDD9B-9F15-4907-96CA-26ACE36239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EC4E1D-BF4F-4989-ABFC-DAB99469A621}" type="datetimeFigureOut">
              <a:rPr lang="en-US" smtClean="0"/>
              <a:t>10/29/2020</a:t>
            </a:fld>
            <a:endParaRPr lang="en-US"/>
          </a:p>
        </p:txBody>
      </p:sp>
      <p:sp>
        <p:nvSpPr>
          <p:cNvPr id="5" name="Footer Placeholder 4">
            <a:extLst>
              <a:ext uri="{FF2B5EF4-FFF2-40B4-BE49-F238E27FC236}">
                <a16:creationId xmlns:a16="http://schemas.microsoft.com/office/drawing/2014/main" id="{105F407C-BEE6-45A5-A745-E74A969C4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653E7E-F16C-41AE-8704-DAD62149E7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A3F46-79AB-40E6-B7BF-C55E93BFA5AD}" type="slidenum">
              <a:rPr lang="en-US" smtClean="0"/>
              <a:t>‹#›</a:t>
            </a:fld>
            <a:endParaRPr lang="en-US"/>
          </a:p>
        </p:txBody>
      </p:sp>
    </p:spTree>
    <p:extLst>
      <p:ext uri="{BB962C8B-B14F-4D97-AF65-F5344CB8AC3E}">
        <p14:creationId xmlns:p14="http://schemas.microsoft.com/office/powerpoint/2010/main" val="142066832"/>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3.jpg"/><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jpg"/><Relationship Id="rId5" Type="http://schemas.openxmlformats.org/officeDocument/2006/relationships/image" Target="../media/image4.png"/><Relationship Id="rId4" Type="http://schemas.openxmlformats.org/officeDocument/2006/relationships/image" Target="../media/image13.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5.jpg"/><Relationship Id="rId4" Type="http://schemas.openxmlformats.org/officeDocument/2006/relationships/image" Target="../media/image13.jp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4.xml"/><Relationship Id="rId4" Type="http://schemas.openxmlformats.org/officeDocument/2006/relationships/hyperlink" Target="mailto:jkelley@umcmission.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6FB5B-04D3-492F-A4B2-AA9572989E5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74D21AE-B265-4E87-BDC2-261BFA6BD19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2AA9A2E-51AE-4896-A92B-829C1D81F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6753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 indoor, sitting, small&#10;&#10;Description automatically generated">
            <a:extLst>
              <a:ext uri="{FF2B5EF4-FFF2-40B4-BE49-F238E27FC236}">
                <a16:creationId xmlns:a16="http://schemas.microsoft.com/office/drawing/2014/main" id="{878902B7-CF0F-433B-BAE6-5F751E1B2511}"/>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
          <a:stretch/>
        </p:blipFill>
        <p:spPr>
          <a:xfrm rot="10800000">
            <a:off x="2381955" y="643466"/>
            <a:ext cx="7428089" cy="5571067"/>
          </a:xfrm>
          <a:prstGeom prst="rect">
            <a:avLst/>
          </a:prstGeom>
        </p:spPr>
      </p:pic>
    </p:spTree>
    <p:extLst>
      <p:ext uri="{BB962C8B-B14F-4D97-AF65-F5344CB8AC3E}">
        <p14:creationId xmlns:p14="http://schemas.microsoft.com/office/powerpoint/2010/main" val="385572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32E1-B8B6-4054-9D19-68BDE81FDA92}"/>
              </a:ext>
            </a:extLst>
          </p:cNvPr>
          <p:cNvSpPr>
            <a:spLocks noGrp="1"/>
          </p:cNvSpPr>
          <p:nvPr>
            <p:ph type="title"/>
          </p:nvPr>
        </p:nvSpPr>
        <p:spPr/>
        <p:txBody>
          <a:bodyPr>
            <a:normAutofit/>
          </a:bodyPr>
          <a:lstStyle/>
          <a:p>
            <a:pPr algn="ctr"/>
            <a:r>
              <a:rPr lang="en-US" sz="3600" dirty="0">
                <a:latin typeface="Arial" panose="020B0604020202020204" pitchFamily="34" charset="0"/>
                <a:cs typeface="Arial" panose="020B0604020202020204" pitchFamily="34" charset="0"/>
              </a:rPr>
              <a:t>SESSION 4: WISDOM</a:t>
            </a:r>
            <a:br>
              <a:rPr lang="en-US" sz="36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Gathering and Opening Ritual</a:t>
            </a:r>
          </a:p>
        </p:txBody>
      </p:sp>
      <p:pic>
        <p:nvPicPr>
          <p:cNvPr id="3" name="Picture 8">
            <a:extLst>
              <a:ext uri="{FF2B5EF4-FFF2-40B4-BE49-F238E27FC236}">
                <a16:creationId xmlns:a16="http://schemas.microsoft.com/office/drawing/2014/main" id="{E554BF67-13E6-47AF-A3EA-3A2ABF71C5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4898" y="4443413"/>
            <a:ext cx="3211286" cy="22495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5">
            <a:extLst>
              <a:ext uri="{FF2B5EF4-FFF2-40B4-BE49-F238E27FC236}">
                <a16:creationId xmlns:a16="http://schemas.microsoft.com/office/drawing/2014/main" id="{7474AA03-0F85-4005-97C8-1DD9AEFBAE32}"/>
              </a:ext>
            </a:extLst>
          </p:cNvPr>
          <p:cNvSpPr>
            <a:spLocks noGrp="1"/>
          </p:cNvSpPr>
          <p:nvPr>
            <p:ph idx="1"/>
          </p:nvPr>
        </p:nvSpPr>
        <p:spPr>
          <a:xfrm>
            <a:off x="838200" y="1690688"/>
            <a:ext cx="10365419" cy="4497048"/>
          </a:xfrm>
        </p:spPr>
        <p:txBody>
          <a:bodyPr>
            <a:normAutofit fontScale="92500" lnSpcReduction="10000"/>
          </a:bodyPr>
          <a:lstStyle/>
          <a:p>
            <a:pPr marL="0" indent="0" algn="ctr">
              <a:buNone/>
            </a:pPr>
            <a:r>
              <a:rPr lang="en-US" sz="2400" b="1" i="1" dirty="0"/>
              <a:t>Body Prayer</a:t>
            </a:r>
          </a:p>
          <a:p>
            <a:pPr marL="0" indent="0" algn="ctr">
              <a:buNone/>
            </a:pPr>
            <a:r>
              <a:rPr lang="en-US" sz="1600" i="1" dirty="0"/>
              <a:t>Begin by standing or sitting in a comfortable position, with feet about shoulder width apart, and hands at your sides.</a:t>
            </a:r>
          </a:p>
          <a:p>
            <a:pPr marL="0" indent="0" algn="ctr">
              <a:buNone/>
            </a:pPr>
            <a:r>
              <a:rPr lang="en-US" sz="1800" b="1" i="1" dirty="0"/>
              <a:t>Holy God, you call us to lives of courage and wisdom, not lives of anxiety.</a:t>
            </a:r>
          </a:p>
          <a:p>
            <a:pPr marL="0" indent="0" algn="ctr">
              <a:buNone/>
            </a:pPr>
            <a:r>
              <a:rPr lang="en-US" sz="1800" i="1" dirty="0"/>
              <a:t>Raise both arms above your head.</a:t>
            </a:r>
          </a:p>
          <a:p>
            <a:pPr marL="0" indent="0" algn="ctr">
              <a:buNone/>
            </a:pPr>
            <a:r>
              <a:rPr lang="en-US" sz="1800" b="1" i="1" dirty="0"/>
              <a:t>We raise our hands high, because you ask us to work with willing hands.</a:t>
            </a:r>
          </a:p>
          <a:p>
            <a:pPr marL="0" indent="0" algn="ctr">
              <a:buNone/>
            </a:pPr>
            <a:r>
              <a:rPr lang="en-US" sz="1800" i="1" dirty="0"/>
              <a:t>Stretch you hands out in front of you, palms up.</a:t>
            </a:r>
          </a:p>
          <a:p>
            <a:pPr marL="0" indent="0" algn="ctr">
              <a:buNone/>
            </a:pPr>
            <a:r>
              <a:rPr lang="en-US" sz="1800" b="1" i="1" dirty="0"/>
              <a:t>We stretch our hands in front of us, because you call us to reach out to those in need.</a:t>
            </a:r>
          </a:p>
          <a:p>
            <a:pPr marL="0" indent="0" algn="ctr">
              <a:buNone/>
            </a:pPr>
            <a:r>
              <a:rPr lang="en-US" sz="1800" i="1" dirty="0"/>
              <a:t>Bring your hands to your brow, above your eyes, as if searching the distance.</a:t>
            </a:r>
          </a:p>
          <a:p>
            <a:pPr marL="0" indent="0" algn="ctr">
              <a:buNone/>
            </a:pPr>
            <a:r>
              <a:rPr lang="en-US" sz="1800" b="1" i="1" dirty="0"/>
              <a:t>We bring our hands to our brow, that we may face the future without fear.</a:t>
            </a:r>
          </a:p>
          <a:p>
            <a:pPr marL="0" indent="0" algn="ctr">
              <a:buNone/>
            </a:pPr>
            <a:r>
              <a:rPr lang="en-US" sz="1800" i="1" dirty="0"/>
              <a:t>Slowly bring your hands to your chest, pressed together in the traditional prayer pose.</a:t>
            </a:r>
          </a:p>
          <a:p>
            <a:pPr marL="0" indent="0" algn="ctr">
              <a:buNone/>
            </a:pPr>
            <a:r>
              <a:rPr lang="en-US" sz="1800" b="1" i="1" dirty="0"/>
              <a:t>We move to a posture of centering prayer, because we ask for your wisdom.</a:t>
            </a:r>
          </a:p>
          <a:p>
            <a:pPr marL="0" indent="0" algn="ctr">
              <a:buNone/>
            </a:pPr>
            <a:r>
              <a:rPr lang="en-US" sz="1800" b="1" i="1" dirty="0"/>
              <a:t>Amen.</a:t>
            </a:r>
          </a:p>
          <a:p>
            <a:pPr marL="0" indent="0" algn="ctr">
              <a:buNone/>
            </a:pPr>
            <a:r>
              <a:rPr lang="en-US" sz="1700" i="1" dirty="0"/>
              <a:t>(Text inspired by Proverbs 31)</a:t>
            </a:r>
          </a:p>
        </p:txBody>
      </p:sp>
    </p:spTree>
    <p:extLst>
      <p:ext uri="{BB962C8B-B14F-4D97-AF65-F5344CB8AC3E}">
        <p14:creationId xmlns:p14="http://schemas.microsoft.com/office/powerpoint/2010/main" val="301943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764068" y="636461"/>
            <a:ext cx="8460420" cy="4154984"/>
          </a:xfrm>
          <a:prstGeom prst="rect">
            <a:avLst/>
          </a:prstGeom>
          <a:noFill/>
        </p:spPr>
        <p:txBody>
          <a:bodyPr wrap="square" rtlCol="0">
            <a:spAutoFit/>
          </a:bodyPr>
          <a:lstStyle/>
          <a:p>
            <a:pPr marR="0" lvl="0" algn="ctr">
              <a:spcBef>
                <a:spcPts val="0"/>
              </a:spcBef>
              <a:spcAft>
                <a:spcPts val="0"/>
              </a:spcAft>
            </a:pPr>
            <a:r>
              <a:rPr lang="en-US" sz="2400" b="1" i="0" dirty="0">
                <a:solidFill>
                  <a:srgbClr val="000000"/>
                </a:solidFill>
                <a:effectLst/>
                <a:latin typeface="system-ui"/>
              </a:rPr>
              <a:t>REFLECTION on</a:t>
            </a:r>
          </a:p>
          <a:p>
            <a:pPr marR="0" lvl="0" algn="ctr">
              <a:spcBef>
                <a:spcPts val="0"/>
              </a:spcBef>
              <a:spcAft>
                <a:spcPts val="0"/>
              </a:spcAft>
            </a:pPr>
            <a:r>
              <a:rPr lang="en-US" sz="2400" b="1" cap="all" dirty="0">
                <a:solidFill>
                  <a:srgbClr val="000000"/>
                </a:solidFill>
                <a:latin typeface="system-ui"/>
              </a:rPr>
              <a:t>Body Prayer</a:t>
            </a:r>
            <a:endParaRPr lang="en-US" sz="2400" b="1" i="0" cap="all" dirty="0">
              <a:solidFill>
                <a:srgbClr val="000000"/>
              </a:solidFill>
              <a:effectLst/>
              <a:latin typeface="system-ui"/>
            </a:endParaRPr>
          </a:p>
          <a:p>
            <a:pPr algn="l"/>
            <a:endParaRPr lang="en-US" sz="2400" b="0" i="0" dirty="0">
              <a:solidFill>
                <a:srgbClr val="000000"/>
              </a:solidFill>
              <a:effectLst/>
              <a:latin typeface="system-ui"/>
            </a:endParaRPr>
          </a:p>
          <a:p>
            <a:pPr algn="l"/>
            <a:r>
              <a:rPr lang="en-US" sz="2400" dirty="0">
                <a:solidFill>
                  <a:srgbClr val="000000"/>
                </a:solidFill>
                <a:latin typeface="system-ui"/>
              </a:rPr>
              <a:t>Spend some time thinking about what you just did.</a:t>
            </a:r>
          </a:p>
          <a:p>
            <a:pPr algn="l"/>
            <a:endParaRPr lang="en-US" sz="2400" b="0" i="0" dirty="0">
              <a:solidFill>
                <a:srgbClr val="000000"/>
              </a:solidFill>
              <a:effectLst/>
              <a:latin typeface="system-ui"/>
            </a:endParaRPr>
          </a:p>
          <a:p>
            <a:pPr algn="l"/>
            <a:r>
              <a:rPr lang="en-US" sz="2400" dirty="0">
                <a:solidFill>
                  <a:srgbClr val="000000"/>
                </a:solidFill>
                <a:latin typeface="system-ui"/>
              </a:rPr>
              <a:t>Anxiety and wisdom, as well as other qualities that we have discussed, often manifest in the body. </a:t>
            </a:r>
          </a:p>
          <a:p>
            <a:pPr algn="l"/>
            <a:endParaRPr lang="en-US" sz="2400" b="0" i="0" dirty="0">
              <a:solidFill>
                <a:srgbClr val="000000"/>
              </a:solidFill>
              <a:effectLst/>
              <a:latin typeface="system-ui"/>
            </a:endParaRPr>
          </a:p>
          <a:p>
            <a:pPr algn="l"/>
            <a:r>
              <a:rPr lang="en-US" sz="2400" dirty="0">
                <a:solidFill>
                  <a:srgbClr val="000000"/>
                </a:solidFill>
                <a:latin typeface="system-ui"/>
              </a:rPr>
              <a:t>What do they feel like?</a:t>
            </a:r>
          </a:p>
          <a:p>
            <a:pPr algn="l"/>
            <a:endParaRPr lang="en-US" sz="2400" b="0" i="0" dirty="0">
              <a:solidFill>
                <a:srgbClr val="000000"/>
              </a:solidFill>
              <a:effectLst/>
              <a:latin typeface="system-ui"/>
            </a:endParaRPr>
          </a:p>
          <a:p>
            <a:pPr algn="l"/>
            <a:r>
              <a:rPr lang="en-US" sz="2400" dirty="0">
                <a:solidFill>
                  <a:srgbClr val="000000"/>
                </a:solidFill>
                <a:latin typeface="system-ui"/>
              </a:rPr>
              <a:t>What does it feel like to embody prayer, rather than anxiety?</a:t>
            </a:r>
            <a:endParaRPr lang="en-US" sz="2400" b="0" i="0" dirty="0">
              <a:solidFill>
                <a:srgbClr val="000000"/>
              </a:solidFill>
              <a:effectLst/>
              <a:latin typeface="system-ui"/>
            </a:endParaRPr>
          </a:p>
        </p:txBody>
      </p:sp>
    </p:spTree>
    <p:extLst>
      <p:ext uri="{BB962C8B-B14F-4D97-AF65-F5344CB8AC3E}">
        <p14:creationId xmlns:p14="http://schemas.microsoft.com/office/powerpoint/2010/main" val="2205361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32E1-B8B6-4054-9D19-68BDE81FDA92}"/>
              </a:ext>
            </a:extLst>
          </p:cNvPr>
          <p:cNvSpPr>
            <a:spLocks noGrp="1"/>
          </p:cNvSpPr>
          <p:nvPr>
            <p:ph type="title"/>
          </p:nvPr>
        </p:nvSpPr>
        <p:spPr>
          <a:xfrm>
            <a:off x="811572" y="365404"/>
            <a:ext cx="10515600" cy="1325563"/>
          </a:xfrm>
        </p:spPr>
        <p:txBody>
          <a:bodyPr>
            <a:normAutofit/>
          </a:bodyPr>
          <a:lstStyle/>
          <a:p>
            <a:pPr algn="ctr"/>
            <a:r>
              <a:rPr lang="en-US" dirty="0">
                <a:latin typeface="Arial" panose="020B0604020202020204" pitchFamily="34" charset="0"/>
                <a:cs typeface="Arial" panose="020B0604020202020204" pitchFamily="34" charset="0"/>
              </a:rPr>
              <a:t>Leaning on the Everlasting Arms</a:t>
            </a:r>
          </a:p>
        </p:txBody>
      </p:sp>
      <p:pic>
        <p:nvPicPr>
          <p:cNvPr id="3" name="Picture 8">
            <a:extLst>
              <a:ext uri="{FF2B5EF4-FFF2-40B4-BE49-F238E27FC236}">
                <a16:creationId xmlns:a16="http://schemas.microsoft.com/office/drawing/2014/main" id="{E554BF67-13E6-47AF-A3EA-3A2ABF71C5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4898" y="4443413"/>
            <a:ext cx="3211286" cy="22495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F6E68C1-5947-42D6-8880-1BBEF5907C79}"/>
              </a:ext>
            </a:extLst>
          </p:cNvPr>
          <p:cNvSpPr txBox="1"/>
          <p:nvPr/>
        </p:nvSpPr>
        <p:spPr>
          <a:xfrm>
            <a:off x="5056006" y="5706511"/>
            <a:ext cx="5739239" cy="1015663"/>
          </a:xfrm>
          <a:prstGeom prst="rect">
            <a:avLst/>
          </a:prstGeom>
          <a:noFill/>
        </p:spPr>
        <p:txBody>
          <a:bodyPr wrap="square" rtlCol="0">
            <a:spAutoFit/>
          </a:bodyPr>
          <a:lstStyle/>
          <a:p>
            <a:pPr marL="0" marR="0">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rPr>
              <a:t>“Leaning on the Everlasting Arms,” </a:t>
            </a:r>
            <a:r>
              <a:rPr lang="en-US" sz="1400" i="1" dirty="0">
                <a:solidFill>
                  <a:srgbClr val="000000"/>
                </a:solidFill>
                <a:effectLst/>
                <a:latin typeface="Times New Roman" panose="02020603050405020304" pitchFamily="18" charset="0"/>
                <a:ea typeface="Calibri" panose="020F0502020204030204" pitchFamily="34" charset="0"/>
              </a:rPr>
              <a:t>The United Methodist Hymnal</a:t>
            </a:r>
            <a:r>
              <a:rPr lang="en-US" sz="1400" dirty="0">
                <a:solidFill>
                  <a:srgbClr val="000000"/>
                </a:solidFill>
                <a:effectLst/>
                <a:latin typeface="Times New Roman" panose="02020603050405020304" pitchFamily="18" charset="0"/>
                <a:ea typeface="Calibri" panose="020F0502020204030204" pitchFamily="34" charset="0"/>
              </a:rPr>
              <a:t>, no. 133</a:t>
            </a:r>
            <a:endParaRPr lang="en-US" sz="14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400" dirty="0">
                <a:solidFill>
                  <a:srgbClr val="000000"/>
                </a:solidFill>
                <a:effectLst/>
                <a:latin typeface="Times New Roman" panose="02020603050405020304" pitchFamily="18" charset="0"/>
                <a:ea typeface="Calibri" panose="020F0502020204030204" pitchFamily="34" charset="0"/>
              </a:rPr>
              <a:t>Credit: “Leaning on the Everlasting Arms.” Music by Anthony J. Showalter, 1887. Words by Elisha A. Hoffman, 1887. Public domain.</a:t>
            </a:r>
            <a:endParaRPr lang="en-US" sz="1400" dirty="0">
              <a:effectLst/>
              <a:latin typeface="Times New Roman" panose="02020603050405020304" pitchFamily="18" charset="0"/>
              <a:ea typeface="Calibri" panose="020F0502020204030204" pitchFamily="34" charset="0"/>
            </a:endParaRPr>
          </a:p>
          <a:p>
            <a:r>
              <a:rPr lang="en-US" dirty="0"/>
              <a:t>Musician: Catherine Ritch</a:t>
            </a:r>
          </a:p>
        </p:txBody>
      </p:sp>
      <p:sp>
        <p:nvSpPr>
          <p:cNvPr id="6" name="Content Placeholder 5">
            <a:extLst>
              <a:ext uri="{FF2B5EF4-FFF2-40B4-BE49-F238E27FC236}">
                <a16:creationId xmlns:a16="http://schemas.microsoft.com/office/drawing/2014/main" id="{7474AA03-0F85-4005-97C8-1DD9AEFBAE32}"/>
              </a:ext>
            </a:extLst>
          </p:cNvPr>
          <p:cNvSpPr>
            <a:spLocks noGrp="1"/>
          </p:cNvSpPr>
          <p:nvPr>
            <p:ph idx="1"/>
          </p:nvPr>
        </p:nvSpPr>
        <p:spPr>
          <a:xfrm>
            <a:off x="597142" y="1589723"/>
            <a:ext cx="3724922" cy="4351338"/>
          </a:xfrm>
        </p:spPr>
        <p:txBody>
          <a:bodyPr>
            <a:normAutofit/>
          </a:bodyPr>
          <a:lstStyle/>
          <a:p>
            <a:pPr marL="0" indent="0">
              <a:buNone/>
            </a:pPr>
            <a:r>
              <a:rPr lang="en-US" sz="1600" dirty="0"/>
              <a:t>1. What a fellowship, what a joy divine,</a:t>
            </a:r>
          </a:p>
          <a:p>
            <a:pPr marL="0" indent="0">
              <a:buNone/>
            </a:pPr>
            <a:r>
              <a:rPr lang="en-US" sz="1600" dirty="0"/>
              <a:t>leaning on the everlasting arms.</a:t>
            </a:r>
          </a:p>
          <a:p>
            <a:pPr marL="0" indent="0">
              <a:buNone/>
            </a:pPr>
            <a:r>
              <a:rPr lang="en-US" sz="1600" dirty="0"/>
              <a:t>What a blessedness, what a peace is mine</a:t>
            </a:r>
          </a:p>
          <a:p>
            <a:pPr marL="0" indent="0">
              <a:buNone/>
            </a:pPr>
            <a:r>
              <a:rPr lang="en-US" sz="1600" dirty="0"/>
              <a:t>Leaning on the everlasting arms.</a:t>
            </a:r>
          </a:p>
          <a:p>
            <a:pPr marL="0" indent="0">
              <a:buNone/>
            </a:pPr>
            <a:r>
              <a:rPr lang="en-US" sz="1600" b="1" dirty="0"/>
              <a:t>Chorus:</a:t>
            </a:r>
          </a:p>
          <a:p>
            <a:pPr marL="0" indent="0">
              <a:buNone/>
            </a:pPr>
            <a:r>
              <a:rPr lang="en-US" sz="1600" dirty="0"/>
              <a:t>Leaning, leaning, </a:t>
            </a:r>
          </a:p>
          <a:p>
            <a:pPr marL="0" indent="0">
              <a:buNone/>
            </a:pPr>
            <a:r>
              <a:rPr lang="en-US" sz="1600" dirty="0"/>
              <a:t>safe and secure from all alarms;</a:t>
            </a:r>
          </a:p>
          <a:p>
            <a:pPr marL="0" indent="0">
              <a:buNone/>
            </a:pPr>
            <a:r>
              <a:rPr lang="en-US" sz="1600" dirty="0"/>
              <a:t>Leaning, leaning</a:t>
            </a:r>
          </a:p>
          <a:p>
            <a:pPr marL="0" indent="0">
              <a:buNone/>
            </a:pPr>
            <a:r>
              <a:rPr lang="en-US" sz="1600" dirty="0"/>
              <a:t>Leaning on the everlasting arms.</a:t>
            </a:r>
          </a:p>
        </p:txBody>
      </p:sp>
      <p:sp>
        <p:nvSpPr>
          <p:cNvPr id="8" name="Content Placeholder 5">
            <a:extLst>
              <a:ext uri="{FF2B5EF4-FFF2-40B4-BE49-F238E27FC236}">
                <a16:creationId xmlns:a16="http://schemas.microsoft.com/office/drawing/2014/main" id="{F574ABE6-AA50-4062-A76E-3F010F0A8ECE}"/>
              </a:ext>
            </a:extLst>
          </p:cNvPr>
          <p:cNvSpPr txBox="1">
            <a:spLocks/>
          </p:cNvSpPr>
          <p:nvPr/>
        </p:nvSpPr>
        <p:spPr>
          <a:xfrm>
            <a:off x="4451297" y="1555694"/>
            <a:ext cx="372492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2. O how sweet to walk, in this pilgrim way,</a:t>
            </a:r>
          </a:p>
          <a:p>
            <a:pPr marL="0" indent="0">
              <a:buFont typeface="Arial" panose="020B0604020202020204" pitchFamily="34" charset="0"/>
              <a:buNone/>
            </a:pPr>
            <a:r>
              <a:rPr lang="en-US" sz="1600" dirty="0"/>
              <a:t>leaning on the everlasting arms.</a:t>
            </a:r>
          </a:p>
          <a:p>
            <a:pPr marL="0" indent="0">
              <a:buFont typeface="Arial" panose="020B0604020202020204" pitchFamily="34" charset="0"/>
              <a:buNone/>
            </a:pPr>
            <a:r>
              <a:rPr lang="en-US" sz="1600" dirty="0"/>
              <a:t>O how bright the path grows from day to day.</a:t>
            </a:r>
          </a:p>
          <a:p>
            <a:pPr marL="0" indent="0">
              <a:buFont typeface="Arial" panose="020B0604020202020204" pitchFamily="34" charset="0"/>
              <a:buNone/>
            </a:pPr>
            <a:r>
              <a:rPr lang="en-US" sz="1600" dirty="0"/>
              <a:t>Leaning on the everlasting arms.</a:t>
            </a:r>
          </a:p>
          <a:p>
            <a:pPr marL="0" indent="0">
              <a:buFont typeface="Arial" panose="020B0604020202020204" pitchFamily="34" charset="0"/>
              <a:buNone/>
            </a:pPr>
            <a:r>
              <a:rPr lang="en-US" sz="1600" b="1" dirty="0"/>
              <a:t>Chorus</a:t>
            </a:r>
            <a:r>
              <a:rPr lang="en-US" sz="1600" dirty="0"/>
              <a:t>:</a:t>
            </a:r>
          </a:p>
          <a:p>
            <a:pPr marL="0" indent="0">
              <a:buFont typeface="Arial" panose="020B0604020202020204" pitchFamily="34" charset="0"/>
              <a:buNone/>
            </a:pPr>
            <a:r>
              <a:rPr lang="en-US" sz="1600" dirty="0"/>
              <a:t>Leaning, leaning, </a:t>
            </a:r>
          </a:p>
          <a:p>
            <a:pPr marL="0" indent="0">
              <a:buFont typeface="Arial" panose="020B0604020202020204" pitchFamily="34" charset="0"/>
              <a:buNone/>
            </a:pPr>
            <a:r>
              <a:rPr lang="en-US" sz="1600" dirty="0"/>
              <a:t>safe and secure from all alarms;</a:t>
            </a:r>
          </a:p>
          <a:p>
            <a:pPr marL="0" indent="0">
              <a:buFont typeface="Arial" panose="020B0604020202020204" pitchFamily="34" charset="0"/>
              <a:buNone/>
            </a:pPr>
            <a:r>
              <a:rPr lang="en-US" sz="1600" dirty="0"/>
              <a:t>Leaning, leaning</a:t>
            </a:r>
          </a:p>
          <a:p>
            <a:pPr marL="0" indent="0">
              <a:buFont typeface="Arial" panose="020B0604020202020204" pitchFamily="34" charset="0"/>
              <a:buNone/>
            </a:pPr>
            <a:r>
              <a:rPr lang="en-US" sz="1600" dirty="0"/>
              <a:t>Leaning on the everlasting arms.</a:t>
            </a:r>
          </a:p>
        </p:txBody>
      </p:sp>
      <p:sp>
        <p:nvSpPr>
          <p:cNvPr id="9" name="Content Placeholder 5">
            <a:extLst>
              <a:ext uri="{FF2B5EF4-FFF2-40B4-BE49-F238E27FC236}">
                <a16:creationId xmlns:a16="http://schemas.microsoft.com/office/drawing/2014/main" id="{E33BC412-2F9F-465B-A863-CB76D154BDE1}"/>
              </a:ext>
            </a:extLst>
          </p:cNvPr>
          <p:cNvSpPr txBox="1">
            <a:spLocks/>
          </p:cNvSpPr>
          <p:nvPr/>
        </p:nvSpPr>
        <p:spPr>
          <a:xfrm>
            <a:off x="8152180" y="1589723"/>
            <a:ext cx="3724922" cy="4060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3. What have I to dread, what have I to fear,</a:t>
            </a:r>
          </a:p>
          <a:p>
            <a:pPr marL="0" indent="0">
              <a:buFont typeface="Arial" panose="020B0604020202020204" pitchFamily="34" charset="0"/>
              <a:buNone/>
            </a:pPr>
            <a:r>
              <a:rPr lang="en-US" sz="1600" dirty="0"/>
              <a:t>leaning on the everlasting arms.</a:t>
            </a:r>
          </a:p>
          <a:p>
            <a:pPr marL="0" indent="0">
              <a:buFont typeface="Arial" panose="020B0604020202020204" pitchFamily="34" charset="0"/>
              <a:buNone/>
            </a:pPr>
            <a:r>
              <a:rPr lang="en-US" sz="1600" dirty="0"/>
              <a:t>I have blessed peace with my Lord so near,</a:t>
            </a:r>
          </a:p>
          <a:p>
            <a:pPr marL="0" indent="0">
              <a:buFont typeface="Arial" panose="020B0604020202020204" pitchFamily="34" charset="0"/>
              <a:buNone/>
            </a:pPr>
            <a:r>
              <a:rPr lang="en-US" sz="1600" dirty="0"/>
              <a:t>Leaning on the everlasting arms.</a:t>
            </a:r>
          </a:p>
          <a:p>
            <a:pPr marL="0" indent="0">
              <a:buFont typeface="Arial" panose="020B0604020202020204" pitchFamily="34" charset="0"/>
              <a:buNone/>
            </a:pPr>
            <a:r>
              <a:rPr lang="en-US" sz="1600" b="1" dirty="0"/>
              <a:t>Chorus</a:t>
            </a:r>
            <a:r>
              <a:rPr lang="en-US" sz="1600" dirty="0"/>
              <a:t>:</a:t>
            </a:r>
          </a:p>
          <a:p>
            <a:pPr marL="0" indent="0">
              <a:buFont typeface="Arial" panose="020B0604020202020204" pitchFamily="34" charset="0"/>
              <a:buNone/>
            </a:pPr>
            <a:r>
              <a:rPr lang="en-US" sz="1600" dirty="0"/>
              <a:t>Leaning, leaning, </a:t>
            </a:r>
          </a:p>
          <a:p>
            <a:pPr marL="0" indent="0">
              <a:buFont typeface="Arial" panose="020B0604020202020204" pitchFamily="34" charset="0"/>
              <a:buNone/>
            </a:pPr>
            <a:r>
              <a:rPr lang="en-US" sz="1600" dirty="0"/>
              <a:t>safe and secure from all alarms;</a:t>
            </a:r>
          </a:p>
          <a:p>
            <a:pPr marL="0" indent="0">
              <a:buFont typeface="Arial" panose="020B0604020202020204" pitchFamily="34" charset="0"/>
              <a:buNone/>
            </a:pPr>
            <a:r>
              <a:rPr lang="en-US" sz="1600" dirty="0"/>
              <a:t>Leaning, leaning</a:t>
            </a:r>
          </a:p>
          <a:p>
            <a:pPr marL="0" indent="0">
              <a:buFont typeface="Arial" panose="020B0604020202020204" pitchFamily="34" charset="0"/>
              <a:buNone/>
            </a:pPr>
            <a:r>
              <a:rPr lang="en-US" sz="1600" dirty="0"/>
              <a:t>Leaning on the everlasting arms.</a:t>
            </a:r>
          </a:p>
        </p:txBody>
      </p:sp>
      <p:pic>
        <p:nvPicPr>
          <p:cNvPr id="4" name="Leaning on the Everlasting Arms">
            <a:hlinkClick r:id="" action="ppaction://media"/>
            <a:extLst>
              <a:ext uri="{FF2B5EF4-FFF2-40B4-BE49-F238E27FC236}">
                <a16:creationId xmlns:a16="http://schemas.microsoft.com/office/drawing/2014/main" id="{8FB7676C-AC8D-48DB-A7CF-BC794A0143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8059" y="5096911"/>
            <a:ext cx="609600" cy="609600"/>
          </a:xfrm>
          <a:prstGeom prst="rect">
            <a:avLst/>
          </a:prstGeom>
        </p:spPr>
      </p:pic>
    </p:spTree>
    <p:extLst>
      <p:ext uri="{BB962C8B-B14F-4D97-AF65-F5344CB8AC3E}">
        <p14:creationId xmlns:p14="http://schemas.microsoft.com/office/powerpoint/2010/main" val="19020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C3EE12F0-E8A2-4566-9C30-907D8D243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010" y="1742369"/>
            <a:ext cx="8242852" cy="4810540"/>
          </a:xfrm>
          <a:prstGeom prst="rect">
            <a:avLst/>
          </a:prstGeom>
        </p:spPr>
      </p:pic>
      <p:sp>
        <p:nvSpPr>
          <p:cNvPr id="3" name="TextBox 2">
            <a:extLst>
              <a:ext uri="{FF2B5EF4-FFF2-40B4-BE49-F238E27FC236}">
                <a16:creationId xmlns:a16="http://schemas.microsoft.com/office/drawing/2014/main" id="{59800EDB-EFDF-4347-AD10-F5D230C8245E}"/>
              </a:ext>
            </a:extLst>
          </p:cNvPr>
          <p:cNvSpPr txBox="1"/>
          <p:nvPr/>
        </p:nvSpPr>
        <p:spPr>
          <a:xfrm flipH="1">
            <a:off x="4149969" y="3882683"/>
            <a:ext cx="1448973"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b="1" dirty="0"/>
              <a:t>WISDOM</a:t>
            </a:r>
          </a:p>
        </p:txBody>
      </p:sp>
      <p:sp>
        <p:nvSpPr>
          <p:cNvPr id="4" name="TextBox 3">
            <a:extLst>
              <a:ext uri="{FF2B5EF4-FFF2-40B4-BE49-F238E27FC236}">
                <a16:creationId xmlns:a16="http://schemas.microsoft.com/office/drawing/2014/main" id="{523B4CA2-B9F5-419B-BC1D-299B5869A825}"/>
              </a:ext>
            </a:extLst>
          </p:cNvPr>
          <p:cNvSpPr txBox="1"/>
          <p:nvPr/>
        </p:nvSpPr>
        <p:spPr>
          <a:xfrm>
            <a:off x="6262618" y="2912056"/>
            <a:ext cx="2057399"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800" b="1" dirty="0"/>
              <a:t>GOD’S PEACE </a:t>
            </a:r>
          </a:p>
          <a:p>
            <a:pPr algn="ctr"/>
            <a:r>
              <a:rPr lang="en-US" sz="1800" b="1" dirty="0"/>
              <a:t>JOHN 20:26</a:t>
            </a:r>
          </a:p>
        </p:txBody>
      </p:sp>
      <p:sp>
        <p:nvSpPr>
          <p:cNvPr id="5" name="TextBox 4">
            <a:extLst>
              <a:ext uri="{FF2B5EF4-FFF2-40B4-BE49-F238E27FC236}">
                <a16:creationId xmlns:a16="http://schemas.microsoft.com/office/drawing/2014/main" id="{9A80DF70-D772-430B-8D95-D00CB355876B}"/>
              </a:ext>
            </a:extLst>
          </p:cNvPr>
          <p:cNvSpPr txBox="1"/>
          <p:nvPr/>
        </p:nvSpPr>
        <p:spPr>
          <a:xfrm>
            <a:off x="6096000" y="5119976"/>
            <a:ext cx="1600848"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800" b="1" dirty="0"/>
              <a:t> PROVERBS 2 </a:t>
            </a:r>
            <a:endParaRPr lang="en-US" b="1" dirty="0"/>
          </a:p>
        </p:txBody>
      </p:sp>
      <p:sp>
        <p:nvSpPr>
          <p:cNvPr id="6" name="TextBox 5">
            <a:extLst>
              <a:ext uri="{FF2B5EF4-FFF2-40B4-BE49-F238E27FC236}">
                <a16:creationId xmlns:a16="http://schemas.microsoft.com/office/drawing/2014/main" id="{C46C3F3B-0F16-EB4B-AC31-36E1AE5BC52B}"/>
              </a:ext>
            </a:extLst>
          </p:cNvPr>
          <p:cNvSpPr txBox="1"/>
          <p:nvPr/>
        </p:nvSpPr>
        <p:spPr>
          <a:xfrm>
            <a:off x="1577010" y="920478"/>
            <a:ext cx="8242852"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Mobius Strip Movement: Back-and-forth reading act</a:t>
            </a:r>
          </a:p>
        </p:txBody>
      </p:sp>
      <p:sp>
        <p:nvSpPr>
          <p:cNvPr id="7" name="TextBox 6">
            <a:extLst>
              <a:ext uri="{FF2B5EF4-FFF2-40B4-BE49-F238E27FC236}">
                <a16:creationId xmlns:a16="http://schemas.microsoft.com/office/drawing/2014/main" id="{67C1DD90-7810-D24B-A9D4-C49A35FCAE3A}"/>
              </a:ext>
            </a:extLst>
          </p:cNvPr>
          <p:cNvSpPr txBox="1"/>
          <p:nvPr/>
        </p:nvSpPr>
        <p:spPr>
          <a:xfrm>
            <a:off x="5598942" y="6611779"/>
            <a:ext cx="6089475" cy="246221"/>
          </a:xfrm>
          <a:prstGeom prst="rect">
            <a:avLst/>
          </a:prstGeom>
          <a:noFill/>
        </p:spPr>
        <p:txBody>
          <a:bodyPr wrap="square" rtlCol="0">
            <a:spAutoFit/>
          </a:bodyPr>
          <a:lstStyle/>
          <a:p>
            <a:r>
              <a:rPr lang="en-US" sz="1000" dirty="0"/>
              <a:t>Image: </a:t>
            </a:r>
            <a:r>
              <a:rPr lang="en-US" sz="1000" dirty="0" err="1"/>
              <a:t>commons.wikimedia.org</a:t>
            </a:r>
            <a:r>
              <a:rPr lang="en-US" sz="1000" dirty="0"/>
              <a:t>/wiki/</a:t>
            </a:r>
            <a:r>
              <a:rPr lang="en-US" sz="1000" dirty="0" err="1"/>
              <a:t>File:Möbius_strip.jpg</a:t>
            </a:r>
            <a:r>
              <a:rPr lang="en-US" sz="1000" dirty="0"/>
              <a:t>; Content: Glory </a:t>
            </a:r>
            <a:r>
              <a:rPr lang="en-US" sz="1000" dirty="0" err="1"/>
              <a:t>Dharmaraj</a:t>
            </a:r>
            <a:endParaRPr lang="en-US" sz="1000" dirty="0"/>
          </a:p>
        </p:txBody>
      </p:sp>
    </p:spTree>
    <p:extLst>
      <p:ext uri="{BB962C8B-B14F-4D97-AF65-F5344CB8AC3E}">
        <p14:creationId xmlns:p14="http://schemas.microsoft.com/office/powerpoint/2010/main" val="369975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651757" y="232591"/>
            <a:ext cx="5935471" cy="5632311"/>
          </a:xfrm>
          <a:prstGeom prst="rect">
            <a:avLst/>
          </a:prstGeom>
          <a:noFill/>
        </p:spPr>
        <p:txBody>
          <a:bodyPr wrap="square" rtlCol="0">
            <a:spAutoFit/>
          </a:bodyPr>
          <a:lstStyle/>
          <a:p>
            <a:pPr marR="0" lvl="0" algn="ctr">
              <a:spcBef>
                <a:spcPts val="0"/>
              </a:spcBef>
              <a:spcAft>
                <a:spcPts val="0"/>
              </a:spcAft>
            </a:pPr>
            <a:r>
              <a:rPr lang="en-US" sz="2400" b="1" i="0" dirty="0">
                <a:solidFill>
                  <a:srgbClr val="000000"/>
                </a:solidFill>
                <a:effectLst/>
                <a:latin typeface="system-ui"/>
              </a:rPr>
              <a:t>PROVERBS </a:t>
            </a:r>
            <a:r>
              <a:rPr lang="en-US" sz="2400" b="1" dirty="0">
                <a:solidFill>
                  <a:srgbClr val="000000"/>
                </a:solidFill>
                <a:latin typeface="system-ui"/>
              </a:rPr>
              <a:t>2:1-11</a:t>
            </a:r>
            <a:endParaRPr lang="en-US" sz="1600" b="0" i="0" dirty="0">
              <a:solidFill>
                <a:srgbClr val="000000"/>
              </a:solidFill>
              <a:effectLst/>
              <a:latin typeface="system-ui"/>
            </a:endParaRPr>
          </a:p>
          <a:p>
            <a:pPr algn="l"/>
            <a:endParaRPr lang="en-US" sz="1600" b="0" i="0" dirty="0">
              <a:solidFill>
                <a:srgbClr val="000000"/>
              </a:solidFill>
              <a:effectLst/>
              <a:latin typeface="system-ui"/>
            </a:endParaRPr>
          </a:p>
          <a:p>
            <a:pPr algn="l"/>
            <a:r>
              <a:rPr lang="en-US" sz="2000" b="0" i="0" dirty="0">
                <a:solidFill>
                  <a:srgbClr val="000000"/>
                </a:solidFill>
                <a:effectLst/>
                <a:latin typeface="system-ui"/>
              </a:rPr>
              <a:t>My child, if you accept my words</a:t>
            </a:r>
            <a:br>
              <a:rPr lang="en-US" sz="2000" dirty="0"/>
            </a:br>
            <a:r>
              <a:rPr lang="en-US" sz="2000" b="0" i="0" dirty="0">
                <a:solidFill>
                  <a:srgbClr val="000000"/>
                </a:solidFill>
                <a:effectLst/>
                <a:latin typeface="Courier New" panose="02070309020205020404" pitchFamily="49" charset="0"/>
              </a:rPr>
              <a:t>    </a:t>
            </a:r>
            <a:r>
              <a:rPr lang="en-US" sz="2000" b="0" i="0" dirty="0">
                <a:solidFill>
                  <a:srgbClr val="000000"/>
                </a:solidFill>
                <a:effectLst/>
                <a:latin typeface="system-ui"/>
              </a:rPr>
              <a:t>and treasure up my commandments within you,</a:t>
            </a:r>
            <a:br>
              <a:rPr lang="en-US" sz="2000" dirty="0"/>
            </a:br>
            <a:r>
              <a:rPr lang="en-US" sz="2000" b="1" i="0" baseline="30000" dirty="0">
                <a:solidFill>
                  <a:srgbClr val="000000"/>
                </a:solidFill>
                <a:effectLst/>
                <a:latin typeface="system-ui"/>
              </a:rPr>
              <a:t>2 </a:t>
            </a:r>
            <a:r>
              <a:rPr lang="en-US" sz="2000" b="0" i="0" dirty="0">
                <a:solidFill>
                  <a:srgbClr val="000000"/>
                </a:solidFill>
                <a:effectLst/>
                <a:latin typeface="system-ui"/>
              </a:rPr>
              <a:t>making your ear attentive to wisdom</a:t>
            </a:r>
            <a:br>
              <a:rPr lang="en-US" sz="2000" dirty="0"/>
            </a:br>
            <a:r>
              <a:rPr lang="en-US" sz="2000" b="0" i="0" dirty="0">
                <a:solidFill>
                  <a:srgbClr val="000000"/>
                </a:solidFill>
                <a:effectLst/>
                <a:latin typeface="Courier New" panose="02070309020205020404" pitchFamily="49" charset="0"/>
              </a:rPr>
              <a:t>    </a:t>
            </a:r>
            <a:r>
              <a:rPr lang="en-US" sz="2000" b="0" i="0" dirty="0">
                <a:solidFill>
                  <a:srgbClr val="000000"/>
                </a:solidFill>
                <a:effectLst/>
                <a:latin typeface="system-ui"/>
              </a:rPr>
              <a:t>and inclining your heart to understanding;</a:t>
            </a:r>
            <a:br>
              <a:rPr lang="en-US" sz="2000" dirty="0"/>
            </a:br>
            <a:r>
              <a:rPr lang="en-US" sz="2000" b="1" i="0" baseline="30000" dirty="0">
                <a:solidFill>
                  <a:srgbClr val="000000"/>
                </a:solidFill>
                <a:effectLst/>
                <a:latin typeface="system-ui"/>
              </a:rPr>
              <a:t>3 </a:t>
            </a:r>
            <a:r>
              <a:rPr lang="en-US" sz="2000" b="0" i="0" dirty="0">
                <a:solidFill>
                  <a:srgbClr val="000000"/>
                </a:solidFill>
                <a:effectLst/>
                <a:latin typeface="system-ui"/>
              </a:rPr>
              <a:t>if you indeed cry out for insight,</a:t>
            </a:r>
            <a:br>
              <a:rPr lang="en-US" sz="2000" dirty="0"/>
            </a:br>
            <a:r>
              <a:rPr lang="en-US" sz="2000" b="0" i="0" dirty="0">
                <a:solidFill>
                  <a:srgbClr val="000000"/>
                </a:solidFill>
                <a:effectLst/>
                <a:latin typeface="Courier New" panose="02070309020205020404" pitchFamily="49" charset="0"/>
              </a:rPr>
              <a:t>    </a:t>
            </a:r>
            <a:r>
              <a:rPr lang="en-US" sz="2000" b="0" i="0" dirty="0">
                <a:solidFill>
                  <a:srgbClr val="000000"/>
                </a:solidFill>
                <a:effectLst/>
                <a:latin typeface="system-ui"/>
              </a:rPr>
              <a:t>and raise your voice for understanding;</a:t>
            </a:r>
            <a:br>
              <a:rPr lang="en-US" sz="2000" dirty="0"/>
            </a:br>
            <a:r>
              <a:rPr lang="en-US" sz="2000" b="1" i="0" baseline="30000" dirty="0">
                <a:solidFill>
                  <a:srgbClr val="000000"/>
                </a:solidFill>
                <a:effectLst/>
                <a:latin typeface="system-ui"/>
              </a:rPr>
              <a:t>4 </a:t>
            </a:r>
            <a:r>
              <a:rPr lang="en-US" sz="2000" b="0" i="0" dirty="0">
                <a:solidFill>
                  <a:srgbClr val="000000"/>
                </a:solidFill>
                <a:effectLst/>
                <a:latin typeface="system-ui"/>
              </a:rPr>
              <a:t>if you seek it like silver,</a:t>
            </a:r>
            <a:br>
              <a:rPr lang="en-US" sz="2000" dirty="0"/>
            </a:br>
            <a:r>
              <a:rPr lang="en-US" sz="2000" b="0" i="0" dirty="0">
                <a:solidFill>
                  <a:srgbClr val="000000"/>
                </a:solidFill>
                <a:effectLst/>
                <a:latin typeface="Courier New" panose="02070309020205020404" pitchFamily="49" charset="0"/>
              </a:rPr>
              <a:t>    </a:t>
            </a:r>
            <a:r>
              <a:rPr lang="en-US" sz="2000" b="0" i="0" dirty="0">
                <a:solidFill>
                  <a:srgbClr val="000000"/>
                </a:solidFill>
                <a:effectLst/>
                <a:latin typeface="system-ui"/>
              </a:rPr>
              <a:t>and search for it as for hidden treasures—</a:t>
            </a:r>
            <a:br>
              <a:rPr lang="en-US" sz="2000" dirty="0"/>
            </a:br>
            <a:r>
              <a:rPr lang="en-US" sz="2000" b="1" i="0" baseline="30000" dirty="0">
                <a:solidFill>
                  <a:srgbClr val="000000"/>
                </a:solidFill>
                <a:effectLst/>
                <a:latin typeface="system-ui"/>
              </a:rPr>
              <a:t>5 </a:t>
            </a:r>
            <a:r>
              <a:rPr lang="en-US" sz="2000" b="0" i="0" dirty="0">
                <a:solidFill>
                  <a:srgbClr val="000000"/>
                </a:solidFill>
                <a:effectLst/>
                <a:latin typeface="system-ui"/>
              </a:rPr>
              <a:t>then you will understand the fear of the </a:t>
            </a:r>
            <a:r>
              <a:rPr lang="en-US" sz="2000" b="0" i="0" cap="small" dirty="0">
                <a:solidFill>
                  <a:srgbClr val="000000"/>
                </a:solidFill>
                <a:effectLst/>
                <a:latin typeface="system-ui"/>
              </a:rPr>
              <a:t>Lord</a:t>
            </a:r>
            <a:br>
              <a:rPr lang="en-US" sz="2000" dirty="0"/>
            </a:br>
            <a:r>
              <a:rPr lang="en-US" sz="2000" b="0" i="0" dirty="0">
                <a:solidFill>
                  <a:srgbClr val="000000"/>
                </a:solidFill>
                <a:effectLst/>
                <a:latin typeface="Courier New" panose="02070309020205020404" pitchFamily="49" charset="0"/>
              </a:rPr>
              <a:t>    </a:t>
            </a:r>
            <a:r>
              <a:rPr lang="en-US" sz="2000" b="0" i="0" dirty="0">
                <a:solidFill>
                  <a:srgbClr val="000000"/>
                </a:solidFill>
                <a:effectLst/>
                <a:latin typeface="system-ui"/>
              </a:rPr>
              <a:t>and find the knowledge of God.</a:t>
            </a:r>
            <a:br>
              <a:rPr lang="en-US" sz="2000" dirty="0"/>
            </a:br>
            <a:r>
              <a:rPr lang="en-US" sz="2000" b="1" i="0" baseline="30000" dirty="0">
                <a:solidFill>
                  <a:srgbClr val="000000"/>
                </a:solidFill>
                <a:effectLst/>
                <a:latin typeface="system-ui"/>
              </a:rPr>
              <a:t>6 </a:t>
            </a:r>
            <a:r>
              <a:rPr lang="en-US" sz="2000" b="0" i="0" dirty="0">
                <a:solidFill>
                  <a:srgbClr val="000000"/>
                </a:solidFill>
                <a:effectLst/>
                <a:latin typeface="system-ui"/>
              </a:rPr>
              <a:t>For the </a:t>
            </a:r>
            <a:r>
              <a:rPr lang="en-US" sz="2000" b="0" i="0" cap="small" dirty="0">
                <a:solidFill>
                  <a:srgbClr val="000000"/>
                </a:solidFill>
                <a:effectLst/>
                <a:latin typeface="system-ui"/>
              </a:rPr>
              <a:t>Lord</a:t>
            </a:r>
            <a:r>
              <a:rPr lang="en-US" sz="2000" b="0" i="0" dirty="0">
                <a:solidFill>
                  <a:srgbClr val="000000"/>
                </a:solidFill>
                <a:effectLst/>
                <a:latin typeface="system-ui"/>
              </a:rPr>
              <a:t> gives wisdom;</a:t>
            </a:r>
            <a:br>
              <a:rPr lang="en-US" sz="2000" dirty="0"/>
            </a:br>
            <a:r>
              <a:rPr lang="en-US" sz="2000" b="0" i="0" dirty="0">
                <a:solidFill>
                  <a:srgbClr val="000000"/>
                </a:solidFill>
                <a:effectLst/>
                <a:latin typeface="Courier New" panose="02070309020205020404" pitchFamily="49" charset="0"/>
              </a:rPr>
              <a:t>    </a:t>
            </a:r>
            <a:r>
              <a:rPr lang="en-US" sz="2000" b="0" i="0" dirty="0">
                <a:solidFill>
                  <a:srgbClr val="000000"/>
                </a:solidFill>
                <a:effectLst/>
                <a:latin typeface="system-ui"/>
              </a:rPr>
              <a:t>from his mouth come knowledge and understanding;</a:t>
            </a:r>
            <a:br>
              <a:rPr lang="en-US" sz="2000" dirty="0"/>
            </a:br>
            <a:r>
              <a:rPr lang="en-US" sz="2000" b="1" i="0" baseline="30000" dirty="0">
                <a:solidFill>
                  <a:srgbClr val="000000"/>
                </a:solidFill>
                <a:effectLst/>
                <a:latin typeface="system-ui"/>
              </a:rPr>
              <a:t>7 </a:t>
            </a:r>
            <a:r>
              <a:rPr lang="en-US" sz="2000" b="0" i="0" dirty="0">
                <a:solidFill>
                  <a:srgbClr val="000000"/>
                </a:solidFill>
                <a:effectLst/>
                <a:latin typeface="system-ui"/>
              </a:rPr>
              <a:t>he stores up sound wisdom for the upright;</a:t>
            </a:r>
            <a:br>
              <a:rPr lang="en-US" sz="2000" dirty="0"/>
            </a:br>
            <a:r>
              <a:rPr lang="en-US" sz="2000" b="0" i="0" dirty="0">
                <a:solidFill>
                  <a:srgbClr val="000000"/>
                </a:solidFill>
                <a:effectLst/>
                <a:latin typeface="Courier New" panose="02070309020205020404" pitchFamily="49" charset="0"/>
              </a:rPr>
              <a:t>    </a:t>
            </a:r>
            <a:r>
              <a:rPr lang="en-US" sz="2000" b="0" i="0" dirty="0">
                <a:solidFill>
                  <a:srgbClr val="000000"/>
                </a:solidFill>
                <a:effectLst/>
                <a:latin typeface="system-ui"/>
              </a:rPr>
              <a:t>he is a shield to those who walk blamelessly,</a:t>
            </a:r>
            <a:br>
              <a:rPr lang="en-US" sz="1600" dirty="0"/>
            </a:br>
            <a:endParaRPr lang="en-US" sz="2000" b="0" i="0" dirty="0">
              <a:solidFill>
                <a:srgbClr val="000000"/>
              </a:solidFill>
              <a:effectLst/>
              <a:latin typeface="system-ui"/>
            </a:endParaRPr>
          </a:p>
        </p:txBody>
      </p:sp>
      <p:sp>
        <p:nvSpPr>
          <p:cNvPr id="2" name="TextBox 1">
            <a:extLst>
              <a:ext uri="{FF2B5EF4-FFF2-40B4-BE49-F238E27FC236}">
                <a16:creationId xmlns:a16="http://schemas.microsoft.com/office/drawing/2014/main" id="{56C93C78-E010-4F4E-A0C4-836E49A71F42}"/>
              </a:ext>
            </a:extLst>
          </p:cNvPr>
          <p:cNvSpPr txBox="1"/>
          <p:nvPr/>
        </p:nvSpPr>
        <p:spPr>
          <a:xfrm>
            <a:off x="6524343" y="505638"/>
            <a:ext cx="5286917" cy="5324535"/>
          </a:xfrm>
          <a:prstGeom prst="rect">
            <a:avLst/>
          </a:prstGeom>
          <a:noFill/>
        </p:spPr>
        <p:txBody>
          <a:bodyPr wrap="square" rtlCol="0">
            <a:spAutoFit/>
          </a:bodyPr>
          <a:lstStyle/>
          <a:p>
            <a:pPr algn="l"/>
            <a:endParaRPr lang="en-US" sz="2000" b="0" i="0" dirty="0">
              <a:solidFill>
                <a:srgbClr val="000000"/>
              </a:solidFill>
              <a:effectLst/>
              <a:latin typeface="system-ui"/>
            </a:endParaRPr>
          </a:p>
          <a:p>
            <a:pPr algn="l"/>
            <a:r>
              <a:rPr lang="en-US" sz="2000" b="1" i="0" baseline="30000" dirty="0">
                <a:solidFill>
                  <a:srgbClr val="000000"/>
                </a:solidFill>
                <a:effectLst/>
                <a:latin typeface="system-ui"/>
              </a:rPr>
              <a:t>8 </a:t>
            </a:r>
            <a:r>
              <a:rPr lang="en-US" sz="2000" b="0" i="0" dirty="0">
                <a:solidFill>
                  <a:srgbClr val="000000"/>
                </a:solidFill>
                <a:effectLst/>
                <a:latin typeface="system-ui"/>
              </a:rPr>
              <a:t>guarding the paths of justice</a:t>
            </a:r>
            <a:br>
              <a:rPr lang="en-US" sz="2000" dirty="0"/>
            </a:br>
            <a:r>
              <a:rPr lang="en-US" sz="2000" b="0" i="0" dirty="0">
                <a:solidFill>
                  <a:srgbClr val="000000"/>
                </a:solidFill>
                <a:effectLst/>
                <a:latin typeface="Courier New" panose="02070309020205020404" pitchFamily="49" charset="0"/>
              </a:rPr>
              <a:t>    </a:t>
            </a:r>
            <a:r>
              <a:rPr lang="en-US" sz="2000" b="0" i="0" dirty="0">
                <a:solidFill>
                  <a:srgbClr val="000000"/>
                </a:solidFill>
                <a:effectLst/>
                <a:latin typeface="system-ui"/>
              </a:rPr>
              <a:t>and preserving the way of his faithful ones.</a:t>
            </a:r>
            <a:br>
              <a:rPr lang="en-US" sz="2000" dirty="0"/>
            </a:br>
            <a:r>
              <a:rPr lang="en-US" sz="2000" b="1" i="0" baseline="30000" dirty="0">
                <a:solidFill>
                  <a:srgbClr val="000000"/>
                </a:solidFill>
                <a:effectLst/>
                <a:latin typeface="system-ui"/>
              </a:rPr>
              <a:t>9 </a:t>
            </a:r>
            <a:r>
              <a:rPr lang="en-US" sz="2000" b="0" i="0" dirty="0">
                <a:solidFill>
                  <a:srgbClr val="000000"/>
                </a:solidFill>
                <a:effectLst/>
                <a:latin typeface="system-ui"/>
              </a:rPr>
              <a:t>Then you will understand righteousness and justice</a:t>
            </a:r>
            <a:br>
              <a:rPr lang="en-US" sz="2000" dirty="0"/>
            </a:br>
            <a:r>
              <a:rPr lang="en-US" sz="2000" b="0" i="0" dirty="0">
                <a:solidFill>
                  <a:srgbClr val="000000"/>
                </a:solidFill>
                <a:effectLst/>
                <a:latin typeface="Courier New" panose="02070309020205020404" pitchFamily="49" charset="0"/>
              </a:rPr>
              <a:t>    </a:t>
            </a:r>
            <a:r>
              <a:rPr lang="en-US" sz="2000" b="0" i="0" dirty="0">
                <a:solidFill>
                  <a:srgbClr val="000000"/>
                </a:solidFill>
                <a:effectLst/>
                <a:latin typeface="system-ui"/>
              </a:rPr>
              <a:t>and equity, every good path;</a:t>
            </a:r>
            <a:br>
              <a:rPr lang="en-US" sz="2000" dirty="0"/>
            </a:br>
            <a:br>
              <a:rPr lang="en-US" sz="2000" dirty="0"/>
            </a:br>
            <a:r>
              <a:rPr lang="en-US" sz="2000" b="1" i="0" baseline="30000" dirty="0">
                <a:solidFill>
                  <a:srgbClr val="000000"/>
                </a:solidFill>
                <a:effectLst/>
                <a:latin typeface="system-ui"/>
              </a:rPr>
              <a:t>8 </a:t>
            </a:r>
            <a:r>
              <a:rPr lang="en-US" sz="2000" b="0" i="0" dirty="0">
                <a:solidFill>
                  <a:srgbClr val="000000"/>
                </a:solidFill>
                <a:effectLst/>
                <a:latin typeface="system-ui"/>
              </a:rPr>
              <a:t>guarding the paths of justice</a:t>
            </a:r>
            <a:br>
              <a:rPr lang="en-US" sz="2000" dirty="0"/>
            </a:br>
            <a:r>
              <a:rPr lang="en-US" sz="2000" b="0" i="0" dirty="0">
                <a:solidFill>
                  <a:srgbClr val="000000"/>
                </a:solidFill>
                <a:effectLst/>
                <a:latin typeface="Courier New" panose="02070309020205020404" pitchFamily="49" charset="0"/>
              </a:rPr>
              <a:t>    </a:t>
            </a:r>
            <a:r>
              <a:rPr lang="en-US" sz="2000" b="0" i="0" dirty="0">
                <a:solidFill>
                  <a:srgbClr val="000000"/>
                </a:solidFill>
                <a:effectLst/>
                <a:latin typeface="system-ui"/>
              </a:rPr>
              <a:t>and preserving the way of his faithful ones.</a:t>
            </a:r>
            <a:br>
              <a:rPr lang="en-US" sz="2000" dirty="0"/>
            </a:br>
            <a:r>
              <a:rPr lang="en-US" sz="2000" b="1" i="0" baseline="30000" dirty="0">
                <a:solidFill>
                  <a:srgbClr val="000000"/>
                </a:solidFill>
                <a:effectLst/>
                <a:latin typeface="system-ui"/>
              </a:rPr>
              <a:t>9 </a:t>
            </a:r>
            <a:r>
              <a:rPr lang="en-US" sz="2000" b="0" i="0" dirty="0">
                <a:solidFill>
                  <a:srgbClr val="000000"/>
                </a:solidFill>
                <a:effectLst/>
                <a:latin typeface="system-ui"/>
              </a:rPr>
              <a:t>Then you will understand righteousness and justice</a:t>
            </a:r>
            <a:br>
              <a:rPr lang="en-US" sz="2000" dirty="0"/>
            </a:br>
            <a:r>
              <a:rPr lang="en-US" sz="2000" b="0" i="0" dirty="0">
                <a:solidFill>
                  <a:srgbClr val="000000"/>
                </a:solidFill>
                <a:effectLst/>
                <a:latin typeface="Courier New" panose="02070309020205020404" pitchFamily="49" charset="0"/>
              </a:rPr>
              <a:t>    </a:t>
            </a:r>
            <a:r>
              <a:rPr lang="en-US" sz="2000" b="0" i="0" dirty="0">
                <a:solidFill>
                  <a:srgbClr val="000000"/>
                </a:solidFill>
                <a:effectLst/>
                <a:latin typeface="system-ui"/>
              </a:rPr>
              <a:t>and equity, every good path;</a:t>
            </a:r>
            <a:br>
              <a:rPr lang="en-US" sz="2000" dirty="0"/>
            </a:br>
            <a:r>
              <a:rPr lang="en-US" sz="2000" b="1" i="0" baseline="30000" dirty="0">
                <a:solidFill>
                  <a:srgbClr val="000000"/>
                </a:solidFill>
                <a:effectLst/>
                <a:latin typeface="system-ui"/>
              </a:rPr>
              <a:t>10 </a:t>
            </a:r>
            <a:r>
              <a:rPr lang="en-US" sz="2000" b="0" i="0" dirty="0">
                <a:solidFill>
                  <a:srgbClr val="000000"/>
                </a:solidFill>
                <a:effectLst/>
                <a:latin typeface="system-ui"/>
              </a:rPr>
              <a:t>for wisdom will come into your heart,</a:t>
            </a:r>
            <a:br>
              <a:rPr lang="en-US" sz="2000" dirty="0"/>
            </a:br>
            <a:r>
              <a:rPr lang="en-US" sz="2000" b="0" i="0" dirty="0">
                <a:solidFill>
                  <a:srgbClr val="000000"/>
                </a:solidFill>
                <a:effectLst/>
                <a:latin typeface="Courier New" panose="02070309020205020404" pitchFamily="49" charset="0"/>
              </a:rPr>
              <a:t>    </a:t>
            </a:r>
            <a:r>
              <a:rPr lang="en-US" sz="2000" b="0" i="0" dirty="0">
                <a:solidFill>
                  <a:srgbClr val="000000"/>
                </a:solidFill>
                <a:effectLst/>
                <a:latin typeface="system-ui"/>
              </a:rPr>
              <a:t>and knowledge will be pleasant to your soul;</a:t>
            </a:r>
            <a:br>
              <a:rPr lang="en-US" sz="2000" dirty="0"/>
            </a:br>
            <a:r>
              <a:rPr lang="en-US" sz="2000" b="1" i="0" baseline="30000" dirty="0">
                <a:solidFill>
                  <a:srgbClr val="000000"/>
                </a:solidFill>
                <a:effectLst/>
                <a:latin typeface="system-ui"/>
              </a:rPr>
              <a:t>11 </a:t>
            </a:r>
            <a:r>
              <a:rPr lang="en-US" sz="2000" b="0" i="0" dirty="0">
                <a:solidFill>
                  <a:srgbClr val="000000"/>
                </a:solidFill>
                <a:effectLst/>
                <a:latin typeface="system-ui"/>
              </a:rPr>
              <a:t>prudence will watch over you;</a:t>
            </a:r>
            <a:br>
              <a:rPr lang="en-US" sz="2000" dirty="0"/>
            </a:br>
            <a:r>
              <a:rPr lang="en-US" sz="2000" b="0" i="0" dirty="0">
                <a:solidFill>
                  <a:srgbClr val="000000"/>
                </a:solidFill>
                <a:effectLst/>
                <a:latin typeface="Courier New" panose="02070309020205020404" pitchFamily="49" charset="0"/>
              </a:rPr>
              <a:t>    </a:t>
            </a:r>
            <a:r>
              <a:rPr lang="en-US" sz="2000" b="0" i="0" dirty="0">
                <a:solidFill>
                  <a:srgbClr val="000000"/>
                </a:solidFill>
                <a:effectLst/>
                <a:latin typeface="system-ui"/>
              </a:rPr>
              <a:t>and understanding will guard you.</a:t>
            </a:r>
          </a:p>
        </p:txBody>
      </p:sp>
    </p:spTree>
    <p:extLst>
      <p:ext uri="{BB962C8B-B14F-4D97-AF65-F5344CB8AC3E}">
        <p14:creationId xmlns:p14="http://schemas.microsoft.com/office/powerpoint/2010/main" val="1067902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6B75-A0CB-4D23-992D-A974AA5E2016}"/>
              </a:ext>
            </a:extLst>
          </p:cNvPr>
          <p:cNvSpPr>
            <a:spLocks noGrp="1"/>
          </p:cNvSpPr>
          <p:nvPr>
            <p:ph type="title"/>
          </p:nvPr>
        </p:nvSpPr>
        <p:spPr>
          <a:xfrm>
            <a:off x="838200" y="365126"/>
            <a:ext cx="10515600" cy="983384"/>
          </a:xfrm>
        </p:spPr>
        <p:txBody>
          <a:bodyPr/>
          <a:lstStyle/>
          <a:p>
            <a:r>
              <a:rPr lang="en-US" dirty="0"/>
              <a:t>What is Wisdom?</a:t>
            </a:r>
          </a:p>
        </p:txBody>
      </p:sp>
      <p:sp>
        <p:nvSpPr>
          <p:cNvPr id="3" name="Content Placeholder 2">
            <a:extLst>
              <a:ext uri="{FF2B5EF4-FFF2-40B4-BE49-F238E27FC236}">
                <a16:creationId xmlns:a16="http://schemas.microsoft.com/office/drawing/2014/main" id="{829CD401-C1C9-48DD-9DB3-A1A1D23E173B}"/>
              </a:ext>
            </a:extLst>
          </p:cNvPr>
          <p:cNvSpPr>
            <a:spLocks noGrp="1"/>
          </p:cNvSpPr>
          <p:nvPr>
            <p:ph idx="1"/>
          </p:nvPr>
        </p:nvSpPr>
        <p:spPr>
          <a:xfrm>
            <a:off x="838200" y="1483879"/>
            <a:ext cx="10515600" cy="4351338"/>
          </a:xfrm>
        </p:spPr>
        <p:txBody>
          <a:bodyPr/>
          <a:lstStyle/>
          <a:p>
            <a:pPr algn="l" fontAlgn="base"/>
            <a:r>
              <a:rPr lang="en-US" b="1" dirty="0"/>
              <a:t>Merriam-Webster</a:t>
            </a:r>
            <a:r>
              <a:rPr lang="en-US" dirty="0"/>
              <a:t>: kn</a:t>
            </a:r>
            <a:r>
              <a:rPr lang="en-US" b="0" i="0" dirty="0">
                <a:solidFill>
                  <a:srgbClr val="303336"/>
                </a:solidFill>
                <a:effectLst/>
                <a:latin typeface="Open Sans"/>
              </a:rPr>
              <a:t>owledge that is gained by having many experiences in life;</a:t>
            </a:r>
            <a:r>
              <a:rPr lang="en-US" b="1" i="0" dirty="0">
                <a:solidFill>
                  <a:srgbClr val="303336"/>
                </a:solidFill>
                <a:effectLst/>
                <a:latin typeface="inherit"/>
              </a:rPr>
              <a:t> </a:t>
            </a:r>
            <a:r>
              <a:rPr lang="en-US" b="0" i="0" dirty="0">
                <a:solidFill>
                  <a:srgbClr val="303336"/>
                </a:solidFill>
                <a:effectLst/>
                <a:latin typeface="Open Sans"/>
              </a:rPr>
              <a:t>the natural ability to understand things that most other people cannot understand</a:t>
            </a:r>
            <a:r>
              <a:rPr lang="en-US" dirty="0">
                <a:solidFill>
                  <a:srgbClr val="212529"/>
                </a:solidFill>
                <a:latin typeface="Open Sans"/>
              </a:rPr>
              <a:t>; </a:t>
            </a:r>
            <a:r>
              <a:rPr lang="en-US" b="0" i="0" dirty="0">
                <a:solidFill>
                  <a:srgbClr val="303336"/>
                </a:solidFill>
                <a:effectLst/>
                <a:latin typeface="Open Sans"/>
              </a:rPr>
              <a:t>knowledge of what is proper or reasonable;</a:t>
            </a:r>
            <a:r>
              <a:rPr lang="en-US" b="1" i="0" dirty="0">
                <a:solidFill>
                  <a:srgbClr val="303336"/>
                </a:solidFill>
                <a:effectLst/>
                <a:latin typeface="inherit"/>
              </a:rPr>
              <a:t> </a:t>
            </a:r>
            <a:r>
              <a:rPr lang="en-US" b="0" i="0" dirty="0">
                <a:solidFill>
                  <a:srgbClr val="303336"/>
                </a:solidFill>
                <a:effectLst/>
                <a:latin typeface="Open Sans"/>
              </a:rPr>
              <a:t>good sense or judgment</a:t>
            </a:r>
          </a:p>
          <a:p>
            <a:pPr algn="l" fontAlgn="base"/>
            <a:endParaRPr lang="en-US" dirty="0">
              <a:solidFill>
                <a:srgbClr val="303336"/>
              </a:solidFill>
              <a:latin typeface="Open Sans"/>
            </a:endParaRPr>
          </a:p>
          <a:p>
            <a:pPr algn="l" fontAlgn="base"/>
            <a:r>
              <a:rPr lang="en-US" b="1" i="0" dirty="0">
                <a:solidFill>
                  <a:srgbClr val="303336"/>
                </a:solidFill>
                <a:effectLst/>
                <a:latin typeface="Open Sans"/>
              </a:rPr>
              <a:t>Oxford Dictionary</a:t>
            </a:r>
            <a:r>
              <a:rPr lang="en-US" b="0" i="0" dirty="0">
                <a:solidFill>
                  <a:srgbClr val="303336"/>
                </a:solidFill>
                <a:effectLst/>
                <a:latin typeface="Open Sans"/>
              </a:rPr>
              <a:t>: </a:t>
            </a:r>
            <a:r>
              <a:rPr lang="en-US" dirty="0">
                <a:solidFill>
                  <a:srgbClr val="2A2A2A"/>
                </a:solidFill>
                <a:latin typeface="Open Sans"/>
              </a:rPr>
              <a:t>t</a:t>
            </a:r>
            <a:r>
              <a:rPr lang="en-US" b="0" i="0" dirty="0">
                <a:solidFill>
                  <a:srgbClr val="2A2A2A"/>
                </a:solidFill>
                <a:effectLst/>
                <a:latin typeface="Open Sans"/>
              </a:rPr>
              <a:t>he quality of having experience, knowledge, and good judgment; the quality of being wise; the soundness of an action or decision with regard to the application of experience, knowledge, and good judgment; </a:t>
            </a:r>
            <a:endParaRPr lang="en-US" b="0" i="0" dirty="0">
              <a:solidFill>
                <a:srgbClr val="212529"/>
              </a:solidFill>
              <a:effectLst/>
              <a:latin typeface="Open Sans"/>
            </a:endParaRPr>
          </a:p>
          <a:p>
            <a:endParaRPr lang="en-US" dirty="0"/>
          </a:p>
        </p:txBody>
      </p:sp>
      <p:pic>
        <p:nvPicPr>
          <p:cNvPr id="5" name="Picture 4" descr="A picture containing shape, rectangle&#10;&#10;Description automatically generated">
            <a:extLst>
              <a:ext uri="{FF2B5EF4-FFF2-40B4-BE49-F238E27FC236}">
                <a16:creationId xmlns:a16="http://schemas.microsoft.com/office/drawing/2014/main" id="{780FB3B0-C504-42B2-80B9-0532012B8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08746"/>
            <a:ext cx="8944994" cy="1364753"/>
          </a:xfrm>
          <a:prstGeom prst="rect">
            <a:avLst/>
          </a:prstGeom>
        </p:spPr>
      </p:pic>
    </p:spTree>
    <p:extLst>
      <p:ext uri="{BB962C8B-B14F-4D97-AF65-F5344CB8AC3E}">
        <p14:creationId xmlns:p14="http://schemas.microsoft.com/office/powerpoint/2010/main" val="1320689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500319" y="467789"/>
            <a:ext cx="8460420" cy="5355312"/>
          </a:xfrm>
          <a:prstGeom prst="rect">
            <a:avLst/>
          </a:prstGeom>
          <a:noFill/>
        </p:spPr>
        <p:txBody>
          <a:bodyPr wrap="square" rtlCol="0">
            <a:spAutoFit/>
          </a:bodyPr>
          <a:lstStyle/>
          <a:p>
            <a:pPr marR="0" lvl="0" algn="ctr">
              <a:spcBef>
                <a:spcPts val="0"/>
              </a:spcBef>
              <a:spcAft>
                <a:spcPts val="0"/>
              </a:spcAft>
            </a:pPr>
            <a:r>
              <a:rPr lang="en-US" sz="3200" b="1" i="0" dirty="0">
                <a:solidFill>
                  <a:srgbClr val="000000"/>
                </a:solidFill>
                <a:effectLst/>
                <a:latin typeface="system-ui"/>
              </a:rPr>
              <a:t>What is Wisdom?</a:t>
            </a:r>
          </a:p>
          <a:p>
            <a:pPr algn="l"/>
            <a:endParaRPr lang="en-US" sz="2400" dirty="0">
              <a:solidFill>
                <a:srgbClr val="000000"/>
              </a:solidFill>
              <a:latin typeface="system-ui"/>
            </a:endParaRPr>
          </a:p>
          <a:p>
            <a:pPr marL="342900" indent="-342900" algn="l">
              <a:buFont typeface="Arial" panose="020B0604020202020204" pitchFamily="34" charset="0"/>
              <a:buChar char="•"/>
            </a:pPr>
            <a:r>
              <a:rPr lang="en-US" sz="2600" b="0" i="0" dirty="0">
                <a:solidFill>
                  <a:srgbClr val="000000"/>
                </a:solidFill>
                <a:effectLst/>
                <a:latin typeface="system-ui"/>
              </a:rPr>
              <a:t>It is not simply gathering information: “…while knowledge and wisdom are close cousins, they are not one and the same. Knowledge—even knowledge about ourselves—is information, at its base level…. Knowledge, intelligence, and logic are important, but there is still something missing that keeps it from passing into the realm of wisdom: morals and compassion. As followers of Jesus,  we call this Christian wisdom.” (Text, p. 73)</a:t>
            </a:r>
          </a:p>
          <a:p>
            <a:pPr algn="l"/>
            <a:endParaRPr lang="en-US" sz="2600" b="0" i="0" dirty="0">
              <a:solidFill>
                <a:srgbClr val="000000"/>
              </a:solidFill>
              <a:effectLst/>
              <a:latin typeface="system-ui"/>
            </a:endParaRPr>
          </a:p>
          <a:p>
            <a:pPr algn="ctr"/>
            <a:r>
              <a:rPr lang="en-US" sz="2600" dirty="0">
                <a:solidFill>
                  <a:srgbClr val="000000"/>
                </a:solidFill>
                <a:latin typeface="system-ui"/>
              </a:rPr>
              <a:t>Quiet reflection: When have you sought, or helped someone seek, Christian wisdom? What was that process like?</a:t>
            </a:r>
          </a:p>
        </p:txBody>
      </p:sp>
    </p:spTree>
    <p:extLst>
      <p:ext uri="{BB962C8B-B14F-4D97-AF65-F5344CB8AC3E}">
        <p14:creationId xmlns:p14="http://schemas.microsoft.com/office/powerpoint/2010/main" val="714423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A6B75-A0CB-4D23-992D-A974AA5E2016}"/>
              </a:ext>
            </a:extLst>
          </p:cNvPr>
          <p:cNvSpPr>
            <a:spLocks noGrp="1"/>
          </p:cNvSpPr>
          <p:nvPr>
            <p:ph type="title"/>
          </p:nvPr>
        </p:nvSpPr>
        <p:spPr>
          <a:xfrm>
            <a:off x="838200" y="365126"/>
            <a:ext cx="10515600" cy="983384"/>
          </a:xfrm>
        </p:spPr>
        <p:txBody>
          <a:bodyPr/>
          <a:lstStyle/>
          <a:p>
            <a:r>
              <a:rPr lang="en-US" dirty="0"/>
              <a:t>What is Christian Wisdom?</a:t>
            </a:r>
          </a:p>
        </p:txBody>
      </p:sp>
      <p:sp>
        <p:nvSpPr>
          <p:cNvPr id="3" name="Content Placeholder 2">
            <a:extLst>
              <a:ext uri="{FF2B5EF4-FFF2-40B4-BE49-F238E27FC236}">
                <a16:creationId xmlns:a16="http://schemas.microsoft.com/office/drawing/2014/main" id="{829CD401-C1C9-48DD-9DB3-A1A1D23E173B}"/>
              </a:ext>
            </a:extLst>
          </p:cNvPr>
          <p:cNvSpPr>
            <a:spLocks noGrp="1"/>
          </p:cNvSpPr>
          <p:nvPr>
            <p:ph idx="1"/>
          </p:nvPr>
        </p:nvSpPr>
        <p:spPr>
          <a:xfrm>
            <a:off x="838200" y="1483879"/>
            <a:ext cx="10515600" cy="4351338"/>
          </a:xfrm>
        </p:spPr>
        <p:txBody>
          <a:bodyPr/>
          <a:lstStyle/>
          <a:p>
            <a:pPr algn="l" fontAlgn="base"/>
            <a:r>
              <a:rPr lang="en-US" b="1" dirty="0"/>
              <a:t>Proverbs 9:10 </a:t>
            </a:r>
            <a:r>
              <a:rPr lang="en-US" dirty="0"/>
              <a:t>(Reverence for God)</a:t>
            </a:r>
          </a:p>
          <a:p>
            <a:pPr marL="0" indent="0" algn="l" fontAlgn="base">
              <a:buNone/>
            </a:pPr>
            <a:r>
              <a:rPr lang="en-US" b="1" i="0" dirty="0">
                <a:solidFill>
                  <a:srgbClr val="000000"/>
                </a:solidFill>
                <a:effectLst/>
                <a:latin typeface="system-ui"/>
              </a:rPr>
              <a:t>	</a:t>
            </a:r>
            <a:r>
              <a:rPr lang="en-US" b="0" i="0" dirty="0">
                <a:solidFill>
                  <a:srgbClr val="000000"/>
                </a:solidFill>
                <a:effectLst/>
                <a:latin typeface="system-ui"/>
              </a:rPr>
              <a:t>The fear of the </a:t>
            </a:r>
            <a:r>
              <a:rPr lang="en-US" b="0" i="0" cap="small" dirty="0">
                <a:solidFill>
                  <a:srgbClr val="000000"/>
                </a:solidFill>
                <a:effectLst/>
                <a:latin typeface="system-ui"/>
              </a:rPr>
              <a:t>Lord</a:t>
            </a:r>
            <a:r>
              <a:rPr lang="en-US" b="0" i="0" dirty="0">
                <a:solidFill>
                  <a:srgbClr val="000000"/>
                </a:solidFill>
                <a:effectLst/>
                <a:latin typeface="system-ui"/>
              </a:rPr>
              <a:t> is the beginning of wisdom,</a:t>
            </a:r>
            <a:br>
              <a:rPr lang="en-US" dirty="0"/>
            </a:br>
            <a:r>
              <a:rPr lang="en-US" b="0" i="0" dirty="0">
                <a:solidFill>
                  <a:srgbClr val="000000"/>
                </a:solidFill>
                <a:effectLst/>
                <a:latin typeface="Courier New" panose="02070309020205020404" pitchFamily="49" charset="0"/>
              </a:rPr>
              <a:t>    </a:t>
            </a:r>
            <a:r>
              <a:rPr lang="en-US" b="0" i="0" dirty="0">
                <a:solidFill>
                  <a:srgbClr val="000000"/>
                </a:solidFill>
                <a:effectLst/>
                <a:latin typeface="system-ui"/>
              </a:rPr>
              <a:t>and the knowledge of the Holy One is insight.</a:t>
            </a:r>
            <a:endParaRPr lang="en-US" dirty="0">
              <a:solidFill>
                <a:srgbClr val="303336"/>
              </a:solidFill>
              <a:latin typeface="Open Sans"/>
            </a:endParaRPr>
          </a:p>
          <a:p>
            <a:pPr algn="l" fontAlgn="base"/>
            <a:endParaRPr lang="en-US" b="1" i="0" dirty="0">
              <a:solidFill>
                <a:srgbClr val="303336"/>
              </a:solidFill>
              <a:effectLst/>
              <a:latin typeface="Open Sans"/>
            </a:endParaRPr>
          </a:p>
          <a:p>
            <a:pPr algn="l" fontAlgn="base"/>
            <a:r>
              <a:rPr lang="en-US" b="1" i="0" dirty="0">
                <a:solidFill>
                  <a:srgbClr val="303336"/>
                </a:solidFill>
                <a:effectLst/>
                <a:latin typeface="Open Sans"/>
              </a:rPr>
              <a:t>John 20:26 </a:t>
            </a:r>
            <a:r>
              <a:rPr lang="en-US" i="0" dirty="0">
                <a:solidFill>
                  <a:srgbClr val="303336"/>
                </a:solidFill>
                <a:effectLst/>
                <a:latin typeface="Open Sans"/>
              </a:rPr>
              <a:t>(Peace with God)</a:t>
            </a:r>
          </a:p>
          <a:p>
            <a:pPr marL="0" indent="0" algn="l" fontAlgn="base">
              <a:buNone/>
            </a:pPr>
            <a:r>
              <a:rPr lang="en-US" b="0" i="0" dirty="0">
                <a:solidFill>
                  <a:srgbClr val="000000"/>
                </a:solidFill>
                <a:effectLst/>
                <a:latin typeface="system-ui"/>
              </a:rPr>
              <a:t>A week later his disciples were again in the house, and Thomas was with them. Although the doors were shut, Jesus came and stood among them and said, “Peace be with you.”</a:t>
            </a:r>
            <a:endParaRPr lang="en-US" dirty="0"/>
          </a:p>
        </p:txBody>
      </p:sp>
      <p:pic>
        <p:nvPicPr>
          <p:cNvPr id="5" name="Picture 4" descr="A picture containing shape, rectangle&#10;&#10;Description automatically generated">
            <a:extLst>
              <a:ext uri="{FF2B5EF4-FFF2-40B4-BE49-F238E27FC236}">
                <a16:creationId xmlns:a16="http://schemas.microsoft.com/office/drawing/2014/main" id="{780FB3B0-C504-42B2-80B9-0532012B8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08746"/>
            <a:ext cx="8944994" cy="1364753"/>
          </a:xfrm>
          <a:prstGeom prst="rect">
            <a:avLst/>
          </a:prstGeom>
        </p:spPr>
      </p:pic>
    </p:spTree>
    <p:extLst>
      <p:ext uri="{BB962C8B-B14F-4D97-AF65-F5344CB8AC3E}">
        <p14:creationId xmlns:p14="http://schemas.microsoft.com/office/powerpoint/2010/main" val="2318959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100831" y="391491"/>
            <a:ext cx="10164932" cy="5570756"/>
          </a:xfrm>
          <a:prstGeom prst="rect">
            <a:avLst/>
          </a:prstGeom>
          <a:noFill/>
        </p:spPr>
        <p:txBody>
          <a:bodyPr wrap="square" rtlCol="0">
            <a:spAutoFit/>
          </a:bodyPr>
          <a:lstStyle/>
          <a:p>
            <a:pPr marR="0" lvl="0" algn="ctr">
              <a:spcBef>
                <a:spcPts val="0"/>
              </a:spcBef>
              <a:spcAft>
                <a:spcPts val="0"/>
              </a:spcAft>
            </a:pPr>
            <a:r>
              <a:rPr lang="en-US" sz="3200" b="1" i="0" dirty="0">
                <a:solidFill>
                  <a:srgbClr val="000000"/>
                </a:solidFill>
                <a:effectLst/>
                <a:latin typeface="system-ui"/>
              </a:rPr>
              <a:t>Wisdom and the Christian Life</a:t>
            </a:r>
          </a:p>
          <a:p>
            <a:pPr algn="l"/>
            <a:endParaRPr lang="en-US" sz="2000" b="0" i="0" dirty="0">
              <a:solidFill>
                <a:srgbClr val="000000"/>
              </a:solidFill>
              <a:effectLst/>
              <a:latin typeface="system-ui"/>
            </a:endParaRPr>
          </a:p>
          <a:p>
            <a:pPr marL="342900" indent="-342900">
              <a:buFont typeface="Arial" panose="020B0604020202020204" pitchFamily="34" charset="0"/>
              <a:buChar char="•"/>
            </a:pPr>
            <a:r>
              <a:rPr lang="en-US" sz="2800" b="0" i="0" dirty="0">
                <a:solidFill>
                  <a:srgbClr val="000000"/>
                </a:solidFill>
                <a:effectLst/>
                <a:latin typeface="system-ui"/>
              </a:rPr>
              <a:t>“Wisdom exists in a four-fold tension.” (Text, p. 78)</a:t>
            </a:r>
          </a:p>
          <a:p>
            <a:pPr marL="342900" indent="-342900">
              <a:buFont typeface="Arial" panose="020B0604020202020204" pitchFamily="34" charset="0"/>
              <a:buChar char="•"/>
            </a:pPr>
            <a:endParaRPr lang="en-US" sz="2800" b="0" i="0" dirty="0">
              <a:solidFill>
                <a:srgbClr val="000000"/>
              </a:solidFill>
              <a:effectLst/>
              <a:latin typeface="system-ui"/>
            </a:endParaRPr>
          </a:p>
          <a:p>
            <a:pPr marL="514350" indent="-514350">
              <a:buFont typeface="+mj-lt"/>
              <a:buAutoNum type="arabicParenR"/>
            </a:pPr>
            <a:r>
              <a:rPr lang="en-US" sz="2400" dirty="0">
                <a:solidFill>
                  <a:srgbClr val="000000"/>
                </a:solidFill>
                <a:latin typeface="system-ui"/>
              </a:rPr>
              <a:t>Christians work for wisdom, but it is God who grants wisdom.</a:t>
            </a:r>
          </a:p>
          <a:p>
            <a:pPr marL="514350" indent="-514350">
              <a:buFont typeface="+mj-lt"/>
              <a:buAutoNum type="arabicParenR"/>
            </a:pPr>
            <a:r>
              <a:rPr lang="en-US" sz="2400" dirty="0">
                <a:solidFill>
                  <a:srgbClr val="000000"/>
                </a:solidFill>
                <a:latin typeface="system-ui"/>
              </a:rPr>
              <a:t>Christians build a tolerance for disappointment but maintain determined hope.</a:t>
            </a:r>
          </a:p>
          <a:p>
            <a:pPr marL="514350" indent="-514350">
              <a:buFont typeface="+mj-lt"/>
              <a:buAutoNum type="arabicParenR"/>
            </a:pPr>
            <a:r>
              <a:rPr lang="en-US" sz="2400" dirty="0">
                <a:solidFill>
                  <a:srgbClr val="000000"/>
                </a:solidFill>
                <a:latin typeface="system-ui"/>
              </a:rPr>
              <a:t>Wisdom is a practice in which we participate, but it is a gift granted by God.</a:t>
            </a:r>
          </a:p>
          <a:p>
            <a:pPr marL="514350" indent="-514350">
              <a:buFont typeface="+mj-lt"/>
              <a:buAutoNum type="arabicParenR"/>
            </a:pPr>
            <a:r>
              <a:rPr lang="en-US" sz="2400" dirty="0">
                <a:solidFill>
                  <a:srgbClr val="000000"/>
                </a:solidFill>
                <a:latin typeface="system-ui"/>
              </a:rPr>
              <a:t>Wisdom does not do away with anxiety but provides tools to manage anxiety.</a:t>
            </a:r>
          </a:p>
          <a:p>
            <a:endParaRPr lang="en-US" sz="2400" dirty="0">
              <a:solidFill>
                <a:srgbClr val="000000"/>
              </a:solidFill>
              <a:latin typeface="system-ui"/>
            </a:endParaRPr>
          </a:p>
          <a:p>
            <a:pPr marL="342900" indent="-342900">
              <a:buFont typeface="Arial" panose="020B0604020202020204" pitchFamily="34" charset="0"/>
              <a:buChar char="•"/>
            </a:pPr>
            <a:r>
              <a:rPr lang="en-US" sz="2800" dirty="0">
                <a:solidFill>
                  <a:srgbClr val="000000"/>
                </a:solidFill>
                <a:latin typeface="system-ui"/>
              </a:rPr>
              <a:t>Consider these alongside Proverbs 2:1-11. Do you agree with these statements? What does each say about wise living?</a:t>
            </a:r>
          </a:p>
          <a:p>
            <a:pPr marL="342900" indent="-342900" algn="l">
              <a:buFont typeface="Arial" panose="020B0604020202020204" pitchFamily="34" charset="0"/>
              <a:buChar char="•"/>
            </a:pPr>
            <a:endParaRPr lang="en-US" sz="2400" b="0" i="0" dirty="0">
              <a:solidFill>
                <a:srgbClr val="000000"/>
              </a:solidFill>
              <a:effectLst/>
              <a:latin typeface="system-ui"/>
            </a:endParaRPr>
          </a:p>
        </p:txBody>
      </p:sp>
      <p:sp>
        <p:nvSpPr>
          <p:cNvPr id="2" name="TextBox 1">
            <a:extLst>
              <a:ext uri="{FF2B5EF4-FFF2-40B4-BE49-F238E27FC236}">
                <a16:creationId xmlns:a16="http://schemas.microsoft.com/office/drawing/2014/main" id="{3D20F352-17A2-41A9-BD11-1AD4D2E7B13F}"/>
              </a:ext>
            </a:extLst>
          </p:cNvPr>
          <p:cNvSpPr txBox="1"/>
          <p:nvPr/>
        </p:nvSpPr>
        <p:spPr>
          <a:xfrm>
            <a:off x="4722923" y="5775797"/>
            <a:ext cx="5468645" cy="830997"/>
          </a:xfrm>
          <a:prstGeom prst="rect">
            <a:avLst/>
          </a:prstGeom>
          <a:noFill/>
        </p:spPr>
        <p:txBody>
          <a:bodyPr wrap="square" rtlCol="0">
            <a:spAutoFit/>
          </a:bodyPr>
          <a:lstStyle/>
          <a:p>
            <a:r>
              <a:rPr lang="en-US" sz="2400" dirty="0">
                <a:solidFill>
                  <a:schemeClr val="bg1"/>
                </a:solidFill>
              </a:rPr>
              <a:t>Discuss your answers in your breakout groups for about 10 minutes.</a:t>
            </a:r>
          </a:p>
        </p:txBody>
      </p:sp>
    </p:spTree>
    <p:extLst>
      <p:ext uri="{BB962C8B-B14F-4D97-AF65-F5344CB8AC3E}">
        <p14:creationId xmlns:p14="http://schemas.microsoft.com/office/powerpoint/2010/main" val="4169963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332E1-B8B6-4054-9D19-68BDE81FDA92}"/>
              </a:ext>
            </a:extLst>
          </p:cNvPr>
          <p:cNvSpPr>
            <a:spLocks noGrp="1"/>
          </p:cNvSpPr>
          <p:nvPr>
            <p:ph type="title"/>
          </p:nvPr>
        </p:nvSpPr>
        <p:spPr/>
        <p:txBody>
          <a:bodyPr>
            <a:normAutofit/>
          </a:bodyPr>
          <a:lstStyle/>
          <a:p>
            <a:pPr algn="ctr"/>
            <a:r>
              <a:rPr lang="en-US" dirty="0">
                <a:latin typeface="Arial" panose="020B0604020202020204" pitchFamily="34" charset="0"/>
                <a:cs typeface="Arial" panose="020B0604020202020204" pitchFamily="34" charset="0"/>
              </a:rPr>
              <a:t>SESSION 4: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WISDOM</a:t>
            </a:r>
          </a:p>
        </p:txBody>
      </p:sp>
      <p:pic>
        <p:nvPicPr>
          <p:cNvPr id="4" name="Content Placeholder 3">
            <a:extLst>
              <a:ext uri="{FF2B5EF4-FFF2-40B4-BE49-F238E27FC236}">
                <a16:creationId xmlns:a16="http://schemas.microsoft.com/office/drawing/2014/main" id="{29457516-22D1-4999-A1E4-E5B58DF9CE6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9503" y="2032095"/>
            <a:ext cx="3235569" cy="4276725"/>
          </a:xfrm>
          <a:prstGeom prst="rect">
            <a:avLst/>
          </a:prstGeom>
        </p:spPr>
      </p:pic>
      <p:pic>
        <p:nvPicPr>
          <p:cNvPr id="3" name="Picture 8">
            <a:extLst>
              <a:ext uri="{FF2B5EF4-FFF2-40B4-BE49-F238E27FC236}">
                <a16:creationId xmlns:a16="http://schemas.microsoft.com/office/drawing/2014/main" id="{E554BF67-13E6-47AF-A3EA-3A2ABF71C5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14898" y="4443413"/>
            <a:ext cx="3211286" cy="22495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F6E68C1-5947-42D6-8880-1BBEF5907C79}"/>
              </a:ext>
            </a:extLst>
          </p:cNvPr>
          <p:cNvSpPr txBox="1"/>
          <p:nvPr/>
        </p:nvSpPr>
        <p:spPr>
          <a:xfrm>
            <a:off x="7903700" y="5054616"/>
            <a:ext cx="4108172" cy="1200329"/>
          </a:xfrm>
          <a:prstGeom prst="rect">
            <a:avLst/>
          </a:prstGeom>
          <a:noFill/>
        </p:spPr>
        <p:txBody>
          <a:bodyPr wrap="square" rtlCol="0">
            <a:spAutoFit/>
          </a:bodyPr>
          <a:lstStyle/>
          <a:p>
            <a:pPr marL="0" marR="0">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rPr>
              <a:t>“Leaning on the Everlasting Arms,” </a:t>
            </a:r>
            <a:r>
              <a:rPr lang="en-US" sz="1200" i="1" dirty="0">
                <a:solidFill>
                  <a:srgbClr val="000000"/>
                </a:solidFill>
                <a:effectLst/>
                <a:latin typeface="Times New Roman" panose="02020603050405020304" pitchFamily="18" charset="0"/>
                <a:ea typeface="Calibri" panose="020F0502020204030204" pitchFamily="34" charset="0"/>
              </a:rPr>
              <a:t>The United Methodist Hymnal</a:t>
            </a:r>
            <a:r>
              <a:rPr lang="en-US" sz="1200" dirty="0">
                <a:solidFill>
                  <a:srgbClr val="000000"/>
                </a:solidFill>
                <a:effectLst/>
                <a:latin typeface="Times New Roman" panose="02020603050405020304" pitchFamily="18" charset="0"/>
                <a:ea typeface="Calibri" panose="020F0502020204030204" pitchFamily="34" charset="0"/>
              </a:rPr>
              <a:t>, no. 133</a:t>
            </a:r>
            <a:endParaRPr lang="en-US" sz="12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rPr>
              <a:t>Credit: “Leaning on the Everlasting Arms.” Music by Anthony J. Showalter, 1887. Words by Elisha A. Hoffman, 1887. Public domain.</a:t>
            </a:r>
            <a:endParaRPr lang="en-US" sz="1200" dirty="0">
              <a:effectLst/>
              <a:latin typeface="Times New Roman" panose="02020603050405020304" pitchFamily="18" charset="0"/>
              <a:ea typeface="Calibri" panose="020F0502020204030204" pitchFamily="34" charset="0"/>
            </a:endParaRPr>
          </a:p>
          <a:p>
            <a:r>
              <a:rPr lang="en-US" sz="1200" dirty="0"/>
              <a:t>Musician: Catherine Ritch</a:t>
            </a:r>
          </a:p>
        </p:txBody>
      </p:sp>
      <p:pic>
        <p:nvPicPr>
          <p:cNvPr id="5" name="Leaning on the Everlasting Arms">
            <a:hlinkClick r:id="" action="ppaction://media"/>
            <a:extLst>
              <a:ext uri="{FF2B5EF4-FFF2-40B4-BE49-F238E27FC236}">
                <a16:creationId xmlns:a16="http://schemas.microsoft.com/office/drawing/2014/main" id="{A27093F4-B0B8-48D2-82EB-2E89CB5A25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2986" y="4443413"/>
            <a:ext cx="609600" cy="609600"/>
          </a:xfrm>
          <a:prstGeom prst="rect">
            <a:avLst/>
          </a:prstGeom>
        </p:spPr>
      </p:pic>
    </p:spTree>
    <p:extLst>
      <p:ext uri="{BB962C8B-B14F-4D97-AF65-F5344CB8AC3E}">
        <p14:creationId xmlns:p14="http://schemas.microsoft.com/office/powerpoint/2010/main" val="294747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03968D1B-FB7E-4ECE-95C3-7AD47FA89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809" y="5266866"/>
            <a:ext cx="8944994" cy="1364753"/>
          </a:xfrm>
          <a:prstGeom prst="rect">
            <a:avLst/>
          </a:prstGeom>
        </p:spPr>
      </p:pic>
      <p:sp>
        <p:nvSpPr>
          <p:cNvPr id="2" name="Title 1">
            <a:extLst>
              <a:ext uri="{FF2B5EF4-FFF2-40B4-BE49-F238E27FC236}">
                <a16:creationId xmlns:a16="http://schemas.microsoft.com/office/drawing/2014/main" id="{3C11D58E-CD5F-4738-AF87-8403B7E1915A}"/>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DETERMINED HOPE</a:t>
            </a:r>
          </a:p>
        </p:txBody>
      </p:sp>
      <p:pic>
        <p:nvPicPr>
          <p:cNvPr id="5" name="Content Placeholder 4">
            <a:extLst>
              <a:ext uri="{FF2B5EF4-FFF2-40B4-BE49-F238E27FC236}">
                <a16:creationId xmlns:a16="http://schemas.microsoft.com/office/drawing/2014/main" id="{D3E81B2C-8391-49AA-8042-F0DFD930C04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1498896"/>
            <a:ext cx="5181600" cy="3886200"/>
          </a:xfrm>
          <a:prstGeom prst="rect">
            <a:avLst/>
          </a:prstGeom>
        </p:spPr>
      </p:pic>
      <p:pic>
        <p:nvPicPr>
          <p:cNvPr id="6" name="Content Placeholder 5">
            <a:extLst>
              <a:ext uri="{FF2B5EF4-FFF2-40B4-BE49-F238E27FC236}">
                <a16:creationId xmlns:a16="http://schemas.microsoft.com/office/drawing/2014/main" id="{3BB53657-F89B-4092-9C90-B0454E23D47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002426" y="1490023"/>
            <a:ext cx="4617949" cy="3886199"/>
          </a:xfrm>
          <a:prstGeom prst="rect">
            <a:avLst/>
          </a:prstGeom>
        </p:spPr>
      </p:pic>
      <p:sp>
        <p:nvSpPr>
          <p:cNvPr id="3" name="TextBox 2">
            <a:extLst>
              <a:ext uri="{FF2B5EF4-FFF2-40B4-BE49-F238E27FC236}">
                <a16:creationId xmlns:a16="http://schemas.microsoft.com/office/drawing/2014/main" id="{F0BEDCEE-F0EF-524D-A580-0654A9A859B2}"/>
              </a:ext>
            </a:extLst>
          </p:cNvPr>
          <p:cNvSpPr txBox="1"/>
          <p:nvPr/>
        </p:nvSpPr>
        <p:spPr>
          <a:xfrm>
            <a:off x="4306958" y="5340701"/>
            <a:ext cx="1789042" cy="261610"/>
          </a:xfrm>
          <a:prstGeom prst="rect">
            <a:avLst/>
          </a:prstGeom>
          <a:noFill/>
        </p:spPr>
        <p:txBody>
          <a:bodyPr wrap="square" rtlCol="0">
            <a:spAutoFit/>
          </a:bodyPr>
          <a:lstStyle/>
          <a:p>
            <a:r>
              <a:rPr lang="en-US" sz="1100" dirty="0"/>
              <a:t>Image: Glory </a:t>
            </a:r>
            <a:r>
              <a:rPr lang="en-US" sz="1100" dirty="0" err="1"/>
              <a:t>Dharmaraj</a:t>
            </a:r>
            <a:r>
              <a:rPr lang="en-US" sz="1100" dirty="0"/>
              <a:t> </a:t>
            </a:r>
          </a:p>
        </p:txBody>
      </p:sp>
      <p:sp>
        <p:nvSpPr>
          <p:cNvPr id="4" name="TextBox 3">
            <a:extLst>
              <a:ext uri="{FF2B5EF4-FFF2-40B4-BE49-F238E27FC236}">
                <a16:creationId xmlns:a16="http://schemas.microsoft.com/office/drawing/2014/main" id="{C19229D4-5A31-2F42-AC86-483785732C17}"/>
              </a:ext>
            </a:extLst>
          </p:cNvPr>
          <p:cNvSpPr txBox="1"/>
          <p:nvPr/>
        </p:nvSpPr>
        <p:spPr>
          <a:xfrm>
            <a:off x="8893479" y="5349584"/>
            <a:ext cx="1789042" cy="261610"/>
          </a:xfrm>
          <a:prstGeom prst="rect">
            <a:avLst/>
          </a:prstGeom>
          <a:noFill/>
        </p:spPr>
        <p:txBody>
          <a:bodyPr wrap="square" rtlCol="0">
            <a:spAutoFit/>
          </a:bodyPr>
          <a:lstStyle/>
          <a:p>
            <a:r>
              <a:rPr lang="en-US" sz="1100" dirty="0"/>
              <a:t>Image: </a:t>
            </a:r>
            <a:r>
              <a:rPr lang="en-US" sz="1100" dirty="0" err="1"/>
              <a:t>drsaradennis.com</a:t>
            </a:r>
            <a:endParaRPr lang="en-US" sz="1100" dirty="0"/>
          </a:p>
        </p:txBody>
      </p:sp>
    </p:spTree>
    <p:extLst>
      <p:ext uri="{BB962C8B-B14F-4D97-AF65-F5344CB8AC3E}">
        <p14:creationId xmlns:p14="http://schemas.microsoft.com/office/powerpoint/2010/main" val="1606031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400032"/>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015745" y="462509"/>
            <a:ext cx="10250018" cy="5940088"/>
          </a:xfrm>
          <a:prstGeom prst="rect">
            <a:avLst/>
          </a:prstGeom>
          <a:noFill/>
        </p:spPr>
        <p:txBody>
          <a:bodyPr wrap="square" rtlCol="0">
            <a:spAutoFit/>
          </a:bodyPr>
          <a:lstStyle/>
          <a:p>
            <a:pPr marR="0" lvl="0" algn="ctr">
              <a:spcBef>
                <a:spcPts val="0"/>
              </a:spcBef>
              <a:spcAft>
                <a:spcPts val="0"/>
              </a:spcAft>
            </a:pPr>
            <a:r>
              <a:rPr lang="en-US" sz="3200" b="1" i="0" u="sng" dirty="0">
                <a:solidFill>
                  <a:srgbClr val="000000"/>
                </a:solidFill>
                <a:effectLst/>
                <a:latin typeface="system-ui"/>
              </a:rPr>
              <a:t>Spiritual Practice: Labyrinth Meditation</a:t>
            </a:r>
          </a:p>
          <a:p>
            <a:pPr algn="l"/>
            <a:endParaRPr lang="en-US" sz="2400" dirty="0">
              <a:solidFill>
                <a:srgbClr val="000000"/>
              </a:solidFill>
              <a:latin typeface="system-ui"/>
            </a:endParaRPr>
          </a:p>
          <a:p>
            <a:pPr marL="342900" indent="-342900" algn="l">
              <a:buFont typeface="Arial" panose="020B0604020202020204" pitchFamily="34" charset="0"/>
              <a:buChar char="•"/>
            </a:pPr>
            <a:r>
              <a:rPr lang="en-US" sz="2800" dirty="0">
                <a:solidFill>
                  <a:srgbClr val="000000"/>
                </a:solidFill>
                <a:latin typeface="system-ui"/>
              </a:rPr>
              <a:t>Wayfinding: information systems that guide people through a physical environment and enhance their experience and understanding of the space.</a:t>
            </a:r>
          </a:p>
          <a:p>
            <a:pPr marL="342900" indent="-342900" algn="l">
              <a:buFont typeface="Arial" panose="020B0604020202020204" pitchFamily="34" charset="0"/>
              <a:buChar char="•"/>
            </a:pPr>
            <a:endParaRPr lang="en-US" sz="2800" dirty="0">
              <a:solidFill>
                <a:srgbClr val="000000"/>
              </a:solidFill>
              <a:latin typeface="system-ui"/>
            </a:endParaRPr>
          </a:p>
          <a:p>
            <a:pPr marL="800100" lvl="1" indent="-342900">
              <a:buFont typeface="Wingdings" panose="05000000000000000000" pitchFamily="2" charset="2"/>
              <a:buChar char="v"/>
            </a:pPr>
            <a:r>
              <a:rPr lang="en-US" sz="2800" b="1" dirty="0">
                <a:solidFill>
                  <a:srgbClr val="000000"/>
                </a:solidFill>
                <a:latin typeface="system-ui"/>
              </a:rPr>
              <a:t>Christian wayfinding</a:t>
            </a:r>
            <a:r>
              <a:rPr lang="en-US" sz="2800" dirty="0">
                <a:solidFill>
                  <a:srgbClr val="000000"/>
                </a:solidFill>
                <a:latin typeface="system-ui"/>
              </a:rPr>
              <a:t>: As Christians, our way is found through Jesus Christ—sometimes easily, sometimes not—but is always supposed to be a journey of trust.</a:t>
            </a:r>
          </a:p>
          <a:p>
            <a:pPr marL="800100" lvl="1" indent="-342900">
              <a:buFont typeface="Wingdings" panose="05000000000000000000" pitchFamily="2" charset="2"/>
              <a:buChar char="v"/>
            </a:pPr>
            <a:r>
              <a:rPr lang="en-US" sz="2800" b="1" dirty="0">
                <a:solidFill>
                  <a:srgbClr val="000000"/>
                </a:solidFill>
                <a:latin typeface="system-ui"/>
              </a:rPr>
              <a:t>Follow Jesus’ Gethsemane example</a:t>
            </a:r>
            <a:r>
              <a:rPr lang="en-US" sz="2800" dirty="0">
                <a:solidFill>
                  <a:srgbClr val="000000"/>
                </a:solidFill>
                <a:latin typeface="system-ui"/>
              </a:rPr>
              <a:t>: As Christ did in the Garden, we can t</a:t>
            </a:r>
            <a:r>
              <a:rPr lang="en-US" sz="2800" dirty="0"/>
              <a:t>rust in a wisdom that is beyond our own, gifted by a God who loves us deeply.</a:t>
            </a:r>
            <a:endParaRPr lang="en-US" sz="2400" dirty="0"/>
          </a:p>
          <a:p>
            <a:pPr marL="342900" indent="-342900" algn="l">
              <a:buFont typeface="Arial" panose="020B0604020202020204" pitchFamily="34" charset="0"/>
              <a:buChar char="•"/>
            </a:pPr>
            <a:endParaRPr lang="en-US" sz="2000" b="0" i="0" dirty="0">
              <a:solidFill>
                <a:srgbClr val="000000"/>
              </a:solidFill>
              <a:effectLst/>
              <a:latin typeface="system-ui"/>
            </a:endParaRPr>
          </a:p>
          <a:p>
            <a:pPr marL="342900" indent="-342900" algn="l">
              <a:buFont typeface="Arial" panose="020B0604020202020204" pitchFamily="34" charset="0"/>
              <a:buChar char="•"/>
            </a:pPr>
            <a:endParaRPr lang="en-US" sz="2400" b="0" i="0" dirty="0">
              <a:solidFill>
                <a:srgbClr val="000000"/>
              </a:solidFill>
              <a:effectLst/>
              <a:latin typeface="system-ui"/>
            </a:endParaRPr>
          </a:p>
        </p:txBody>
      </p:sp>
    </p:spTree>
    <p:extLst>
      <p:ext uri="{BB962C8B-B14F-4D97-AF65-F5344CB8AC3E}">
        <p14:creationId xmlns:p14="http://schemas.microsoft.com/office/powerpoint/2010/main" val="121691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015745" y="529800"/>
            <a:ext cx="9735113" cy="5447645"/>
          </a:xfrm>
          <a:prstGeom prst="rect">
            <a:avLst/>
          </a:prstGeom>
          <a:noFill/>
        </p:spPr>
        <p:txBody>
          <a:bodyPr wrap="square" rtlCol="0">
            <a:spAutoFit/>
          </a:bodyPr>
          <a:lstStyle/>
          <a:p>
            <a:pPr marR="0" lvl="0" algn="ctr">
              <a:spcBef>
                <a:spcPts val="0"/>
              </a:spcBef>
              <a:spcAft>
                <a:spcPts val="0"/>
              </a:spcAft>
            </a:pPr>
            <a:r>
              <a:rPr lang="en-US" sz="2800" b="1" i="0" u="sng" dirty="0">
                <a:solidFill>
                  <a:srgbClr val="000000"/>
                </a:solidFill>
                <a:effectLst/>
                <a:latin typeface="system-ui"/>
              </a:rPr>
              <a:t>Labyrinth Meditation</a:t>
            </a:r>
            <a:r>
              <a:rPr lang="en-US" sz="2800" b="1" u="sng" dirty="0">
                <a:solidFill>
                  <a:srgbClr val="000000"/>
                </a:solidFill>
                <a:latin typeface="system-ui"/>
              </a:rPr>
              <a:t> </a:t>
            </a:r>
            <a:r>
              <a:rPr lang="en-US" sz="2800" b="1" dirty="0">
                <a:solidFill>
                  <a:srgbClr val="000000"/>
                </a:solidFill>
                <a:latin typeface="system-ui"/>
              </a:rPr>
              <a:t>(continued)</a:t>
            </a:r>
            <a:endParaRPr lang="en-US" sz="2400" dirty="0">
              <a:solidFill>
                <a:srgbClr val="000000"/>
              </a:solidFill>
              <a:latin typeface="system-ui"/>
            </a:endParaRPr>
          </a:p>
          <a:p>
            <a:pPr marL="342900" indent="-342900" algn="l">
              <a:buFont typeface="Arial" panose="020B0604020202020204" pitchFamily="34" charset="0"/>
              <a:buChar char="•"/>
            </a:pPr>
            <a:endParaRPr lang="en-US" sz="2400" dirty="0">
              <a:solidFill>
                <a:srgbClr val="000000"/>
              </a:solidFill>
              <a:latin typeface="system-ui"/>
            </a:endParaRPr>
          </a:p>
          <a:p>
            <a:pPr marL="342900" indent="-342900" algn="l">
              <a:buFont typeface="Arial" panose="020B0604020202020204" pitchFamily="34" charset="0"/>
              <a:buChar char="•"/>
            </a:pPr>
            <a:r>
              <a:rPr lang="en-US" sz="2400" dirty="0">
                <a:solidFill>
                  <a:srgbClr val="000000"/>
                </a:solidFill>
                <a:latin typeface="system-ui"/>
              </a:rPr>
              <a:t>Labyrinth: a sacred place to reflect, look inside, pray, and negotiate new behavior. </a:t>
            </a:r>
            <a:r>
              <a:rPr lang="en-US" sz="2000" dirty="0">
                <a:solidFill>
                  <a:srgbClr val="000000"/>
                </a:solidFill>
                <a:latin typeface="system-ui"/>
              </a:rPr>
              <a:t>(Text, p. 84) </a:t>
            </a:r>
            <a:r>
              <a:rPr lang="en-US" sz="2400" dirty="0">
                <a:solidFill>
                  <a:srgbClr val="000000"/>
                </a:solidFill>
                <a:latin typeface="system-ui"/>
              </a:rPr>
              <a:t>Not a maze or a race, it can be experienced in three stages:</a:t>
            </a:r>
          </a:p>
          <a:p>
            <a:pPr marL="800100" lvl="1" indent="-342900">
              <a:buFont typeface="Wingdings" panose="05000000000000000000" pitchFamily="2" charset="2"/>
              <a:buChar char="q"/>
            </a:pPr>
            <a:r>
              <a:rPr lang="en-US" sz="2800" b="1" dirty="0">
                <a:solidFill>
                  <a:srgbClr val="000000"/>
                </a:solidFill>
                <a:latin typeface="system-ui"/>
              </a:rPr>
              <a:t>Entering</a:t>
            </a:r>
            <a:r>
              <a:rPr lang="en-US" sz="2800" dirty="0">
                <a:solidFill>
                  <a:srgbClr val="000000"/>
                </a:solidFill>
                <a:latin typeface="system-ui"/>
              </a:rPr>
              <a:t>: Walk toward the center, releasing cares and concerns, emptying and quieting ourselves before God.</a:t>
            </a:r>
          </a:p>
          <a:p>
            <a:pPr marL="800100" lvl="1" indent="-342900">
              <a:buFont typeface="Wingdings" panose="05000000000000000000" pitchFamily="2" charset="2"/>
              <a:buChar char="q"/>
            </a:pPr>
            <a:r>
              <a:rPr lang="en-US" sz="2800" b="1" dirty="0">
                <a:solidFill>
                  <a:srgbClr val="000000"/>
                </a:solidFill>
                <a:latin typeface="system-ui"/>
              </a:rPr>
              <a:t>Centering</a:t>
            </a:r>
            <a:r>
              <a:rPr lang="en-US" sz="2800" dirty="0">
                <a:solidFill>
                  <a:srgbClr val="000000"/>
                </a:solidFill>
                <a:latin typeface="system-ui"/>
              </a:rPr>
              <a:t>: As we reach the center, we pray and meditate, seeking clarity for our lives. We can stay as long as we like.</a:t>
            </a:r>
          </a:p>
          <a:p>
            <a:pPr marL="800100" lvl="1" indent="-342900">
              <a:buFont typeface="Wingdings" panose="05000000000000000000" pitchFamily="2" charset="2"/>
              <a:buChar char="q"/>
            </a:pPr>
            <a:r>
              <a:rPr lang="en-US" sz="2800" b="1" dirty="0">
                <a:solidFill>
                  <a:srgbClr val="000000"/>
                </a:solidFill>
                <a:latin typeface="system-ui"/>
              </a:rPr>
              <a:t>Returning</a:t>
            </a:r>
            <a:r>
              <a:rPr lang="en-US" sz="2800" dirty="0">
                <a:solidFill>
                  <a:srgbClr val="000000"/>
                </a:solidFill>
                <a:latin typeface="system-ui"/>
              </a:rPr>
              <a:t>: As we walk out on the same path, we are empowered by the Spirit to be more authentic in ourselves and in our service to the world.</a:t>
            </a:r>
          </a:p>
          <a:p>
            <a:pPr lvl="1"/>
            <a:endParaRPr lang="en-US" sz="2800" dirty="0">
              <a:solidFill>
                <a:srgbClr val="000000"/>
              </a:solidFill>
              <a:latin typeface="system-ui"/>
            </a:endParaRPr>
          </a:p>
        </p:txBody>
      </p:sp>
      <p:sp>
        <p:nvSpPr>
          <p:cNvPr id="2" name="TextBox 1">
            <a:extLst>
              <a:ext uri="{FF2B5EF4-FFF2-40B4-BE49-F238E27FC236}">
                <a16:creationId xmlns:a16="http://schemas.microsoft.com/office/drawing/2014/main" id="{34F9269B-E9B9-4F74-BB9D-0CB073439BB8}"/>
              </a:ext>
            </a:extLst>
          </p:cNvPr>
          <p:cNvSpPr txBox="1"/>
          <p:nvPr/>
        </p:nvSpPr>
        <p:spPr>
          <a:xfrm>
            <a:off x="4722923" y="5775797"/>
            <a:ext cx="5122413" cy="830997"/>
          </a:xfrm>
          <a:prstGeom prst="rect">
            <a:avLst/>
          </a:prstGeom>
          <a:noFill/>
        </p:spPr>
        <p:txBody>
          <a:bodyPr wrap="square" rtlCol="0">
            <a:spAutoFit/>
          </a:bodyPr>
          <a:lstStyle/>
          <a:p>
            <a:r>
              <a:rPr lang="en-US" sz="2400" dirty="0">
                <a:solidFill>
                  <a:schemeClr val="bg1"/>
                </a:solidFill>
              </a:rPr>
              <a:t>Spend about 8 minutes “walking” our finger labyrinth.</a:t>
            </a:r>
          </a:p>
        </p:txBody>
      </p:sp>
    </p:spTree>
    <p:extLst>
      <p:ext uri="{BB962C8B-B14F-4D97-AF65-F5344CB8AC3E}">
        <p14:creationId xmlns:p14="http://schemas.microsoft.com/office/powerpoint/2010/main" val="3247045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A4238F53-98C8-4C43-A099-2D7B2AC49F00}"/>
              </a:ext>
            </a:extLst>
          </p:cNvPr>
          <p:cNvPicPr>
            <a:picLocks noChangeAspect="1"/>
          </p:cNvPicPr>
          <p:nvPr/>
        </p:nvPicPr>
        <p:blipFill rotWithShape="1">
          <a:blip r:embed="rId3">
            <a:extLst>
              <a:ext uri="{28A0092B-C50C-407E-A947-70E740481C1C}">
                <a14:useLocalDpi xmlns:a14="http://schemas.microsoft.com/office/drawing/2010/main" val="0"/>
              </a:ext>
            </a:extLst>
          </a:blip>
          <a:srcRect t="2934" b="17467"/>
          <a:stretch/>
        </p:blipFill>
        <p:spPr>
          <a:xfrm>
            <a:off x="3578351" y="105028"/>
            <a:ext cx="5657090" cy="5834128"/>
          </a:xfrm>
          <a:prstGeom prst="rect">
            <a:avLst/>
          </a:prstGeom>
        </p:spPr>
      </p:pic>
    </p:spTree>
    <p:extLst>
      <p:ext uri="{BB962C8B-B14F-4D97-AF65-F5344CB8AC3E}">
        <p14:creationId xmlns:p14="http://schemas.microsoft.com/office/powerpoint/2010/main" val="2986242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583CAFC-6DB6-4C12-BDCF-95DCBDF3AE65}"/>
              </a:ext>
            </a:extLst>
          </p:cNvPr>
          <p:cNvSpPr>
            <a:spLocks noGrp="1"/>
          </p:cNvSpPr>
          <p:nvPr>
            <p:ph type="title"/>
          </p:nvPr>
        </p:nvSpPr>
        <p:spPr/>
        <p:txBody>
          <a:bodyPr/>
          <a:lstStyle/>
          <a:p>
            <a:r>
              <a:rPr lang="en-US" u="sng" dirty="0"/>
              <a:t>Reflection</a:t>
            </a:r>
          </a:p>
        </p:txBody>
      </p:sp>
      <p:sp>
        <p:nvSpPr>
          <p:cNvPr id="12" name="Content Placeholder 11">
            <a:extLst>
              <a:ext uri="{FF2B5EF4-FFF2-40B4-BE49-F238E27FC236}">
                <a16:creationId xmlns:a16="http://schemas.microsoft.com/office/drawing/2014/main" id="{B82CB6C6-A3B8-46C5-ADB4-C805FFEBA4A6}"/>
              </a:ext>
            </a:extLst>
          </p:cNvPr>
          <p:cNvSpPr>
            <a:spLocks noGrp="1"/>
          </p:cNvSpPr>
          <p:nvPr>
            <p:ph idx="1"/>
          </p:nvPr>
        </p:nvSpPr>
        <p:spPr>
          <a:xfrm>
            <a:off x="838200" y="1470514"/>
            <a:ext cx="10515600" cy="4351338"/>
          </a:xfrm>
        </p:spPr>
        <p:txBody>
          <a:bodyPr/>
          <a:lstStyle/>
          <a:p>
            <a:r>
              <a:rPr lang="en-US" dirty="0"/>
              <a:t>What was “walking” a labyrinth like for you?</a:t>
            </a:r>
          </a:p>
          <a:p>
            <a:endParaRPr lang="en-US" dirty="0"/>
          </a:p>
          <a:p>
            <a:r>
              <a:rPr lang="en-US" dirty="0"/>
              <a:t>Have you had an experience like this before?</a:t>
            </a:r>
          </a:p>
          <a:p>
            <a:endParaRPr lang="en-US" dirty="0"/>
          </a:p>
          <a:p>
            <a:r>
              <a:rPr lang="en-US" dirty="0"/>
              <a:t>What wisdom did you discover about prayer during your labyrinth walk?</a:t>
            </a:r>
          </a:p>
          <a:p>
            <a:endParaRPr lang="en-US" dirty="0"/>
          </a:p>
          <a:p>
            <a:r>
              <a:rPr lang="en-US" dirty="0"/>
              <a:t>Is this a practice that you may want to experience again?</a:t>
            </a:r>
          </a:p>
        </p:txBody>
      </p:sp>
      <p:pic>
        <p:nvPicPr>
          <p:cNvPr id="14" name="Picture 13" descr="A picture containing shape, rectangle&#10;&#10;Description automatically generated">
            <a:extLst>
              <a:ext uri="{FF2B5EF4-FFF2-40B4-BE49-F238E27FC236}">
                <a16:creationId xmlns:a16="http://schemas.microsoft.com/office/drawing/2014/main" id="{244E9C92-99F1-4C73-8AD6-CB10F7972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Tree>
    <p:extLst>
      <p:ext uri="{BB962C8B-B14F-4D97-AF65-F5344CB8AC3E}">
        <p14:creationId xmlns:p14="http://schemas.microsoft.com/office/powerpoint/2010/main" val="574710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a:xfrm>
            <a:off x="838200" y="294101"/>
            <a:ext cx="10515600" cy="1325563"/>
          </a:xfrm>
        </p:spPr>
        <p:txBody>
          <a:bodyPr/>
          <a:lstStyle/>
          <a:p>
            <a:pPr algn="ctr"/>
            <a:r>
              <a:rPr lang="en-US" u="sng" dirty="0"/>
              <a:t>Reflection and Review</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1433000" y="1484981"/>
            <a:ext cx="4000130" cy="3899703"/>
          </a:xfrm>
        </p:spPr>
        <p:txBody>
          <a:bodyPr>
            <a:normAutofit lnSpcReduction="10000"/>
          </a:bodyPr>
          <a:lstStyle/>
          <a:p>
            <a:r>
              <a:rPr lang="en-US" dirty="0"/>
              <a:t>Breath Prayer</a:t>
            </a:r>
          </a:p>
          <a:p>
            <a:endParaRPr lang="en-US" dirty="0"/>
          </a:p>
          <a:p>
            <a:r>
              <a:rPr lang="en-US" dirty="0"/>
              <a:t>Examen</a:t>
            </a:r>
          </a:p>
          <a:p>
            <a:endParaRPr lang="en-US" dirty="0"/>
          </a:p>
          <a:p>
            <a:r>
              <a:rPr lang="en-US" dirty="0"/>
              <a:t>Welcoming Prayer</a:t>
            </a:r>
          </a:p>
          <a:p>
            <a:endParaRPr lang="en-US" dirty="0"/>
          </a:p>
          <a:p>
            <a:r>
              <a:rPr lang="en-US" dirty="0"/>
              <a:t>Praising in song/Corporate singing</a:t>
            </a:r>
          </a:p>
        </p:txBody>
      </p:sp>
      <p:sp>
        <p:nvSpPr>
          <p:cNvPr id="5" name="Content Placeholder 9">
            <a:extLst>
              <a:ext uri="{FF2B5EF4-FFF2-40B4-BE49-F238E27FC236}">
                <a16:creationId xmlns:a16="http://schemas.microsoft.com/office/drawing/2014/main" id="{0E79CC52-8B0B-4B1C-B077-8D79025649E3}"/>
              </a:ext>
            </a:extLst>
          </p:cNvPr>
          <p:cNvSpPr txBox="1">
            <a:spLocks/>
          </p:cNvSpPr>
          <p:nvPr/>
        </p:nvSpPr>
        <p:spPr>
          <a:xfrm>
            <a:off x="6716698" y="1430789"/>
            <a:ext cx="4000130" cy="389970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Kataphatic Prayer</a:t>
            </a:r>
          </a:p>
          <a:p>
            <a:endParaRPr lang="en-US" dirty="0"/>
          </a:p>
          <a:p>
            <a:r>
              <a:rPr lang="en-US" dirty="0"/>
              <a:t>Emotional Freedom Technique/Tapping</a:t>
            </a:r>
          </a:p>
          <a:p>
            <a:endParaRPr lang="en-US" dirty="0"/>
          </a:p>
          <a:p>
            <a:r>
              <a:rPr lang="en-US" dirty="0"/>
              <a:t>Body Prayer</a:t>
            </a:r>
          </a:p>
          <a:p>
            <a:endParaRPr lang="en-US" dirty="0"/>
          </a:p>
          <a:p>
            <a:r>
              <a:rPr lang="en-US" dirty="0"/>
              <a:t>Labyrinth walking/walking meditation</a:t>
            </a:r>
          </a:p>
        </p:txBody>
      </p:sp>
      <p:sp>
        <p:nvSpPr>
          <p:cNvPr id="2" name="TextBox 1">
            <a:extLst>
              <a:ext uri="{FF2B5EF4-FFF2-40B4-BE49-F238E27FC236}">
                <a16:creationId xmlns:a16="http://schemas.microsoft.com/office/drawing/2014/main" id="{99E030B9-BD8F-479C-96F7-B655EE51FB4E}"/>
              </a:ext>
            </a:extLst>
          </p:cNvPr>
          <p:cNvSpPr txBox="1"/>
          <p:nvPr/>
        </p:nvSpPr>
        <p:spPr>
          <a:xfrm>
            <a:off x="4421081" y="5775797"/>
            <a:ext cx="5539658" cy="830997"/>
          </a:xfrm>
          <a:prstGeom prst="rect">
            <a:avLst/>
          </a:prstGeom>
          <a:noFill/>
        </p:spPr>
        <p:txBody>
          <a:bodyPr wrap="square" rtlCol="0">
            <a:spAutoFit/>
          </a:bodyPr>
          <a:lstStyle/>
          <a:p>
            <a:r>
              <a:rPr lang="en-US" sz="2400" dirty="0">
                <a:solidFill>
                  <a:schemeClr val="bg1"/>
                </a:solidFill>
              </a:rPr>
              <a:t>Which practice resonates most with you? What other tools do you use in prayer?</a:t>
            </a:r>
          </a:p>
        </p:txBody>
      </p:sp>
    </p:spTree>
    <p:extLst>
      <p:ext uri="{BB962C8B-B14F-4D97-AF65-F5344CB8AC3E}">
        <p14:creationId xmlns:p14="http://schemas.microsoft.com/office/powerpoint/2010/main" val="3280780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shape, rectangle&#10;&#10;Description automatically generated">
            <a:extLst>
              <a:ext uri="{FF2B5EF4-FFF2-40B4-BE49-F238E27FC236}">
                <a16:creationId xmlns:a16="http://schemas.microsoft.com/office/drawing/2014/main" id="{0CE7C6A2-1E62-4A3E-A5E7-DA0E57E2F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pic>
        <p:nvPicPr>
          <p:cNvPr id="18" name="Picture 17" descr="Text, letter&#10;&#10;Description automatically generated">
            <a:extLst>
              <a:ext uri="{FF2B5EF4-FFF2-40B4-BE49-F238E27FC236}">
                <a16:creationId xmlns:a16="http://schemas.microsoft.com/office/drawing/2014/main" id="{A454DBFB-0542-4352-B9FB-B46C2B2F17CA}"/>
              </a:ext>
            </a:extLst>
          </p:cNvPr>
          <p:cNvPicPr>
            <a:picLocks noChangeAspect="1"/>
          </p:cNvPicPr>
          <p:nvPr/>
        </p:nvPicPr>
        <p:blipFill rotWithShape="1">
          <a:blip r:embed="rId3">
            <a:extLst>
              <a:ext uri="{28A0092B-C50C-407E-A947-70E740481C1C}">
                <a14:useLocalDpi xmlns:a14="http://schemas.microsoft.com/office/drawing/2010/main" val="0"/>
              </a:ext>
            </a:extLst>
          </a:blip>
          <a:srcRect l="5181" t="8912" r="5284" b="8513"/>
          <a:stretch/>
        </p:blipFill>
        <p:spPr>
          <a:xfrm rot="5400000">
            <a:off x="9020534" y="1077848"/>
            <a:ext cx="3041998" cy="2104162"/>
          </a:xfrm>
          <a:prstGeom prst="rect">
            <a:avLst/>
          </a:prstGeom>
        </p:spPr>
      </p:pic>
      <p:pic>
        <p:nvPicPr>
          <p:cNvPr id="16" name="Picture 15" descr="Text, whiteboard&#10;&#10;Description automatically generated">
            <a:extLst>
              <a:ext uri="{FF2B5EF4-FFF2-40B4-BE49-F238E27FC236}">
                <a16:creationId xmlns:a16="http://schemas.microsoft.com/office/drawing/2014/main" id="{33B6005E-8E28-474D-B1AA-3AF95F5CA14E}"/>
              </a:ext>
            </a:extLst>
          </p:cNvPr>
          <p:cNvPicPr>
            <a:picLocks noChangeAspect="1"/>
          </p:cNvPicPr>
          <p:nvPr/>
        </p:nvPicPr>
        <p:blipFill rotWithShape="1">
          <a:blip r:embed="rId4">
            <a:extLst>
              <a:ext uri="{28A0092B-C50C-407E-A947-70E740481C1C}">
                <a14:useLocalDpi xmlns:a14="http://schemas.microsoft.com/office/drawing/2010/main" val="0"/>
              </a:ext>
            </a:extLst>
          </a:blip>
          <a:srcRect l="6082" t="6516" r="11882" b="21515"/>
          <a:stretch/>
        </p:blipFill>
        <p:spPr>
          <a:xfrm rot="5917958">
            <a:off x="8112109" y="3970106"/>
            <a:ext cx="2890774" cy="1902022"/>
          </a:xfrm>
          <a:prstGeom prst="rect">
            <a:avLst/>
          </a:prstGeom>
        </p:spPr>
      </p:pic>
      <p:pic>
        <p:nvPicPr>
          <p:cNvPr id="10" name="Content Placeholder 9" descr="A picture containing calendar&#10;&#10;Description automatically generated">
            <a:extLst>
              <a:ext uri="{FF2B5EF4-FFF2-40B4-BE49-F238E27FC236}">
                <a16:creationId xmlns:a16="http://schemas.microsoft.com/office/drawing/2014/main" id="{A0E5F8AF-845F-4349-98EA-C6F38394647A}"/>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l="4023" t="9015" r="4840" b="8257"/>
          <a:stretch/>
        </p:blipFill>
        <p:spPr>
          <a:xfrm rot="5714055">
            <a:off x="6118823" y="2785404"/>
            <a:ext cx="3186542" cy="2169390"/>
          </a:xfrm>
        </p:spPr>
      </p:pic>
      <p:pic>
        <p:nvPicPr>
          <p:cNvPr id="8" name="Content Placeholder 7" descr="A close up of a piece of paper&#10;&#10;Description automatically generated">
            <a:extLst>
              <a:ext uri="{FF2B5EF4-FFF2-40B4-BE49-F238E27FC236}">
                <a16:creationId xmlns:a16="http://schemas.microsoft.com/office/drawing/2014/main" id="{0B495DF2-CBF6-4739-953A-49E17844F6A7}"/>
              </a:ext>
            </a:extLst>
          </p:cNvPr>
          <p:cNvPicPr>
            <a:picLocks noGrp="1" noChangeAspect="1"/>
          </p:cNvPicPr>
          <p:nvPr>
            <p:ph sz="half" idx="1"/>
          </p:nvPr>
        </p:nvPicPr>
        <p:blipFill rotWithShape="1">
          <a:blip r:embed="rId6">
            <a:extLst>
              <a:ext uri="{28A0092B-C50C-407E-A947-70E740481C1C}">
                <a14:useLocalDpi xmlns:a14="http://schemas.microsoft.com/office/drawing/2010/main" val="0"/>
              </a:ext>
            </a:extLst>
          </a:blip>
          <a:srcRect l="3568" t="5530" r="2341" b="9318"/>
          <a:stretch/>
        </p:blipFill>
        <p:spPr>
          <a:xfrm rot="5400000">
            <a:off x="3946383" y="3162629"/>
            <a:ext cx="3333954" cy="2262900"/>
          </a:xfrm>
        </p:spPr>
      </p:pic>
      <p:pic>
        <p:nvPicPr>
          <p:cNvPr id="12" name="Picture 11" descr="Text, qr code, whiteboard&#10;&#10;Description automatically generated">
            <a:extLst>
              <a:ext uri="{FF2B5EF4-FFF2-40B4-BE49-F238E27FC236}">
                <a16:creationId xmlns:a16="http://schemas.microsoft.com/office/drawing/2014/main" id="{255D94A9-C746-49F0-B757-850F038B9446}"/>
              </a:ext>
            </a:extLst>
          </p:cNvPr>
          <p:cNvPicPr>
            <a:picLocks noChangeAspect="1"/>
          </p:cNvPicPr>
          <p:nvPr/>
        </p:nvPicPr>
        <p:blipFill rotWithShape="1">
          <a:blip r:embed="rId7">
            <a:extLst>
              <a:ext uri="{28A0092B-C50C-407E-A947-70E740481C1C}">
                <a14:useLocalDpi xmlns:a14="http://schemas.microsoft.com/office/drawing/2010/main" val="0"/>
              </a:ext>
            </a:extLst>
          </a:blip>
          <a:srcRect l="4035" t="8183" r="4829" b="3029"/>
          <a:stretch/>
        </p:blipFill>
        <p:spPr>
          <a:xfrm rot="4836315">
            <a:off x="1984636" y="2136986"/>
            <a:ext cx="2885232" cy="2108160"/>
          </a:xfrm>
          <a:prstGeom prst="rect">
            <a:avLst/>
          </a:prstGeom>
        </p:spPr>
      </p:pic>
      <p:sp>
        <p:nvSpPr>
          <p:cNvPr id="4" name="Title 3">
            <a:extLst>
              <a:ext uri="{FF2B5EF4-FFF2-40B4-BE49-F238E27FC236}">
                <a16:creationId xmlns:a16="http://schemas.microsoft.com/office/drawing/2014/main" id="{D10A6B4B-5D5F-4F77-ACF1-19704580013A}"/>
              </a:ext>
            </a:extLst>
          </p:cNvPr>
          <p:cNvSpPr>
            <a:spLocks noGrp="1"/>
          </p:cNvSpPr>
          <p:nvPr>
            <p:ph type="title"/>
          </p:nvPr>
        </p:nvSpPr>
        <p:spPr/>
        <p:txBody>
          <a:bodyPr/>
          <a:lstStyle/>
          <a:p>
            <a:r>
              <a:rPr lang="en-US" u="sng"/>
              <a:t>Suggested Reading</a:t>
            </a:r>
            <a:endParaRPr lang="en-US" u="sng" dirty="0"/>
          </a:p>
        </p:txBody>
      </p:sp>
      <p:pic>
        <p:nvPicPr>
          <p:cNvPr id="14" name="Picture 13" descr="A picture containing wooden, sitting, cat, television&#10;&#10;Description automatically generated">
            <a:extLst>
              <a:ext uri="{FF2B5EF4-FFF2-40B4-BE49-F238E27FC236}">
                <a16:creationId xmlns:a16="http://schemas.microsoft.com/office/drawing/2014/main" id="{2C8B1D04-F9D8-4690-8E75-C52F6E6A5053}"/>
              </a:ext>
            </a:extLst>
          </p:cNvPr>
          <p:cNvPicPr>
            <a:picLocks noChangeAspect="1"/>
          </p:cNvPicPr>
          <p:nvPr/>
        </p:nvPicPr>
        <p:blipFill rotWithShape="1">
          <a:blip r:embed="rId8">
            <a:extLst>
              <a:ext uri="{28A0092B-C50C-407E-A947-70E740481C1C}">
                <a14:useLocalDpi xmlns:a14="http://schemas.microsoft.com/office/drawing/2010/main" val="0"/>
              </a:ext>
            </a:extLst>
          </a:blip>
          <a:srcRect l="8864" t="4848" b="14849"/>
          <a:stretch/>
        </p:blipFill>
        <p:spPr>
          <a:xfrm rot="4859637">
            <a:off x="262419" y="3390743"/>
            <a:ext cx="2976988" cy="1967336"/>
          </a:xfrm>
          <a:prstGeom prst="rect">
            <a:avLst/>
          </a:prstGeom>
        </p:spPr>
      </p:pic>
    </p:spTree>
    <p:extLst>
      <p:ext uri="{BB962C8B-B14F-4D97-AF65-F5344CB8AC3E}">
        <p14:creationId xmlns:p14="http://schemas.microsoft.com/office/powerpoint/2010/main" val="1857568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373588" y="2036690"/>
            <a:ext cx="1537722"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dirty="0">
                <a:solidFill>
                  <a:prstClr val="black"/>
                </a:solidFill>
              </a:rPr>
              <a:t> </a:t>
            </a:r>
            <a:r>
              <a:rPr lang="en-US" dirty="0">
                <a:solidFill>
                  <a:prstClr val="black"/>
                </a:solidFill>
              </a:rPr>
              <a:t>Being present to our  experiences</a:t>
            </a:r>
          </a:p>
        </p:txBody>
      </p:sp>
      <p:sp>
        <p:nvSpPr>
          <p:cNvPr id="17" name="Circular Arrow 16"/>
          <p:cNvSpPr/>
          <p:nvPr/>
        </p:nvSpPr>
        <p:spPr>
          <a:xfrm rot="3746218">
            <a:off x="4880012" y="2017914"/>
            <a:ext cx="3120865" cy="2371883"/>
          </a:xfrm>
          <a:prstGeom prst="circularArrow">
            <a:avLst>
              <a:gd name="adj1" fmla="val 12500"/>
              <a:gd name="adj2" fmla="val 1142319"/>
              <a:gd name="adj3" fmla="val 20457681"/>
              <a:gd name="adj4" fmla="val 17679448"/>
              <a:gd name="adj5" fmla="val 125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6373587" y="4388509"/>
            <a:ext cx="1935526"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dirty="0">
                <a:solidFill>
                  <a:prstClr val="black"/>
                </a:solidFill>
              </a:rPr>
              <a:t>In conversation with the Jesus of the Gospel &amp; wisdom of the Proverbs   </a:t>
            </a:r>
          </a:p>
          <a:p>
            <a:pPr algn="ctr"/>
            <a:endParaRPr lang="en-US" sz="2000" dirty="0">
              <a:solidFill>
                <a:prstClr val="black"/>
              </a:solidFill>
            </a:endParaRPr>
          </a:p>
        </p:txBody>
      </p:sp>
      <p:sp>
        <p:nvSpPr>
          <p:cNvPr id="13" name="TextBox 12"/>
          <p:cNvSpPr txBox="1"/>
          <p:nvPr/>
        </p:nvSpPr>
        <p:spPr>
          <a:xfrm>
            <a:off x="3636390" y="4672569"/>
            <a:ext cx="1421198" cy="190821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dirty="0">
                <a:solidFill>
                  <a:prstClr val="black"/>
                </a:solidFill>
              </a:rPr>
              <a:t>Asking questions that apply to our situation</a:t>
            </a:r>
          </a:p>
          <a:p>
            <a:pPr algn="ctr"/>
            <a:endParaRPr lang="en-US" dirty="0">
              <a:solidFill>
                <a:prstClr val="black"/>
              </a:solidFill>
            </a:endParaRPr>
          </a:p>
        </p:txBody>
      </p:sp>
      <p:sp>
        <p:nvSpPr>
          <p:cNvPr id="18" name="Circular Arrow 17"/>
          <p:cNvSpPr/>
          <p:nvPr/>
        </p:nvSpPr>
        <p:spPr>
          <a:xfrm rot="7868900">
            <a:off x="4460250" y="3202569"/>
            <a:ext cx="2313432" cy="2371883"/>
          </a:xfrm>
          <a:prstGeom prst="circularArrow">
            <a:avLst>
              <a:gd name="adj1" fmla="val 12500"/>
              <a:gd name="adj2" fmla="val 1142319"/>
              <a:gd name="adj3" fmla="val 20457681"/>
              <a:gd name="adj4" fmla="val 16652788"/>
              <a:gd name="adj5" fmla="val 125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2228654" y="2537077"/>
            <a:ext cx="2438400"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dirty="0">
                <a:solidFill>
                  <a:prstClr val="black"/>
                </a:solidFill>
              </a:rPr>
              <a:t>Acting on our newly gained insights from reflection </a:t>
            </a:r>
          </a:p>
        </p:txBody>
      </p:sp>
      <p:sp>
        <p:nvSpPr>
          <p:cNvPr id="20" name="Circular Arrow 19"/>
          <p:cNvSpPr/>
          <p:nvPr/>
        </p:nvSpPr>
        <p:spPr>
          <a:xfrm rot="12086201">
            <a:off x="3510338" y="2636277"/>
            <a:ext cx="2313432" cy="2371883"/>
          </a:xfrm>
          <a:prstGeom prst="circularArrow">
            <a:avLst>
              <a:gd name="adj1" fmla="val 12500"/>
              <a:gd name="adj2" fmla="val 1142319"/>
              <a:gd name="adj3" fmla="val 20457681"/>
              <a:gd name="adj4" fmla="val 17706841"/>
              <a:gd name="adj5" fmla="val 125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urved Down Arrow 5"/>
          <p:cNvSpPr/>
          <p:nvPr/>
        </p:nvSpPr>
        <p:spPr>
          <a:xfrm rot="1503152">
            <a:off x="5159758" y="727878"/>
            <a:ext cx="3844995" cy="1336820"/>
          </a:xfrm>
          <a:prstGeom prst="curved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4140194" y="1192973"/>
            <a:ext cx="1997760"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dirty="0">
                <a:solidFill>
                  <a:prstClr val="black"/>
                </a:solidFill>
              </a:rPr>
              <a:t>Accruing Christian</a:t>
            </a:r>
            <a:r>
              <a:rPr lang="en-US" sz="2000" i="1" dirty="0">
                <a:solidFill>
                  <a:prstClr val="black"/>
                </a:solidFill>
              </a:rPr>
              <a:t> Praxis </a:t>
            </a:r>
            <a:r>
              <a:rPr lang="en-US" sz="2000" dirty="0">
                <a:solidFill>
                  <a:prstClr val="black"/>
                </a:solidFill>
              </a:rPr>
              <a:t>as a resource for daily walk</a:t>
            </a:r>
          </a:p>
        </p:txBody>
      </p:sp>
      <p:sp>
        <p:nvSpPr>
          <p:cNvPr id="21" name="Circular Arrow 20"/>
          <p:cNvSpPr/>
          <p:nvPr/>
        </p:nvSpPr>
        <p:spPr>
          <a:xfrm rot="15292084">
            <a:off x="3338057" y="1433221"/>
            <a:ext cx="2313432" cy="2371883"/>
          </a:xfrm>
          <a:prstGeom prst="circularArrow">
            <a:avLst>
              <a:gd name="adj1" fmla="val 12500"/>
              <a:gd name="adj2" fmla="val 1142319"/>
              <a:gd name="adj3" fmla="val 20457681"/>
              <a:gd name="adj4" fmla="val 17618411"/>
              <a:gd name="adj5" fmla="val 125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a:extLst>
              <a:ext uri="{FF2B5EF4-FFF2-40B4-BE49-F238E27FC236}">
                <a16:creationId xmlns:a16="http://schemas.microsoft.com/office/drawing/2014/main" id="{D8823B8E-0B3C-4058-814C-9A2F0EF0CA2D}"/>
              </a:ext>
            </a:extLst>
          </p:cNvPr>
          <p:cNvSpPr txBox="1"/>
          <p:nvPr/>
        </p:nvSpPr>
        <p:spPr>
          <a:xfrm>
            <a:off x="8772940" y="636105"/>
            <a:ext cx="3313044" cy="1200329"/>
          </a:xfrm>
          <a:prstGeom prst="rect">
            <a:avLst/>
          </a:prstGeom>
          <a:noFill/>
        </p:spPr>
        <p:txBody>
          <a:bodyPr wrap="square" rtlCol="0">
            <a:spAutoFit/>
          </a:bodyPr>
          <a:lstStyle/>
          <a:p>
            <a:r>
              <a:rPr lang="en-US" sz="3600" b="1" dirty="0"/>
              <a:t>Transformative </a:t>
            </a:r>
          </a:p>
          <a:p>
            <a:r>
              <a:rPr lang="en-US" sz="3600" b="1" dirty="0"/>
              <a:t>Spirituality: </a:t>
            </a:r>
          </a:p>
        </p:txBody>
      </p:sp>
      <p:sp>
        <p:nvSpPr>
          <p:cNvPr id="5" name="TextBox 4">
            <a:extLst>
              <a:ext uri="{FF2B5EF4-FFF2-40B4-BE49-F238E27FC236}">
                <a16:creationId xmlns:a16="http://schemas.microsoft.com/office/drawing/2014/main" id="{4A6584B2-66F3-1D4C-81F5-11AF0F24944A}"/>
              </a:ext>
            </a:extLst>
          </p:cNvPr>
          <p:cNvSpPr txBox="1"/>
          <p:nvPr/>
        </p:nvSpPr>
        <p:spPr>
          <a:xfrm>
            <a:off x="5537051" y="6457890"/>
            <a:ext cx="6654949" cy="400110"/>
          </a:xfrm>
          <a:prstGeom prst="rect">
            <a:avLst/>
          </a:prstGeom>
          <a:noFill/>
        </p:spPr>
        <p:txBody>
          <a:bodyPr wrap="square" rtlCol="0">
            <a:spAutoFit/>
          </a:bodyPr>
          <a:lstStyle/>
          <a:p>
            <a:r>
              <a:rPr lang="en-US" sz="1000" dirty="0"/>
              <a:t>Concept: “A Theological Spiral of Action/Reflection” originated from National Assembly of Women Religious, USA, 1984. Updated by Letty M. Russell and J.S. Clarkson, Yale Divinity School, 1994. Image: Rashida Craddock; Content: Glory </a:t>
            </a:r>
            <a:r>
              <a:rPr lang="en-US" sz="1000" dirty="0" err="1"/>
              <a:t>Dharmaraj</a:t>
            </a:r>
            <a:endParaRPr lang="en-US" sz="1000" dirty="0"/>
          </a:p>
        </p:txBody>
      </p:sp>
      <p:sp>
        <p:nvSpPr>
          <p:cNvPr id="16" name="Title 8">
            <a:extLst>
              <a:ext uri="{FF2B5EF4-FFF2-40B4-BE49-F238E27FC236}">
                <a16:creationId xmlns:a16="http://schemas.microsoft.com/office/drawing/2014/main" id="{17AB00F3-873E-44A8-9D90-01A73239F7CD}"/>
              </a:ext>
            </a:extLst>
          </p:cNvPr>
          <p:cNvSpPr txBox="1">
            <a:spLocks/>
          </p:cNvSpPr>
          <p:nvPr/>
        </p:nvSpPr>
        <p:spPr>
          <a:xfrm>
            <a:off x="279251" y="267829"/>
            <a:ext cx="551462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u="sng" dirty="0"/>
              <a:t>Reflection and Review</a:t>
            </a:r>
          </a:p>
        </p:txBody>
      </p:sp>
    </p:spTree>
    <p:extLst>
      <p:ext uri="{BB962C8B-B14F-4D97-AF65-F5344CB8AC3E}">
        <p14:creationId xmlns:p14="http://schemas.microsoft.com/office/powerpoint/2010/main" val="2568619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373588" y="2036690"/>
            <a:ext cx="1537722" cy="95410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dirty="0">
                <a:solidFill>
                  <a:prstClr val="black"/>
                </a:solidFill>
              </a:rPr>
              <a:t> </a:t>
            </a:r>
            <a:r>
              <a:rPr lang="en-US" b="1" dirty="0">
                <a:solidFill>
                  <a:prstClr val="black"/>
                </a:solidFill>
              </a:rPr>
              <a:t>Being present to our  experiences</a:t>
            </a:r>
          </a:p>
        </p:txBody>
      </p:sp>
      <p:sp>
        <p:nvSpPr>
          <p:cNvPr id="17" name="Circular Arrow 16"/>
          <p:cNvSpPr/>
          <p:nvPr/>
        </p:nvSpPr>
        <p:spPr>
          <a:xfrm rot="3746218">
            <a:off x="4880012" y="2017914"/>
            <a:ext cx="3120865" cy="2371883"/>
          </a:xfrm>
          <a:prstGeom prst="circularArrow">
            <a:avLst>
              <a:gd name="adj1" fmla="val 12500"/>
              <a:gd name="adj2" fmla="val 1142319"/>
              <a:gd name="adj3" fmla="val 20457681"/>
              <a:gd name="adj4" fmla="val 17679448"/>
              <a:gd name="adj5" fmla="val 125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6373587" y="4388509"/>
            <a:ext cx="1935526"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b="1" dirty="0">
                <a:solidFill>
                  <a:prstClr val="black"/>
                </a:solidFill>
              </a:rPr>
              <a:t>In conversation with the Jesus of the Gospel &amp; wisdom of the Proverbs   </a:t>
            </a:r>
          </a:p>
          <a:p>
            <a:pPr algn="ctr"/>
            <a:endParaRPr lang="en-US" sz="2000" dirty="0">
              <a:solidFill>
                <a:prstClr val="black"/>
              </a:solidFill>
            </a:endParaRPr>
          </a:p>
        </p:txBody>
      </p:sp>
      <p:sp>
        <p:nvSpPr>
          <p:cNvPr id="13" name="TextBox 12"/>
          <p:cNvSpPr txBox="1"/>
          <p:nvPr/>
        </p:nvSpPr>
        <p:spPr>
          <a:xfrm>
            <a:off x="3636390" y="4672569"/>
            <a:ext cx="1421198" cy="163121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endParaRPr lang="en-US" sz="2000" b="1" dirty="0">
              <a:solidFill>
                <a:prstClr val="black"/>
              </a:solidFill>
            </a:endParaRPr>
          </a:p>
          <a:p>
            <a:pPr algn="ctr"/>
            <a:r>
              <a:rPr lang="en-US" sz="2000" b="1" dirty="0">
                <a:solidFill>
                  <a:prstClr val="black"/>
                </a:solidFill>
              </a:rPr>
              <a:t>Scripture, Tradition, Reason &amp; Experience </a:t>
            </a:r>
          </a:p>
        </p:txBody>
      </p:sp>
      <p:sp>
        <p:nvSpPr>
          <p:cNvPr id="18" name="Circular Arrow 17"/>
          <p:cNvSpPr/>
          <p:nvPr/>
        </p:nvSpPr>
        <p:spPr>
          <a:xfrm rot="7868900">
            <a:off x="4460250" y="3202569"/>
            <a:ext cx="2313432" cy="2371883"/>
          </a:xfrm>
          <a:prstGeom prst="circularArrow">
            <a:avLst>
              <a:gd name="adj1" fmla="val 12500"/>
              <a:gd name="adj2" fmla="val 1142319"/>
              <a:gd name="adj3" fmla="val 20457681"/>
              <a:gd name="adj4" fmla="val 16652788"/>
              <a:gd name="adj5" fmla="val 125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2228654" y="2537077"/>
            <a:ext cx="2438400"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dirty="0">
                <a:solidFill>
                  <a:prstClr val="black"/>
                </a:solidFill>
              </a:rPr>
              <a:t>Practicing  determined HOPE </a:t>
            </a:r>
          </a:p>
        </p:txBody>
      </p:sp>
      <p:sp>
        <p:nvSpPr>
          <p:cNvPr id="20" name="Circular Arrow 19"/>
          <p:cNvSpPr/>
          <p:nvPr/>
        </p:nvSpPr>
        <p:spPr>
          <a:xfrm rot="12086201">
            <a:off x="3510338" y="2636277"/>
            <a:ext cx="2313432" cy="2371883"/>
          </a:xfrm>
          <a:prstGeom prst="circularArrow">
            <a:avLst>
              <a:gd name="adj1" fmla="val 12500"/>
              <a:gd name="adj2" fmla="val 1142319"/>
              <a:gd name="adj3" fmla="val 20457681"/>
              <a:gd name="adj4" fmla="val 17706841"/>
              <a:gd name="adj5" fmla="val 125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urved Down Arrow 5"/>
          <p:cNvSpPr/>
          <p:nvPr/>
        </p:nvSpPr>
        <p:spPr>
          <a:xfrm rot="1503152">
            <a:off x="5159758" y="727878"/>
            <a:ext cx="3844995" cy="1336820"/>
          </a:xfrm>
          <a:prstGeom prst="curved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4140194" y="1192973"/>
            <a:ext cx="1997760"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000" i="1" dirty="0">
                <a:solidFill>
                  <a:prstClr val="black"/>
                </a:solidFill>
              </a:rPr>
              <a:t>Praxis </a:t>
            </a:r>
            <a:r>
              <a:rPr lang="en-US" sz="2000" dirty="0">
                <a:solidFill>
                  <a:prstClr val="black"/>
                </a:solidFill>
              </a:rPr>
              <a:t>itself as everyday theology for transformation</a:t>
            </a:r>
          </a:p>
        </p:txBody>
      </p:sp>
      <p:sp>
        <p:nvSpPr>
          <p:cNvPr id="21" name="Circular Arrow 20"/>
          <p:cNvSpPr/>
          <p:nvPr/>
        </p:nvSpPr>
        <p:spPr>
          <a:xfrm rot="15292084">
            <a:off x="3338057" y="1433221"/>
            <a:ext cx="2313432" cy="2371883"/>
          </a:xfrm>
          <a:prstGeom prst="circularArrow">
            <a:avLst>
              <a:gd name="adj1" fmla="val 12500"/>
              <a:gd name="adj2" fmla="val 1142319"/>
              <a:gd name="adj3" fmla="val 20457681"/>
              <a:gd name="adj4" fmla="val 17618411"/>
              <a:gd name="adj5" fmla="val 125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a:extLst>
              <a:ext uri="{FF2B5EF4-FFF2-40B4-BE49-F238E27FC236}">
                <a16:creationId xmlns:a16="http://schemas.microsoft.com/office/drawing/2014/main" id="{D8823B8E-0B3C-4058-814C-9A2F0EF0CA2D}"/>
              </a:ext>
            </a:extLst>
          </p:cNvPr>
          <p:cNvSpPr txBox="1"/>
          <p:nvPr/>
        </p:nvSpPr>
        <p:spPr>
          <a:xfrm>
            <a:off x="8604370" y="636105"/>
            <a:ext cx="3481614"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Transformative </a:t>
            </a:r>
          </a:p>
          <a:p>
            <a:r>
              <a:rPr lang="en-US" sz="3600" b="1" dirty="0">
                <a:latin typeface="Arial" panose="020B0604020202020204" pitchFamily="34" charset="0"/>
                <a:cs typeface="Arial" panose="020B0604020202020204" pitchFamily="34" charset="0"/>
              </a:rPr>
              <a:t>Spirituality: </a:t>
            </a:r>
          </a:p>
        </p:txBody>
      </p:sp>
      <p:sp>
        <p:nvSpPr>
          <p:cNvPr id="16" name="TextBox 15">
            <a:extLst>
              <a:ext uri="{FF2B5EF4-FFF2-40B4-BE49-F238E27FC236}">
                <a16:creationId xmlns:a16="http://schemas.microsoft.com/office/drawing/2014/main" id="{4A618115-4224-164C-BC57-EE50A577A51F}"/>
              </a:ext>
            </a:extLst>
          </p:cNvPr>
          <p:cNvSpPr txBox="1"/>
          <p:nvPr/>
        </p:nvSpPr>
        <p:spPr>
          <a:xfrm>
            <a:off x="5537051" y="6457890"/>
            <a:ext cx="6654949" cy="400110"/>
          </a:xfrm>
          <a:prstGeom prst="rect">
            <a:avLst/>
          </a:prstGeom>
          <a:noFill/>
        </p:spPr>
        <p:txBody>
          <a:bodyPr wrap="square" rtlCol="0">
            <a:spAutoFit/>
          </a:bodyPr>
          <a:lstStyle/>
          <a:p>
            <a:r>
              <a:rPr lang="en-US" sz="1000" dirty="0"/>
              <a:t>Concept: “A Theological Spiral of Action/Reflection” originated from National Assembly of Women Religious, USA, 1984. Updated by Letty M. Russell and J.S. Clarkson, Yale Divinity School, 1994. Image: Rashida Craddock; Content: Glory </a:t>
            </a:r>
            <a:r>
              <a:rPr lang="en-US" sz="1000" dirty="0" err="1"/>
              <a:t>Dharmaraj</a:t>
            </a:r>
            <a:endParaRPr lang="en-US" sz="1000" dirty="0"/>
          </a:p>
        </p:txBody>
      </p:sp>
    </p:spTree>
    <p:extLst>
      <p:ext uri="{BB962C8B-B14F-4D97-AF65-F5344CB8AC3E}">
        <p14:creationId xmlns:p14="http://schemas.microsoft.com/office/powerpoint/2010/main" val="3748410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p:txBody>
          <a:bodyPr/>
          <a:lstStyle/>
          <a:p>
            <a:r>
              <a:rPr lang="en-US" dirty="0"/>
              <a:t>Moving to Action</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p:txBody>
          <a:bodyPr/>
          <a:lstStyle/>
          <a:p>
            <a:r>
              <a:rPr lang="en-US" dirty="0"/>
              <a:t>What action is God calling us to do, here and now, for the transformation of the world?</a:t>
            </a:r>
          </a:p>
          <a:p>
            <a:endParaRPr lang="en-US" dirty="0"/>
          </a:p>
          <a:p>
            <a:r>
              <a:rPr lang="en-US" dirty="0"/>
              <a:t>What will be your personal “next faithful step” in following God’s call?</a:t>
            </a:r>
          </a:p>
          <a:p>
            <a:endParaRPr lang="en-US" dirty="0"/>
          </a:p>
          <a:p>
            <a:r>
              <a:rPr lang="en-US" dirty="0"/>
              <a:t>Take a minute or two to consider this call to action and write it down for yourself.</a:t>
            </a:r>
          </a:p>
        </p:txBody>
      </p:sp>
    </p:spTree>
    <p:extLst>
      <p:ext uri="{BB962C8B-B14F-4D97-AF65-F5344CB8AC3E}">
        <p14:creationId xmlns:p14="http://schemas.microsoft.com/office/powerpoint/2010/main" val="3809462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weapon, blue&#10;&#10;Description automatically generated">
            <a:extLst>
              <a:ext uri="{FF2B5EF4-FFF2-40B4-BE49-F238E27FC236}">
                <a16:creationId xmlns:a16="http://schemas.microsoft.com/office/drawing/2014/main" id="{A100A89A-1246-454C-8FA1-A99E61C47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0040" y="655603"/>
            <a:ext cx="6051919" cy="4033172"/>
          </a:xfrm>
          <a:prstGeom prst="rect">
            <a:avLst/>
          </a:prstGeom>
        </p:spPr>
      </p:pic>
      <p:pic>
        <p:nvPicPr>
          <p:cNvPr id="7" name="Picture 6" descr="A flat screen television&#10;&#10;Description automatically generated">
            <a:extLst>
              <a:ext uri="{FF2B5EF4-FFF2-40B4-BE49-F238E27FC236}">
                <a16:creationId xmlns:a16="http://schemas.microsoft.com/office/drawing/2014/main" id="{44B90C16-F2CE-42C7-9FEF-FE3E8605EC94}"/>
              </a:ext>
            </a:extLst>
          </p:cNvPr>
          <p:cNvPicPr>
            <a:picLocks noChangeAspect="1"/>
          </p:cNvPicPr>
          <p:nvPr/>
        </p:nvPicPr>
        <p:blipFill rotWithShape="1">
          <a:blip r:embed="rId3">
            <a:extLst>
              <a:ext uri="{28A0092B-C50C-407E-A947-70E740481C1C}">
                <a14:useLocalDpi xmlns:a14="http://schemas.microsoft.com/office/drawing/2010/main" val="0"/>
              </a:ext>
            </a:extLst>
          </a:blip>
          <a:srcRect l="880" t="87278" r="507" b="679"/>
          <a:stretch/>
        </p:blipFill>
        <p:spPr>
          <a:xfrm>
            <a:off x="603885" y="4887208"/>
            <a:ext cx="10984230" cy="811530"/>
          </a:xfrm>
          <a:prstGeom prst="rect">
            <a:avLst/>
          </a:prstGeom>
          <a:ln>
            <a:solidFill>
              <a:srgbClr val="FFC000"/>
            </a:solidFill>
          </a:ln>
        </p:spPr>
      </p:pic>
    </p:spTree>
    <p:extLst>
      <p:ext uri="{BB962C8B-B14F-4D97-AF65-F5344CB8AC3E}">
        <p14:creationId xmlns:p14="http://schemas.microsoft.com/office/powerpoint/2010/main" val="2950654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745" y="5373398"/>
            <a:ext cx="8944994" cy="1364753"/>
          </a:xfrm>
          <a:prstGeom prst="rect">
            <a:avLst/>
          </a:prstGeom>
        </p:spPr>
      </p:pic>
      <p:sp>
        <p:nvSpPr>
          <p:cNvPr id="9" name="Title 8">
            <a:extLst>
              <a:ext uri="{FF2B5EF4-FFF2-40B4-BE49-F238E27FC236}">
                <a16:creationId xmlns:a16="http://schemas.microsoft.com/office/drawing/2014/main" id="{9EADAB12-C097-4A60-A909-DD90453AEB7E}"/>
              </a:ext>
            </a:extLst>
          </p:cNvPr>
          <p:cNvSpPr>
            <a:spLocks noGrp="1"/>
          </p:cNvSpPr>
          <p:nvPr>
            <p:ph type="title"/>
          </p:nvPr>
        </p:nvSpPr>
        <p:spPr>
          <a:xfrm>
            <a:off x="838200" y="294102"/>
            <a:ext cx="10515600" cy="806730"/>
          </a:xfrm>
        </p:spPr>
        <p:txBody>
          <a:bodyPr>
            <a:normAutofit/>
          </a:bodyPr>
          <a:lstStyle/>
          <a:p>
            <a:pPr algn="ctr"/>
            <a:r>
              <a:rPr lang="en-US" u="sng" dirty="0"/>
              <a:t>Closing Litany</a:t>
            </a:r>
          </a:p>
        </p:txBody>
      </p:sp>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838200" y="1299238"/>
            <a:ext cx="10515600" cy="4756536"/>
          </a:xfrm>
        </p:spPr>
        <p:txBody>
          <a:bodyPr>
            <a:normAutofit/>
          </a:bodyPr>
          <a:lstStyle/>
          <a:p>
            <a:r>
              <a:rPr lang="en-US" dirty="0"/>
              <a:t>One: Sometimes we are anxious, God. We long for your peace.</a:t>
            </a:r>
          </a:p>
          <a:p>
            <a:endParaRPr lang="en-US" dirty="0"/>
          </a:p>
          <a:p>
            <a:r>
              <a:rPr lang="en-US" b="1" dirty="0"/>
              <a:t>All: God, grant us wisdom.</a:t>
            </a:r>
          </a:p>
          <a:p>
            <a:endParaRPr lang="en-US" b="1" dirty="0"/>
          </a:p>
          <a:p>
            <a:r>
              <a:rPr lang="en-US" dirty="0"/>
              <a:t>One: God, we ask that we might have the serenity of Jesus when he was in the temple, knowing that he was in his father’s house.</a:t>
            </a:r>
          </a:p>
          <a:p>
            <a:endParaRPr lang="en-US" dirty="0"/>
          </a:p>
          <a:p>
            <a:r>
              <a:rPr lang="en-US" b="1" dirty="0"/>
              <a:t>All: God, grant us wisdom.</a:t>
            </a:r>
          </a:p>
          <a:p>
            <a:endParaRPr lang="en-US" sz="3200" dirty="0"/>
          </a:p>
          <a:p>
            <a:pPr marL="0" indent="0" algn="ctr">
              <a:buNone/>
            </a:pPr>
            <a:endParaRPr lang="en-US" b="1" dirty="0"/>
          </a:p>
        </p:txBody>
      </p:sp>
    </p:spTree>
    <p:extLst>
      <p:ext uri="{BB962C8B-B14F-4D97-AF65-F5344CB8AC3E}">
        <p14:creationId xmlns:p14="http://schemas.microsoft.com/office/powerpoint/2010/main" val="2682954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439062"/>
            <a:ext cx="8944994" cy="1364753"/>
          </a:xfrm>
          <a:prstGeom prst="rect">
            <a:avLst/>
          </a:prstGeom>
        </p:spPr>
      </p:pic>
      <p:sp>
        <p:nvSpPr>
          <p:cNvPr id="10" name="Content Placeholder 9">
            <a:extLst>
              <a:ext uri="{FF2B5EF4-FFF2-40B4-BE49-F238E27FC236}">
                <a16:creationId xmlns:a16="http://schemas.microsoft.com/office/drawing/2014/main" id="{73699556-7967-43FD-BDC8-BF312413CE6A}"/>
              </a:ext>
            </a:extLst>
          </p:cNvPr>
          <p:cNvSpPr>
            <a:spLocks noGrp="1"/>
          </p:cNvSpPr>
          <p:nvPr>
            <p:ph idx="1"/>
          </p:nvPr>
        </p:nvSpPr>
        <p:spPr>
          <a:xfrm>
            <a:off x="838200" y="922218"/>
            <a:ext cx="10515600" cy="4756536"/>
          </a:xfrm>
        </p:spPr>
        <p:txBody>
          <a:bodyPr>
            <a:normAutofit/>
          </a:bodyPr>
          <a:lstStyle/>
          <a:p>
            <a:r>
              <a:rPr lang="en-US" dirty="0"/>
              <a:t>One: God, we know that we must trust in you, even when it is difficult. Let us practice acceptance. And God, we also ask for courage, knowing that we will be called to act.</a:t>
            </a:r>
          </a:p>
          <a:p>
            <a:endParaRPr lang="en-US" b="1" dirty="0"/>
          </a:p>
          <a:p>
            <a:r>
              <a:rPr lang="en-US" b="1" dirty="0"/>
              <a:t>All: God, grant us wisdom</a:t>
            </a:r>
          </a:p>
          <a:p>
            <a:endParaRPr lang="en-US" b="1" dirty="0"/>
          </a:p>
          <a:p>
            <a:r>
              <a:rPr lang="en-US" dirty="0"/>
              <a:t>One: May we go forth with the power of your Spirit, ready to work for justice; ready to put faith, hope and love into action.</a:t>
            </a:r>
          </a:p>
          <a:p>
            <a:endParaRPr lang="en-US" dirty="0"/>
          </a:p>
          <a:p>
            <a:r>
              <a:rPr lang="en-US" b="1" dirty="0"/>
              <a:t>All: Amen</a:t>
            </a:r>
          </a:p>
          <a:p>
            <a:endParaRPr lang="en-US" sz="3200" dirty="0"/>
          </a:p>
          <a:p>
            <a:pPr marL="0" indent="0" algn="ctr">
              <a:buNone/>
            </a:pPr>
            <a:endParaRPr lang="en-US" b="1" dirty="0"/>
          </a:p>
        </p:txBody>
      </p:sp>
    </p:spTree>
    <p:extLst>
      <p:ext uri="{BB962C8B-B14F-4D97-AF65-F5344CB8AC3E}">
        <p14:creationId xmlns:p14="http://schemas.microsoft.com/office/powerpoint/2010/main" val="3671704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AB9C0E22-846C-4F3F-BA5D-4C3EA96478E9}"/>
              </a:ext>
            </a:extLst>
          </p:cNvPr>
          <p:cNvPicPr>
            <a:picLocks noChangeAspect="1"/>
          </p:cNvPicPr>
          <p:nvPr/>
        </p:nvPicPr>
        <p:blipFill rotWithShape="1">
          <a:blip r:embed="rId4">
            <a:extLst>
              <a:ext uri="{28A0092B-C50C-407E-A947-70E740481C1C}">
                <a14:useLocalDpi xmlns:a14="http://schemas.microsoft.com/office/drawing/2010/main" val="0"/>
              </a:ext>
            </a:extLst>
          </a:blip>
          <a:srcRect r="57645"/>
          <a:stretch/>
        </p:blipFill>
        <p:spPr>
          <a:xfrm>
            <a:off x="314898" y="4657802"/>
            <a:ext cx="4555700" cy="209741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2" name="Title 1">
            <a:extLst>
              <a:ext uri="{FF2B5EF4-FFF2-40B4-BE49-F238E27FC236}">
                <a16:creationId xmlns:a16="http://schemas.microsoft.com/office/drawing/2014/main" id="{E37332E1-B8B6-4054-9D19-68BDE81FDA92}"/>
              </a:ext>
            </a:extLst>
          </p:cNvPr>
          <p:cNvSpPr>
            <a:spLocks noGrp="1"/>
          </p:cNvSpPr>
          <p:nvPr>
            <p:ph type="title"/>
          </p:nvPr>
        </p:nvSpPr>
        <p:spPr>
          <a:xfrm>
            <a:off x="3260583" y="112782"/>
            <a:ext cx="8492227" cy="1325563"/>
          </a:xfrm>
        </p:spPr>
        <p:txBody>
          <a:bodyPr>
            <a:normAutofit/>
          </a:bodyPr>
          <a:lstStyle/>
          <a:p>
            <a:pPr algn="ctr"/>
            <a:r>
              <a:rPr lang="en-US" dirty="0">
                <a:latin typeface="Arial" panose="020B0604020202020204" pitchFamily="34" charset="0"/>
                <a:cs typeface="Arial" panose="020B0604020202020204" pitchFamily="34" charset="0"/>
              </a:rPr>
              <a:t>Leaning on the Everlasting Arms</a:t>
            </a:r>
          </a:p>
        </p:txBody>
      </p:sp>
      <p:sp>
        <p:nvSpPr>
          <p:cNvPr id="7" name="TextBox 6">
            <a:extLst>
              <a:ext uri="{FF2B5EF4-FFF2-40B4-BE49-F238E27FC236}">
                <a16:creationId xmlns:a16="http://schemas.microsoft.com/office/drawing/2014/main" id="{0F6E68C1-5947-42D6-8880-1BBEF5907C79}"/>
              </a:ext>
            </a:extLst>
          </p:cNvPr>
          <p:cNvSpPr txBox="1"/>
          <p:nvPr/>
        </p:nvSpPr>
        <p:spPr>
          <a:xfrm>
            <a:off x="5650565" y="5408828"/>
            <a:ext cx="3892685" cy="1231106"/>
          </a:xfrm>
          <a:prstGeom prst="rect">
            <a:avLst/>
          </a:prstGeom>
          <a:noFill/>
        </p:spPr>
        <p:txBody>
          <a:bodyPr wrap="square" rtlCol="0">
            <a:spAutoFit/>
          </a:bodyPr>
          <a:lstStyle/>
          <a:p>
            <a:pPr marL="0" marR="0">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rPr>
              <a:t>“Leaning on the Everlasting Arms,” </a:t>
            </a:r>
            <a:r>
              <a:rPr lang="en-US" sz="1200" i="1" dirty="0">
                <a:solidFill>
                  <a:srgbClr val="000000"/>
                </a:solidFill>
                <a:effectLst/>
                <a:latin typeface="Times New Roman" panose="02020603050405020304" pitchFamily="18" charset="0"/>
                <a:ea typeface="Calibri" panose="020F0502020204030204" pitchFamily="34" charset="0"/>
              </a:rPr>
              <a:t>The United Methodist Hymnal</a:t>
            </a:r>
            <a:r>
              <a:rPr lang="en-US" sz="1200" dirty="0">
                <a:solidFill>
                  <a:srgbClr val="000000"/>
                </a:solidFill>
                <a:effectLst/>
                <a:latin typeface="Times New Roman" panose="02020603050405020304" pitchFamily="18" charset="0"/>
                <a:ea typeface="Calibri" panose="020F0502020204030204" pitchFamily="34" charset="0"/>
              </a:rPr>
              <a:t>, no. 133</a:t>
            </a:r>
            <a:endParaRPr lang="en-US" sz="12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solidFill>
                  <a:srgbClr val="000000"/>
                </a:solidFill>
                <a:effectLst/>
                <a:latin typeface="Times New Roman" panose="02020603050405020304" pitchFamily="18" charset="0"/>
                <a:ea typeface="Calibri" panose="020F0502020204030204" pitchFamily="34" charset="0"/>
              </a:rPr>
              <a:t>Credit: “Leaning on the Everlasting Arms.” Music by Anthony J. Showalter, 1887. Words by Elisha A. Hoffman, 1887. Public domain.</a:t>
            </a:r>
            <a:endParaRPr lang="en-US" sz="1200" dirty="0">
              <a:effectLst/>
              <a:latin typeface="Times New Roman" panose="02020603050405020304" pitchFamily="18" charset="0"/>
              <a:ea typeface="Calibri" panose="020F0502020204030204" pitchFamily="34" charset="0"/>
            </a:endParaRPr>
          </a:p>
          <a:p>
            <a:r>
              <a:rPr lang="en-US" sz="1400" dirty="0"/>
              <a:t>Musician: Catherine Ritch</a:t>
            </a:r>
          </a:p>
        </p:txBody>
      </p:sp>
      <p:sp>
        <p:nvSpPr>
          <p:cNvPr id="6" name="Content Placeholder 5">
            <a:extLst>
              <a:ext uri="{FF2B5EF4-FFF2-40B4-BE49-F238E27FC236}">
                <a16:creationId xmlns:a16="http://schemas.microsoft.com/office/drawing/2014/main" id="{7474AA03-0F85-4005-97C8-1DD9AEFBAE32}"/>
              </a:ext>
            </a:extLst>
          </p:cNvPr>
          <p:cNvSpPr>
            <a:spLocks noGrp="1"/>
          </p:cNvSpPr>
          <p:nvPr>
            <p:ph idx="1"/>
          </p:nvPr>
        </p:nvSpPr>
        <p:spPr>
          <a:xfrm>
            <a:off x="597142" y="1589723"/>
            <a:ext cx="3724922" cy="4351338"/>
          </a:xfrm>
        </p:spPr>
        <p:txBody>
          <a:bodyPr>
            <a:normAutofit/>
          </a:bodyPr>
          <a:lstStyle/>
          <a:p>
            <a:pPr marL="0" indent="0">
              <a:buNone/>
            </a:pPr>
            <a:r>
              <a:rPr lang="en-US" sz="1600" dirty="0"/>
              <a:t>1. What a fellowship, what a joy divine,</a:t>
            </a:r>
          </a:p>
          <a:p>
            <a:pPr marL="0" indent="0">
              <a:buNone/>
            </a:pPr>
            <a:r>
              <a:rPr lang="en-US" sz="1600" dirty="0"/>
              <a:t>leaning on the everlasting arms.</a:t>
            </a:r>
          </a:p>
          <a:p>
            <a:pPr marL="0" indent="0">
              <a:buNone/>
            </a:pPr>
            <a:r>
              <a:rPr lang="en-US" sz="1600" dirty="0"/>
              <a:t>What a blessedness, what a peace is mine</a:t>
            </a:r>
          </a:p>
          <a:p>
            <a:pPr marL="0" indent="0">
              <a:buNone/>
            </a:pPr>
            <a:r>
              <a:rPr lang="en-US" sz="1600" dirty="0"/>
              <a:t>Leaning on the everlasting arms.</a:t>
            </a:r>
          </a:p>
          <a:p>
            <a:pPr marL="0" indent="0">
              <a:buNone/>
            </a:pPr>
            <a:r>
              <a:rPr lang="en-US" sz="1600" b="1" dirty="0"/>
              <a:t>Chorus:</a:t>
            </a:r>
          </a:p>
          <a:p>
            <a:pPr marL="0" indent="0">
              <a:buNone/>
            </a:pPr>
            <a:r>
              <a:rPr lang="en-US" sz="1600" dirty="0"/>
              <a:t>Leaning, leaning, </a:t>
            </a:r>
          </a:p>
          <a:p>
            <a:pPr marL="0" indent="0">
              <a:buNone/>
            </a:pPr>
            <a:r>
              <a:rPr lang="en-US" sz="1600" dirty="0"/>
              <a:t>Safe and secure from all alarms;</a:t>
            </a:r>
          </a:p>
          <a:p>
            <a:pPr marL="0" indent="0">
              <a:buNone/>
            </a:pPr>
            <a:r>
              <a:rPr lang="en-US" sz="1600" dirty="0"/>
              <a:t>Leaning, leaning</a:t>
            </a:r>
          </a:p>
          <a:p>
            <a:pPr marL="0" indent="0">
              <a:buNone/>
            </a:pPr>
            <a:r>
              <a:rPr lang="en-US" sz="1600" dirty="0"/>
              <a:t>Leaning on the everlasting arms.</a:t>
            </a:r>
          </a:p>
        </p:txBody>
      </p:sp>
      <p:sp>
        <p:nvSpPr>
          <p:cNvPr id="8" name="Content Placeholder 5">
            <a:extLst>
              <a:ext uri="{FF2B5EF4-FFF2-40B4-BE49-F238E27FC236}">
                <a16:creationId xmlns:a16="http://schemas.microsoft.com/office/drawing/2014/main" id="{F574ABE6-AA50-4062-A76E-3F010F0A8ECE}"/>
              </a:ext>
            </a:extLst>
          </p:cNvPr>
          <p:cNvSpPr txBox="1">
            <a:spLocks/>
          </p:cNvSpPr>
          <p:nvPr/>
        </p:nvSpPr>
        <p:spPr>
          <a:xfrm>
            <a:off x="4451297" y="1555694"/>
            <a:ext cx="372492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2. O how sweet to walk, in this pilgrim way,</a:t>
            </a:r>
          </a:p>
          <a:p>
            <a:pPr marL="0" indent="0">
              <a:buFont typeface="Arial" panose="020B0604020202020204" pitchFamily="34" charset="0"/>
              <a:buNone/>
            </a:pPr>
            <a:r>
              <a:rPr lang="en-US" sz="1600" dirty="0"/>
              <a:t>leaning on the everlasting arms.</a:t>
            </a:r>
          </a:p>
          <a:p>
            <a:pPr marL="0" indent="0">
              <a:buFont typeface="Arial" panose="020B0604020202020204" pitchFamily="34" charset="0"/>
              <a:buNone/>
            </a:pPr>
            <a:r>
              <a:rPr lang="en-US" sz="1600" dirty="0"/>
              <a:t>O how bright the path grows from day to day.</a:t>
            </a:r>
          </a:p>
          <a:p>
            <a:pPr marL="0" indent="0">
              <a:buFont typeface="Arial" panose="020B0604020202020204" pitchFamily="34" charset="0"/>
              <a:buNone/>
            </a:pPr>
            <a:r>
              <a:rPr lang="en-US" sz="1600" dirty="0"/>
              <a:t>Leaning on the everlasting arms.</a:t>
            </a:r>
          </a:p>
          <a:p>
            <a:pPr marL="0" indent="0">
              <a:buFont typeface="Arial" panose="020B0604020202020204" pitchFamily="34" charset="0"/>
              <a:buNone/>
            </a:pPr>
            <a:r>
              <a:rPr lang="en-US" sz="1600" b="1" dirty="0"/>
              <a:t>Chorus</a:t>
            </a:r>
            <a:r>
              <a:rPr lang="en-US" sz="1600" dirty="0"/>
              <a:t>:</a:t>
            </a:r>
          </a:p>
          <a:p>
            <a:pPr marL="0" indent="0">
              <a:buFont typeface="Arial" panose="020B0604020202020204" pitchFamily="34" charset="0"/>
              <a:buNone/>
            </a:pPr>
            <a:r>
              <a:rPr lang="en-US" sz="1600" dirty="0"/>
              <a:t>Leaning, leaning, </a:t>
            </a:r>
          </a:p>
          <a:p>
            <a:pPr marL="0" indent="0">
              <a:buFont typeface="Arial" panose="020B0604020202020204" pitchFamily="34" charset="0"/>
              <a:buNone/>
            </a:pPr>
            <a:r>
              <a:rPr lang="en-US" sz="1600" dirty="0"/>
              <a:t>Safe and secure from all alarms;</a:t>
            </a:r>
          </a:p>
          <a:p>
            <a:pPr marL="0" indent="0">
              <a:buFont typeface="Arial" panose="020B0604020202020204" pitchFamily="34" charset="0"/>
              <a:buNone/>
            </a:pPr>
            <a:r>
              <a:rPr lang="en-US" sz="1600" dirty="0"/>
              <a:t>Leaning, leaning</a:t>
            </a:r>
          </a:p>
          <a:p>
            <a:pPr marL="0" indent="0">
              <a:buFont typeface="Arial" panose="020B0604020202020204" pitchFamily="34" charset="0"/>
              <a:buNone/>
            </a:pPr>
            <a:r>
              <a:rPr lang="en-US" sz="1600" dirty="0"/>
              <a:t>Leaning on the everlasting arms.</a:t>
            </a:r>
          </a:p>
        </p:txBody>
      </p:sp>
      <p:sp>
        <p:nvSpPr>
          <p:cNvPr id="9" name="Content Placeholder 5">
            <a:extLst>
              <a:ext uri="{FF2B5EF4-FFF2-40B4-BE49-F238E27FC236}">
                <a16:creationId xmlns:a16="http://schemas.microsoft.com/office/drawing/2014/main" id="{E33BC412-2F9F-465B-A863-CB76D154BDE1}"/>
              </a:ext>
            </a:extLst>
          </p:cNvPr>
          <p:cNvSpPr txBox="1">
            <a:spLocks/>
          </p:cNvSpPr>
          <p:nvPr/>
        </p:nvSpPr>
        <p:spPr>
          <a:xfrm>
            <a:off x="8152180" y="1589723"/>
            <a:ext cx="3724922" cy="4060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3. What have I to dread, what have I to fear,</a:t>
            </a:r>
          </a:p>
          <a:p>
            <a:pPr marL="0" indent="0">
              <a:buFont typeface="Arial" panose="020B0604020202020204" pitchFamily="34" charset="0"/>
              <a:buNone/>
            </a:pPr>
            <a:r>
              <a:rPr lang="en-US" sz="1600" dirty="0"/>
              <a:t>leaning on the everlasting arms.</a:t>
            </a:r>
          </a:p>
          <a:p>
            <a:pPr marL="0" indent="0">
              <a:buFont typeface="Arial" panose="020B0604020202020204" pitchFamily="34" charset="0"/>
              <a:buNone/>
            </a:pPr>
            <a:r>
              <a:rPr lang="en-US" sz="1600" dirty="0"/>
              <a:t>I have blessed peace with my Lord so near,</a:t>
            </a:r>
          </a:p>
          <a:p>
            <a:pPr marL="0" indent="0">
              <a:buFont typeface="Arial" panose="020B0604020202020204" pitchFamily="34" charset="0"/>
              <a:buNone/>
            </a:pPr>
            <a:r>
              <a:rPr lang="en-US" sz="1600" dirty="0"/>
              <a:t>Leaning on the everlasting arms.</a:t>
            </a:r>
          </a:p>
          <a:p>
            <a:pPr marL="0" indent="0">
              <a:buFont typeface="Arial" panose="020B0604020202020204" pitchFamily="34" charset="0"/>
              <a:buNone/>
            </a:pPr>
            <a:r>
              <a:rPr lang="en-US" sz="1600" b="1" dirty="0"/>
              <a:t>Chorus</a:t>
            </a:r>
            <a:r>
              <a:rPr lang="en-US" sz="1600" dirty="0"/>
              <a:t>:</a:t>
            </a:r>
          </a:p>
          <a:p>
            <a:pPr marL="0" indent="0">
              <a:buFont typeface="Arial" panose="020B0604020202020204" pitchFamily="34" charset="0"/>
              <a:buNone/>
            </a:pPr>
            <a:r>
              <a:rPr lang="en-US" sz="1600" dirty="0"/>
              <a:t>Leaning, leaning, </a:t>
            </a:r>
          </a:p>
          <a:p>
            <a:pPr marL="0" indent="0">
              <a:buFont typeface="Arial" panose="020B0604020202020204" pitchFamily="34" charset="0"/>
              <a:buNone/>
            </a:pPr>
            <a:r>
              <a:rPr lang="en-US" sz="1600" dirty="0"/>
              <a:t>Safe and secure from all alarms;</a:t>
            </a:r>
          </a:p>
          <a:p>
            <a:pPr marL="0" indent="0">
              <a:buFont typeface="Arial" panose="020B0604020202020204" pitchFamily="34" charset="0"/>
              <a:buNone/>
            </a:pPr>
            <a:r>
              <a:rPr lang="en-US" sz="1600" dirty="0"/>
              <a:t>Leaning, leaning</a:t>
            </a:r>
          </a:p>
          <a:p>
            <a:pPr marL="0" indent="0">
              <a:buFont typeface="Arial" panose="020B0604020202020204" pitchFamily="34" charset="0"/>
              <a:buNone/>
            </a:pPr>
            <a:r>
              <a:rPr lang="en-US" sz="1600" dirty="0"/>
              <a:t>Leaning on the everlasting arms.</a:t>
            </a:r>
          </a:p>
        </p:txBody>
      </p:sp>
      <p:pic>
        <p:nvPicPr>
          <p:cNvPr id="4" name="Leaning on the Everlasting Arms">
            <a:hlinkClick r:id="" action="ppaction://media"/>
            <a:extLst>
              <a:ext uri="{FF2B5EF4-FFF2-40B4-BE49-F238E27FC236}">
                <a16:creationId xmlns:a16="http://schemas.microsoft.com/office/drawing/2014/main" id="{8FB7676C-AC8D-48DB-A7CF-BC794A0143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2483" y="5297432"/>
            <a:ext cx="609600" cy="609600"/>
          </a:xfrm>
          <a:prstGeom prst="rect">
            <a:avLst/>
          </a:prstGeom>
        </p:spPr>
      </p:pic>
      <p:pic>
        <p:nvPicPr>
          <p:cNvPr id="11" name="Content Placeholder 4">
            <a:extLst>
              <a:ext uri="{FF2B5EF4-FFF2-40B4-BE49-F238E27FC236}">
                <a16:creationId xmlns:a16="http://schemas.microsoft.com/office/drawing/2014/main" id="{149315B1-9B99-41AA-9A8E-AC258EBEF813}"/>
              </a:ext>
            </a:extLst>
          </p:cNvPr>
          <p:cNvPicPr>
            <a:picLocks noChangeAspect="1"/>
          </p:cNvPicPr>
          <p:nvPr/>
        </p:nvPicPr>
        <p:blipFill rotWithShape="1">
          <a:blip r:embed="rId6">
            <a:extLst>
              <a:ext uri="{28A0092B-C50C-407E-A947-70E740481C1C}">
                <a14:useLocalDpi xmlns:a14="http://schemas.microsoft.com/office/drawing/2010/main" val="0"/>
              </a:ext>
            </a:extLst>
          </a:blip>
          <a:srcRect t="37452" r="1" b="27443"/>
          <a:stretch/>
        </p:blipFill>
        <p:spPr>
          <a:xfrm>
            <a:off x="530461" y="215270"/>
            <a:ext cx="2727644" cy="1296834"/>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Tree>
    <p:extLst>
      <p:ext uri="{BB962C8B-B14F-4D97-AF65-F5344CB8AC3E}">
        <p14:creationId xmlns:p14="http://schemas.microsoft.com/office/powerpoint/2010/main" val="424406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31">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hape, rectangle&#10;&#10;Description automatically generated">
            <a:extLst>
              <a:ext uri="{FF2B5EF4-FFF2-40B4-BE49-F238E27FC236}">
                <a16:creationId xmlns:a16="http://schemas.microsoft.com/office/drawing/2014/main" id="{180DBD30-5B44-411D-80C6-C78CA7C2380D}"/>
              </a:ext>
            </a:extLst>
          </p:cNvPr>
          <p:cNvPicPr>
            <a:picLocks noChangeAspect="1"/>
          </p:cNvPicPr>
          <p:nvPr/>
        </p:nvPicPr>
        <p:blipFill rotWithShape="1">
          <a:blip r:embed="rId4">
            <a:extLst>
              <a:ext uri="{28A0092B-C50C-407E-A947-70E740481C1C}">
                <a14:useLocalDpi xmlns:a14="http://schemas.microsoft.com/office/drawing/2010/main" val="0"/>
              </a:ext>
            </a:extLst>
          </a:blip>
          <a:srcRect r="57645"/>
          <a:stretch/>
        </p:blipFill>
        <p:spPr>
          <a:xfrm>
            <a:off x="511923" y="1636732"/>
            <a:ext cx="4555700" cy="209741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34" name="Freeform: Shape 33">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Content Placeholder 4">
            <a:extLst>
              <a:ext uri="{FF2B5EF4-FFF2-40B4-BE49-F238E27FC236}">
                <a16:creationId xmlns:a16="http://schemas.microsoft.com/office/drawing/2014/main" id="{404ADFE0-21F0-4DFF-813B-288F5401067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37452" r="1" b="27443"/>
          <a:stretch/>
        </p:blipFill>
        <p:spPr>
          <a:xfrm>
            <a:off x="511923" y="4220986"/>
            <a:ext cx="4555700" cy="2097435"/>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6" name="Arc 35">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itle 8">
            <a:extLst>
              <a:ext uri="{FF2B5EF4-FFF2-40B4-BE49-F238E27FC236}">
                <a16:creationId xmlns:a16="http://schemas.microsoft.com/office/drawing/2014/main" id="{97C2D43B-85E8-4D75-801A-E4E5597470BA}"/>
              </a:ext>
            </a:extLst>
          </p:cNvPr>
          <p:cNvSpPr txBox="1">
            <a:spLocks noGrp="1"/>
          </p:cNvSpPr>
          <p:nvPr>
            <p:ph type="title"/>
          </p:nvPr>
        </p:nvSpPr>
        <p:spPr>
          <a:xfrm>
            <a:off x="6858598" y="539579"/>
            <a:ext cx="3968318" cy="3887218"/>
          </a:xfrm>
          <a:prstGeom prst="rect">
            <a:avLst/>
          </a:prstGeom>
          <a:noFill/>
        </p:spPr>
        <p:txBody>
          <a:bodyPr wrap="square" rtlCol="0">
            <a:spAutoFit/>
          </a:bodyPr>
          <a:lstStyle/>
          <a:p>
            <a:pPr algn="ctr" fontAlgn="base"/>
            <a:r>
              <a:rPr lang="en-US" sz="1800" b="1" i="0" dirty="0">
                <a:solidFill>
                  <a:srgbClr val="646A7C"/>
                </a:solidFill>
                <a:effectLst/>
                <a:latin typeface="Poppins"/>
              </a:rPr>
              <a:t>God Is Here Today</a:t>
            </a:r>
            <a:br>
              <a:rPr lang="en-US" sz="1800" b="0" i="0" dirty="0">
                <a:solidFill>
                  <a:srgbClr val="646A7C"/>
                </a:solidFill>
                <a:effectLst/>
                <a:latin typeface="Poppins"/>
              </a:rPr>
            </a:br>
            <a:br>
              <a:rPr lang="en-US" sz="1800" b="0" i="0" dirty="0">
                <a:solidFill>
                  <a:srgbClr val="646A7C"/>
                </a:solidFill>
                <a:effectLst/>
                <a:latin typeface="Poppins"/>
              </a:rPr>
            </a:br>
            <a:r>
              <a:rPr lang="en-US" sz="1800" b="0" i="0" dirty="0">
                <a:solidFill>
                  <a:srgbClr val="646A7C"/>
                </a:solidFill>
                <a:effectLst/>
                <a:latin typeface="Poppins"/>
              </a:rPr>
              <a:t>God is here today;</a:t>
            </a:r>
            <a:br>
              <a:rPr lang="en-US" sz="1800" b="0" i="0" dirty="0">
                <a:solidFill>
                  <a:srgbClr val="646A7C"/>
                </a:solidFill>
                <a:effectLst/>
                <a:latin typeface="Poppins"/>
              </a:rPr>
            </a:br>
            <a:r>
              <a:rPr lang="en-US" sz="1800" b="0" i="0" dirty="0">
                <a:solidFill>
                  <a:srgbClr val="646A7C"/>
                </a:solidFill>
                <a:effectLst/>
                <a:latin typeface="Poppins"/>
              </a:rPr>
              <a:t>as certain as the air I breathe,</a:t>
            </a:r>
            <a:br>
              <a:rPr lang="en-US" sz="1800" b="0" i="0" dirty="0">
                <a:solidFill>
                  <a:srgbClr val="646A7C"/>
                </a:solidFill>
                <a:effectLst/>
                <a:latin typeface="Poppins"/>
              </a:rPr>
            </a:br>
            <a:r>
              <a:rPr lang="en-US" sz="1800" b="0" i="0" dirty="0">
                <a:solidFill>
                  <a:srgbClr val="646A7C"/>
                </a:solidFill>
                <a:effectLst/>
                <a:latin typeface="Poppins"/>
              </a:rPr>
              <a:t>as certain as the morning sun that rises,</a:t>
            </a:r>
            <a:br>
              <a:rPr lang="en-US" sz="1800" b="0" i="0" dirty="0">
                <a:solidFill>
                  <a:srgbClr val="646A7C"/>
                </a:solidFill>
                <a:effectLst/>
                <a:latin typeface="Poppins"/>
              </a:rPr>
            </a:br>
            <a:r>
              <a:rPr lang="en-US" sz="1800" b="0" i="0" dirty="0">
                <a:solidFill>
                  <a:srgbClr val="646A7C"/>
                </a:solidFill>
                <a:effectLst/>
                <a:latin typeface="Poppins"/>
              </a:rPr>
              <a:t>as certain when I sing you'll hear my song.</a:t>
            </a:r>
            <a:br>
              <a:rPr lang="en-US" sz="1800" b="0" i="0" dirty="0">
                <a:solidFill>
                  <a:srgbClr val="646A7C"/>
                </a:solidFill>
                <a:effectLst/>
                <a:latin typeface="Poppins"/>
              </a:rPr>
            </a:br>
            <a:br>
              <a:rPr lang="en-US" sz="1800" b="0" i="0" dirty="0">
                <a:solidFill>
                  <a:srgbClr val="646A7C"/>
                </a:solidFill>
                <a:effectLst/>
                <a:latin typeface="Poppins"/>
              </a:rPr>
            </a:br>
            <a:r>
              <a:rPr lang="en-US" sz="1800" b="0" i="0" dirty="0">
                <a:solidFill>
                  <a:srgbClr val="646A7C"/>
                </a:solidFill>
                <a:effectLst/>
                <a:latin typeface="Poppins"/>
              </a:rPr>
              <a:t>Dios </a:t>
            </a:r>
            <a:r>
              <a:rPr lang="en-US" sz="1800" b="0" i="0" dirty="0" err="1">
                <a:solidFill>
                  <a:srgbClr val="646A7C"/>
                </a:solidFill>
                <a:effectLst/>
                <a:latin typeface="Poppins"/>
              </a:rPr>
              <a:t>está</a:t>
            </a:r>
            <a:r>
              <a:rPr lang="en-US" sz="1800" b="0" i="0" dirty="0">
                <a:solidFill>
                  <a:srgbClr val="646A7C"/>
                </a:solidFill>
                <a:effectLst/>
                <a:latin typeface="Poppins"/>
              </a:rPr>
              <a:t> </a:t>
            </a:r>
            <a:r>
              <a:rPr lang="en-US" sz="1800" b="0" i="0" dirty="0" err="1">
                <a:solidFill>
                  <a:srgbClr val="646A7C"/>
                </a:solidFill>
                <a:effectLst/>
                <a:latin typeface="Poppins"/>
              </a:rPr>
              <a:t>aquí</a:t>
            </a:r>
            <a:br>
              <a:rPr lang="en-US" sz="1800" b="0" i="0" dirty="0">
                <a:solidFill>
                  <a:srgbClr val="646A7C"/>
                </a:solidFill>
                <a:effectLst/>
                <a:latin typeface="Poppins"/>
              </a:rPr>
            </a:br>
            <a:r>
              <a:rPr lang="en-US" sz="1800" b="0" i="0" dirty="0">
                <a:solidFill>
                  <a:srgbClr val="646A7C"/>
                </a:solidFill>
                <a:effectLst/>
                <a:latin typeface="Poppins"/>
              </a:rPr>
              <a:t>tan </a:t>
            </a:r>
            <a:r>
              <a:rPr lang="en-US" sz="1800" b="0" i="0" dirty="0" err="1">
                <a:solidFill>
                  <a:srgbClr val="646A7C"/>
                </a:solidFill>
                <a:effectLst/>
                <a:latin typeface="Poppins"/>
              </a:rPr>
              <a:t>cierto</a:t>
            </a:r>
            <a:r>
              <a:rPr lang="en-US" sz="1800" b="0" i="0" dirty="0">
                <a:solidFill>
                  <a:srgbClr val="646A7C"/>
                </a:solidFill>
                <a:effectLst/>
                <a:latin typeface="Poppins"/>
              </a:rPr>
              <a:t> </a:t>
            </a:r>
            <a:r>
              <a:rPr lang="en-US" sz="1800" b="0" i="0" dirty="0" err="1">
                <a:solidFill>
                  <a:srgbClr val="646A7C"/>
                </a:solidFill>
                <a:effectLst/>
                <a:latin typeface="Poppins"/>
              </a:rPr>
              <a:t>como</a:t>
            </a:r>
            <a:r>
              <a:rPr lang="en-US" sz="1800" b="0" i="0" dirty="0">
                <a:solidFill>
                  <a:srgbClr val="646A7C"/>
                </a:solidFill>
                <a:effectLst/>
                <a:latin typeface="Poppins"/>
              </a:rPr>
              <a:t> el </a:t>
            </a:r>
            <a:r>
              <a:rPr lang="en-US" sz="1800" b="0" i="0" dirty="0" err="1">
                <a:solidFill>
                  <a:srgbClr val="646A7C"/>
                </a:solidFill>
                <a:effectLst/>
                <a:latin typeface="Poppins"/>
              </a:rPr>
              <a:t>aire</a:t>
            </a:r>
            <a:r>
              <a:rPr lang="en-US" sz="1800" b="0" i="0" dirty="0">
                <a:solidFill>
                  <a:srgbClr val="646A7C"/>
                </a:solidFill>
                <a:effectLst/>
                <a:latin typeface="Poppins"/>
              </a:rPr>
              <a:t> que respire,</a:t>
            </a:r>
            <a:br>
              <a:rPr lang="en-US" sz="1800" b="0" i="0" dirty="0">
                <a:solidFill>
                  <a:srgbClr val="646A7C"/>
                </a:solidFill>
                <a:effectLst/>
                <a:latin typeface="Poppins"/>
              </a:rPr>
            </a:br>
            <a:r>
              <a:rPr lang="en-US" sz="1800" b="0" i="0" dirty="0">
                <a:solidFill>
                  <a:srgbClr val="646A7C"/>
                </a:solidFill>
                <a:effectLst/>
                <a:latin typeface="Poppins"/>
              </a:rPr>
              <a:t>tan </a:t>
            </a:r>
            <a:r>
              <a:rPr lang="en-US" sz="1800" b="0" i="0" dirty="0" err="1">
                <a:solidFill>
                  <a:srgbClr val="646A7C"/>
                </a:solidFill>
                <a:effectLst/>
                <a:latin typeface="Poppins"/>
              </a:rPr>
              <a:t>cierto</a:t>
            </a:r>
            <a:r>
              <a:rPr lang="en-US" sz="1800" b="0" i="0" dirty="0">
                <a:solidFill>
                  <a:srgbClr val="646A7C"/>
                </a:solidFill>
                <a:effectLst/>
                <a:latin typeface="Poppins"/>
              </a:rPr>
              <a:t> </a:t>
            </a:r>
            <a:r>
              <a:rPr lang="en-US" sz="1800" b="0" i="0" dirty="0" err="1">
                <a:solidFill>
                  <a:srgbClr val="646A7C"/>
                </a:solidFill>
                <a:effectLst/>
                <a:latin typeface="Poppins"/>
              </a:rPr>
              <a:t>como</a:t>
            </a:r>
            <a:r>
              <a:rPr lang="en-US" sz="1800" b="0" i="0" dirty="0">
                <a:solidFill>
                  <a:srgbClr val="646A7C"/>
                </a:solidFill>
                <a:effectLst/>
                <a:latin typeface="Poppins"/>
              </a:rPr>
              <a:t> la </a:t>
            </a:r>
            <a:r>
              <a:rPr lang="en-US" sz="1800" b="0" i="0" dirty="0" err="1">
                <a:solidFill>
                  <a:srgbClr val="646A7C"/>
                </a:solidFill>
                <a:effectLst/>
                <a:latin typeface="Poppins"/>
              </a:rPr>
              <a:t>mañana</a:t>
            </a:r>
            <a:r>
              <a:rPr lang="en-US" sz="1800" b="0" i="0" dirty="0">
                <a:solidFill>
                  <a:srgbClr val="646A7C"/>
                </a:solidFill>
                <a:effectLst/>
                <a:latin typeface="Poppins"/>
              </a:rPr>
              <a:t> se </a:t>
            </a:r>
            <a:r>
              <a:rPr lang="en-US" sz="1800" b="0" i="0" dirty="0" err="1">
                <a:solidFill>
                  <a:srgbClr val="646A7C"/>
                </a:solidFill>
                <a:effectLst/>
                <a:latin typeface="Poppins"/>
              </a:rPr>
              <a:t>levanta</a:t>
            </a:r>
            <a:r>
              <a:rPr lang="en-US" sz="1800" b="0" i="0" dirty="0">
                <a:solidFill>
                  <a:srgbClr val="646A7C"/>
                </a:solidFill>
                <a:effectLst/>
                <a:latin typeface="Poppins"/>
              </a:rPr>
              <a:t>,</a:t>
            </a:r>
            <a:br>
              <a:rPr lang="en-US" sz="1800" b="0" i="0" dirty="0">
                <a:solidFill>
                  <a:srgbClr val="646A7C"/>
                </a:solidFill>
                <a:effectLst/>
                <a:latin typeface="Poppins"/>
              </a:rPr>
            </a:br>
            <a:r>
              <a:rPr lang="en-US" sz="1800" b="0" i="0" dirty="0">
                <a:solidFill>
                  <a:srgbClr val="646A7C"/>
                </a:solidFill>
                <a:effectLst/>
                <a:latin typeface="Poppins"/>
              </a:rPr>
              <a:t>tan </a:t>
            </a:r>
            <a:r>
              <a:rPr lang="en-US" sz="1800" b="0" i="0" dirty="0" err="1">
                <a:solidFill>
                  <a:srgbClr val="646A7C"/>
                </a:solidFill>
                <a:effectLst/>
                <a:latin typeface="Poppins"/>
              </a:rPr>
              <a:t>cierto</a:t>
            </a:r>
            <a:r>
              <a:rPr lang="en-US" sz="1800" b="0" i="0" dirty="0">
                <a:solidFill>
                  <a:srgbClr val="646A7C"/>
                </a:solidFill>
                <a:effectLst/>
                <a:latin typeface="Poppins"/>
              </a:rPr>
              <a:t> </a:t>
            </a:r>
            <a:r>
              <a:rPr lang="en-US" sz="1800" b="0" i="0" dirty="0" err="1">
                <a:solidFill>
                  <a:srgbClr val="646A7C"/>
                </a:solidFill>
                <a:effectLst/>
                <a:latin typeface="Poppins"/>
              </a:rPr>
              <a:t>como</a:t>
            </a:r>
            <a:r>
              <a:rPr lang="en-US" sz="1800" b="0" i="0" dirty="0">
                <a:solidFill>
                  <a:srgbClr val="646A7C"/>
                </a:solidFill>
                <a:effectLst/>
                <a:latin typeface="Poppins"/>
              </a:rPr>
              <a:t> que le canto y me </a:t>
            </a:r>
            <a:r>
              <a:rPr lang="en-US" sz="1800" b="0" i="0" dirty="0" err="1">
                <a:solidFill>
                  <a:srgbClr val="646A7C"/>
                </a:solidFill>
                <a:effectLst/>
                <a:latin typeface="Poppins"/>
              </a:rPr>
              <a:t>puede</a:t>
            </a:r>
            <a:r>
              <a:rPr lang="en-US" sz="1800" b="0" i="0" dirty="0">
                <a:solidFill>
                  <a:srgbClr val="646A7C"/>
                </a:solidFill>
                <a:effectLst/>
                <a:latin typeface="Poppins"/>
              </a:rPr>
              <a:t> </a:t>
            </a:r>
            <a:r>
              <a:rPr lang="en-US" sz="1800" b="0" i="0" dirty="0" err="1">
                <a:solidFill>
                  <a:srgbClr val="646A7C"/>
                </a:solidFill>
                <a:effectLst/>
                <a:latin typeface="Poppins"/>
              </a:rPr>
              <a:t>oír</a:t>
            </a:r>
            <a:r>
              <a:rPr lang="en-US" sz="1800" b="0" i="0" dirty="0">
                <a:solidFill>
                  <a:srgbClr val="646A7C"/>
                </a:solidFill>
                <a:effectLst/>
                <a:latin typeface="Poppins"/>
              </a:rPr>
              <a:t>.</a:t>
            </a:r>
            <a:br>
              <a:rPr lang="en-US" sz="1000" b="0" i="0" dirty="0">
                <a:solidFill>
                  <a:srgbClr val="646A7C"/>
                </a:solidFill>
                <a:effectLst/>
                <a:latin typeface="Poppins"/>
              </a:rPr>
            </a:br>
            <a:br>
              <a:rPr lang="en-US" sz="2000" dirty="0">
                <a:latin typeface="Century Gothic" panose="020B0502020202020204" pitchFamily="34" charset="0"/>
                <a:ea typeface="Calibri" panose="020F0502020204030204" pitchFamily="34" charset="0"/>
                <a:cs typeface="Times New Roman" panose="02020603050405020304" pitchFamily="18" charset="0"/>
              </a:rPr>
            </a:br>
            <a:endParaRPr lang="en-US" sz="2000" dirty="0">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4" name="God is Here Today">
            <a:hlinkClick r:id="" action="ppaction://media"/>
            <a:extLst>
              <a:ext uri="{FF2B5EF4-FFF2-40B4-BE49-F238E27FC236}">
                <a16:creationId xmlns:a16="http://schemas.microsoft.com/office/drawing/2014/main" id="{BE6BEA9D-8053-4DF4-998C-3D5A619B6D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2579" y="4312012"/>
            <a:ext cx="609600" cy="609600"/>
          </a:xfrm>
          <a:prstGeom prst="rect">
            <a:avLst/>
          </a:prstGeom>
        </p:spPr>
      </p:pic>
      <p:sp>
        <p:nvSpPr>
          <p:cNvPr id="5" name="TextBox 4">
            <a:extLst>
              <a:ext uri="{FF2B5EF4-FFF2-40B4-BE49-F238E27FC236}">
                <a16:creationId xmlns:a16="http://schemas.microsoft.com/office/drawing/2014/main" id="{499D931A-4112-488D-AFAE-45F55F77786A}"/>
              </a:ext>
            </a:extLst>
          </p:cNvPr>
          <p:cNvSpPr txBox="1"/>
          <p:nvPr/>
        </p:nvSpPr>
        <p:spPr>
          <a:xfrm>
            <a:off x="7261934" y="5027915"/>
            <a:ext cx="3784570" cy="1384995"/>
          </a:xfrm>
          <a:prstGeom prst="rect">
            <a:avLst/>
          </a:prstGeom>
          <a:noFill/>
        </p:spPr>
        <p:txBody>
          <a:bodyPr wrap="square" rtlCol="0">
            <a:spAutoFit/>
          </a:bodyPr>
          <a:lstStyle/>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“God Is Here Today/Dios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Está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Aqui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Source: Mexican Traditional. Arranged by C. Michael Hawn &amp; Arturo Gonzalez. Translation by C. Michael Hawn ©1999 Choristers Guild. All rights reserved. Used with permission. CCLI #11221925. </a:t>
            </a:r>
            <a:endParaRPr lang="en-US" sz="1200" dirty="0">
              <a:effectLst/>
              <a:latin typeface="Times" panose="02020603050405020304" pitchFamily="18" charset="0"/>
              <a:ea typeface="Calibri" panose="020F0502020204030204" pitchFamily="34" charset="0"/>
              <a:cs typeface="Times New Roman" panose="02020603050405020304" pitchFamily="18" charset="0"/>
            </a:endParaRPr>
          </a:p>
          <a:p>
            <a:r>
              <a:rPr lang="en-US" dirty="0"/>
              <a:t>Musician: Catherine Ritch</a:t>
            </a:r>
          </a:p>
        </p:txBody>
      </p:sp>
    </p:spTree>
    <p:extLst>
      <p:ext uri="{BB962C8B-B14F-4D97-AF65-F5344CB8AC3E}">
        <p14:creationId xmlns:p14="http://schemas.microsoft.com/office/powerpoint/2010/main" val="325187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0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6FB5B-04D3-492F-A4B2-AA9572989E5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74D21AE-B265-4E87-BDC2-261BFA6BD19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2AA9A2E-51AE-4896-A92B-829C1D81F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26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baby&#10;&#10;Description automatically generated">
            <a:extLst>
              <a:ext uri="{FF2B5EF4-FFF2-40B4-BE49-F238E27FC236}">
                <a16:creationId xmlns:a16="http://schemas.microsoft.com/office/drawing/2014/main" id="{97F9E48D-31F0-4B10-AD64-FD5273D4FD04}"/>
              </a:ext>
            </a:extLst>
          </p:cNvPr>
          <p:cNvPicPr>
            <a:picLocks noChangeAspect="1"/>
          </p:cNvPicPr>
          <p:nvPr/>
        </p:nvPicPr>
        <p:blipFill rotWithShape="1">
          <a:blip r:embed="rId2">
            <a:extLst>
              <a:ext uri="{28A0092B-C50C-407E-A947-70E740481C1C}">
                <a14:useLocalDpi xmlns:a14="http://schemas.microsoft.com/office/drawing/2010/main" val="0"/>
              </a:ext>
            </a:extLst>
          </a:blip>
          <a:srcRect t="6136" r="9090" b="3237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hidden="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hidden="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drawing&#10;&#10;Description automatically generated">
            <a:extLst>
              <a:ext uri="{FF2B5EF4-FFF2-40B4-BE49-F238E27FC236}">
                <a16:creationId xmlns:a16="http://schemas.microsoft.com/office/drawing/2014/main" id="{DBB85633-852C-45DF-9AD8-7F2CD9D98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7813" y="350982"/>
            <a:ext cx="2119431" cy="1155090"/>
          </a:xfrm>
          <a:prstGeom prst="rect">
            <a:avLst/>
          </a:prstGeom>
        </p:spPr>
      </p:pic>
      <p:pic>
        <p:nvPicPr>
          <p:cNvPr id="13" name="Picture 12" descr="A picture containing drawing, clock&#10;&#10;Description automatically generated">
            <a:extLst>
              <a:ext uri="{FF2B5EF4-FFF2-40B4-BE49-F238E27FC236}">
                <a16:creationId xmlns:a16="http://schemas.microsoft.com/office/drawing/2014/main" id="{29214411-C262-42DA-948A-128F4FD16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029" y="2140388"/>
            <a:ext cx="3400689" cy="1590251"/>
          </a:xfrm>
          <a:prstGeom prst="rect">
            <a:avLst/>
          </a:prstGeom>
        </p:spPr>
      </p:pic>
      <p:sp>
        <p:nvSpPr>
          <p:cNvPr id="15" name="TextBox 14">
            <a:extLst>
              <a:ext uri="{FF2B5EF4-FFF2-40B4-BE49-F238E27FC236}">
                <a16:creationId xmlns:a16="http://schemas.microsoft.com/office/drawing/2014/main" id="{AD83A7EF-8020-47DC-9037-3B5AB5A699CB}"/>
              </a:ext>
            </a:extLst>
          </p:cNvPr>
          <p:cNvSpPr txBox="1"/>
          <p:nvPr/>
        </p:nvSpPr>
        <p:spPr>
          <a:xfrm>
            <a:off x="481029" y="3730639"/>
            <a:ext cx="3712463" cy="954107"/>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The Legacy Fund</a:t>
            </a:r>
          </a:p>
          <a:p>
            <a:r>
              <a:rPr lang="en-US" sz="2800" b="1" dirty="0">
                <a:effectLst>
                  <a:outerShdw blurRad="38100" dist="38100" dir="2700000" algn="tl">
                    <a:srgbClr val="000000">
                      <a:alpha val="43137"/>
                    </a:srgbClr>
                  </a:outerShdw>
                </a:effectLst>
              </a:rPr>
              <a:t>Endowment Campaign</a:t>
            </a:r>
          </a:p>
        </p:txBody>
      </p:sp>
      <p:sp>
        <p:nvSpPr>
          <p:cNvPr id="2" name="TextBox 1">
            <a:extLst>
              <a:ext uri="{FF2B5EF4-FFF2-40B4-BE49-F238E27FC236}">
                <a16:creationId xmlns:a16="http://schemas.microsoft.com/office/drawing/2014/main" id="{B16CA394-6C45-48AB-974E-6B8E661ADA46}"/>
              </a:ext>
            </a:extLst>
          </p:cNvPr>
          <p:cNvSpPr txBox="1"/>
          <p:nvPr/>
        </p:nvSpPr>
        <p:spPr>
          <a:xfrm>
            <a:off x="481029" y="5028502"/>
            <a:ext cx="4896314" cy="584775"/>
          </a:xfrm>
          <a:prstGeom prst="rect">
            <a:avLst/>
          </a:prstGeom>
          <a:noFill/>
        </p:spPr>
        <p:txBody>
          <a:bodyPr wrap="square" rtlCol="0">
            <a:spAutoFit/>
          </a:bodyPr>
          <a:lstStyle/>
          <a:p>
            <a:r>
              <a:rPr lang="en-US" sz="3200" b="1" dirty="0">
                <a:solidFill>
                  <a:srgbClr val="00B0F0"/>
                </a:solidFill>
              </a:rPr>
              <a:t>wnccumw.org/legacyfund/</a:t>
            </a:r>
          </a:p>
        </p:txBody>
      </p:sp>
    </p:spTree>
    <p:extLst>
      <p:ext uri="{BB962C8B-B14F-4D97-AF65-F5344CB8AC3E}">
        <p14:creationId xmlns:p14="http://schemas.microsoft.com/office/powerpoint/2010/main" val="120306283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793E57-5650-4342-BAC8-9F9C0FF90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12" y="514351"/>
            <a:ext cx="4539986" cy="4884398"/>
          </a:xfrm>
          <a:prstGeom prst="rect">
            <a:avLst/>
          </a:prstGeom>
        </p:spPr>
      </p:pic>
      <p:sp>
        <p:nvSpPr>
          <p:cNvPr id="4" name="TextBox 3">
            <a:extLst>
              <a:ext uri="{FF2B5EF4-FFF2-40B4-BE49-F238E27FC236}">
                <a16:creationId xmlns:a16="http://schemas.microsoft.com/office/drawing/2014/main" id="{BF22D8F9-7D3E-4111-8DE3-BB277391FD8C}"/>
              </a:ext>
            </a:extLst>
          </p:cNvPr>
          <p:cNvSpPr txBox="1"/>
          <p:nvPr/>
        </p:nvSpPr>
        <p:spPr>
          <a:xfrm>
            <a:off x="7799648" y="1715427"/>
            <a:ext cx="2778902" cy="769441"/>
          </a:xfrm>
          <a:prstGeom prst="rect">
            <a:avLst/>
          </a:prstGeom>
          <a:noFill/>
        </p:spPr>
        <p:txBody>
          <a:bodyPr wrap="none" rtlCol="0">
            <a:spAutoFit/>
          </a:bodyPr>
          <a:lstStyle/>
          <a:p>
            <a:r>
              <a:rPr lang="en-US" sz="4400" b="1" dirty="0">
                <a:solidFill>
                  <a:srgbClr val="660066"/>
                </a:solidFill>
              </a:rPr>
              <a:t>Judy Kelley</a:t>
            </a:r>
          </a:p>
        </p:txBody>
      </p:sp>
      <p:pic>
        <p:nvPicPr>
          <p:cNvPr id="5" name="Picture 4">
            <a:extLst>
              <a:ext uri="{FF2B5EF4-FFF2-40B4-BE49-F238E27FC236}">
                <a16:creationId xmlns:a16="http://schemas.microsoft.com/office/drawing/2014/main" id="{A723B18C-6C42-4A6F-B388-06AA44DAD97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99643">
            <a:off x="5168224" y="1360714"/>
            <a:ext cx="1684020" cy="1760855"/>
          </a:xfrm>
          <a:prstGeom prst="rect">
            <a:avLst/>
          </a:prstGeom>
          <a:noFill/>
          <a:ln>
            <a:noFill/>
          </a:ln>
        </p:spPr>
      </p:pic>
      <p:sp>
        <p:nvSpPr>
          <p:cNvPr id="6" name="TextBox 5">
            <a:extLst>
              <a:ext uri="{FF2B5EF4-FFF2-40B4-BE49-F238E27FC236}">
                <a16:creationId xmlns:a16="http://schemas.microsoft.com/office/drawing/2014/main" id="{3F9B3AD4-66EA-4838-B9EC-3408E8AE9166}"/>
              </a:ext>
            </a:extLst>
          </p:cNvPr>
          <p:cNvSpPr txBox="1"/>
          <p:nvPr/>
        </p:nvSpPr>
        <p:spPr>
          <a:xfrm>
            <a:off x="7648430" y="808738"/>
            <a:ext cx="3081338" cy="461665"/>
          </a:xfrm>
          <a:prstGeom prst="rect">
            <a:avLst/>
          </a:prstGeom>
          <a:noFill/>
        </p:spPr>
        <p:txBody>
          <a:bodyPr wrap="square">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Thurs</a:t>
            </a:r>
            <a:r>
              <a:rPr lang="en-US" sz="2400" dirty="0">
                <a:effectLst/>
                <a:latin typeface="Calibri" panose="020F0502020204030204" pitchFamily="34" charset="0"/>
                <a:ea typeface="Calibri" panose="020F0502020204030204" pitchFamily="34" charset="0"/>
                <a:cs typeface="Calibri" panose="020F0502020204030204" pitchFamily="34" charset="0"/>
              </a:rPr>
              <a:t>day, October 29</a:t>
            </a:r>
            <a:endParaRPr lang="en-US" sz="24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6501376-3678-4FB9-BCBA-81CA8DB40C69}"/>
              </a:ext>
            </a:extLst>
          </p:cNvPr>
          <p:cNvSpPr txBox="1"/>
          <p:nvPr/>
        </p:nvSpPr>
        <p:spPr>
          <a:xfrm>
            <a:off x="6866204" y="2776004"/>
            <a:ext cx="5062220" cy="1477328"/>
          </a:xfrm>
          <a:prstGeom prst="rect">
            <a:avLst/>
          </a:prstGeom>
          <a:noFill/>
        </p:spPr>
        <p:txBody>
          <a:bodyPr wrap="none" rtlCol="0">
            <a:spAutoFit/>
          </a:bodyPr>
          <a:lstStyle/>
          <a:p>
            <a:pPr algn="ctr"/>
            <a:r>
              <a:rPr lang="en-US" sz="3600" b="1" dirty="0">
                <a:solidFill>
                  <a:srgbClr val="631854"/>
                </a:solidFill>
                <a:effectLst/>
                <a:ea typeface="Times New Roman" panose="02020603050405020304" pitchFamily="18" charset="0"/>
              </a:rPr>
              <a:t>Senior </a:t>
            </a:r>
            <a:r>
              <a:rPr lang="en-US" sz="3600" b="1" dirty="0">
                <a:solidFill>
                  <a:srgbClr val="631854"/>
                </a:solidFill>
                <a:effectLst/>
                <a:ea typeface="Times New Roman" panose="02020603050405020304" pitchFamily="18" charset="0"/>
                <a:cs typeface="Calibri" panose="020F0502020204030204" pitchFamily="34" charset="0"/>
              </a:rPr>
              <a:t>Accountant</a:t>
            </a:r>
            <a:endParaRPr lang="en-US" sz="3600" b="1" dirty="0">
              <a:solidFill>
                <a:srgbClr val="631854"/>
              </a:solidFill>
              <a:effectLst/>
              <a:ea typeface="Times New Roman" panose="02020603050405020304" pitchFamily="18" charset="0"/>
            </a:endParaRPr>
          </a:p>
          <a:p>
            <a:pPr algn="ctr"/>
            <a:r>
              <a:rPr lang="en-US" sz="3600" b="1" dirty="0">
                <a:solidFill>
                  <a:srgbClr val="631854"/>
                </a:solidFill>
                <a:effectLst/>
                <a:ea typeface="Times New Roman" panose="02020603050405020304" pitchFamily="18" charset="0"/>
              </a:rPr>
              <a:t>Finance &amp; Administration</a:t>
            </a:r>
            <a:endParaRPr lang="en-US" sz="3600" b="1" dirty="0">
              <a:effectLst/>
              <a:ea typeface="Times New Roman" panose="02020603050405020304" pitchFamily="18" charset="0"/>
            </a:endParaRPr>
          </a:p>
          <a:p>
            <a:pPr algn="ctr"/>
            <a:endParaRPr lang="en-US" dirty="0"/>
          </a:p>
        </p:txBody>
      </p:sp>
      <p:sp>
        <p:nvSpPr>
          <p:cNvPr id="8" name="TextBox 7">
            <a:extLst>
              <a:ext uri="{FF2B5EF4-FFF2-40B4-BE49-F238E27FC236}">
                <a16:creationId xmlns:a16="http://schemas.microsoft.com/office/drawing/2014/main" id="{5B820A36-F722-4BEB-BB98-A9178EB8915A}"/>
              </a:ext>
            </a:extLst>
          </p:cNvPr>
          <p:cNvSpPr txBox="1"/>
          <p:nvPr/>
        </p:nvSpPr>
        <p:spPr>
          <a:xfrm>
            <a:off x="7526101" y="4246649"/>
            <a:ext cx="3325996" cy="461665"/>
          </a:xfrm>
          <a:prstGeom prst="rect">
            <a:avLst/>
          </a:prstGeom>
          <a:noFill/>
        </p:spPr>
        <p:txBody>
          <a:bodyPr wrap="square" rtlCol="0">
            <a:spAutoFit/>
          </a:bodyPr>
          <a:lstStyle/>
          <a:p>
            <a:r>
              <a:rPr lang="en-US" sz="2400" b="1" u="sng" dirty="0">
                <a:solidFill>
                  <a:srgbClr val="0000FF"/>
                </a:solidFill>
                <a:effectLst/>
                <a:ea typeface="Times New Roman" panose="02020603050405020304" pitchFamily="18" charset="0"/>
                <a:hlinkClick r:id="rId4"/>
              </a:rPr>
              <a:t>jkelley@umcmission.org</a:t>
            </a:r>
            <a:endParaRPr lang="en-US" sz="2400" b="1" dirty="0"/>
          </a:p>
        </p:txBody>
      </p:sp>
      <p:sp>
        <p:nvSpPr>
          <p:cNvPr id="9" name="TextBox 8">
            <a:extLst>
              <a:ext uri="{FF2B5EF4-FFF2-40B4-BE49-F238E27FC236}">
                <a16:creationId xmlns:a16="http://schemas.microsoft.com/office/drawing/2014/main" id="{92B58C4F-88D9-49D0-949B-BDCFC7ADABC0}"/>
              </a:ext>
            </a:extLst>
          </p:cNvPr>
          <p:cNvSpPr txBox="1"/>
          <p:nvPr/>
        </p:nvSpPr>
        <p:spPr>
          <a:xfrm>
            <a:off x="164892" y="5510128"/>
            <a:ext cx="10413658" cy="923330"/>
          </a:xfrm>
          <a:prstGeom prst="rect">
            <a:avLst/>
          </a:prstGeom>
          <a:noFill/>
        </p:spPr>
        <p:txBody>
          <a:bodyPr wrap="square" rtlCol="0">
            <a:spAutoFit/>
          </a:bodyPr>
          <a:lstStyle/>
          <a:p>
            <a:pPr algn="ctr"/>
            <a:r>
              <a:rPr lang="en-US" b="1" i="0" dirty="0">
                <a:solidFill>
                  <a:srgbClr val="1D2228"/>
                </a:solidFill>
                <a:effectLst/>
                <a:latin typeface="Helvetica Neue"/>
              </a:rPr>
              <a:t> ”I have been very active in Missions for many years.</a:t>
            </a:r>
          </a:p>
          <a:p>
            <a:pPr algn="ctr"/>
            <a:r>
              <a:rPr lang="en-US" b="1" i="0" dirty="0">
                <a:solidFill>
                  <a:srgbClr val="1D2228"/>
                </a:solidFill>
                <a:effectLst/>
                <a:latin typeface="Helvetica Neue"/>
              </a:rPr>
              <a:t>I am so thankful to work for a such a great organizations that amplifies </a:t>
            </a:r>
          </a:p>
          <a:p>
            <a:pPr algn="ctr"/>
            <a:r>
              <a:rPr lang="en-US" b="1" i="0" dirty="0">
                <a:solidFill>
                  <a:srgbClr val="1D2228"/>
                </a:solidFill>
                <a:effectLst/>
                <a:latin typeface="Helvetica Neue"/>
              </a:rPr>
              <a:t>my personal passion for missions.”</a:t>
            </a:r>
            <a:endParaRPr lang="en-US" b="1" dirty="0"/>
          </a:p>
        </p:txBody>
      </p:sp>
    </p:spTree>
    <p:extLst>
      <p:ext uri="{BB962C8B-B14F-4D97-AF65-F5344CB8AC3E}">
        <p14:creationId xmlns:p14="http://schemas.microsoft.com/office/powerpoint/2010/main" val="1178921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8B3083-6192-472E-B31E-9F355B6C2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7043" y="607762"/>
            <a:ext cx="7201199" cy="4192838"/>
          </a:xfrm>
          <a:prstGeom prst="rect">
            <a:avLst/>
          </a:prstGeom>
        </p:spPr>
      </p:pic>
      <p:sp>
        <p:nvSpPr>
          <p:cNvPr id="4" name="TextBox 3">
            <a:extLst>
              <a:ext uri="{FF2B5EF4-FFF2-40B4-BE49-F238E27FC236}">
                <a16:creationId xmlns:a16="http://schemas.microsoft.com/office/drawing/2014/main" id="{0327DDAE-A2B2-40AC-9E68-8DB165D12704}"/>
              </a:ext>
            </a:extLst>
          </p:cNvPr>
          <p:cNvSpPr txBox="1"/>
          <p:nvPr/>
        </p:nvSpPr>
        <p:spPr>
          <a:xfrm>
            <a:off x="131951" y="1153834"/>
            <a:ext cx="4728602" cy="3416320"/>
          </a:xfrm>
          <a:prstGeom prst="rect">
            <a:avLst/>
          </a:prstGeom>
          <a:noFill/>
        </p:spPr>
        <p:txBody>
          <a:bodyPr wrap="none" rtlCol="0">
            <a:spAutoFit/>
          </a:bodyPr>
          <a:lstStyle/>
          <a:p>
            <a:pPr algn="ctr"/>
            <a:r>
              <a:rPr lang="en-US" sz="3600" b="1" dirty="0"/>
              <a:t>United States</a:t>
            </a:r>
          </a:p>
          <a:p>
            <a:pPr algn="ctr"/>
            <a:endParaRPr lang="en-US" sz="3600" b="1" dirty="0"/>
          </a:p>
          <a:p>
            <a:pPr algn="ctr"/>
            <a:r>
              <a:rPr lang="en-US" sz="3600" b="1" dirty="0"/>
              <a:t>Methodist Border</a:t>
            </a:r>
          </a:p>
          <a:p>
            <a:pPr algn="ctr"/>
            <a:r>
              <a:rPr lang="en-US" sz="3600" b="1" dirty="0"/>
              <a:t> Friendship </a:t>
            </a:r>
          </a:p>
          <a:p>
            <a:pPr algn="ctr"/>
            <a:r>
              <a:rPr lang="en-US" sz="3600" b="1" dirty="0"/>
              <a:t>Commission</a:t>
            </a:r>
          </a:p>
          <a:p>
            <a:endParaRPr lang="en-US" sz="3600" b="1" dirty="0"/>
          </a:p>
        </p:txBody>
      </p:sp>
      <p:sp>
        <p:nvSpPr>
          <p:cNvPr id="2" name="TextBox 1">
            <a:extLst>
              <a:ext uri="{FF2B5EF4-FFF2-40B4-BE49-F238E27FC236}">
                <a16:creationId xmlns:a16="http://schemas.microsoft.com/office/drawing/2014/main" id="{77BE62AF-E4FE-4162-B7CC-30865F45E6D5}"/>
              </a:ext>
            </a:extLst>
          </p:cNvPr>
          <p:cNvSpPr txBox="1"/>
          <p:nvPr/>
        </p:nvSpPr>
        <p:spPr>
          <a:xfrm>
            <a:off x="371476" y="5227109"/>
            <a:ext cx="11701462" cy="1477328"/>
          </a:xfrm>
          <a:prstGeom prst="rect">
            <a:avLst/>
          </a:prstGeom>
          <a:noFill/>
        </p:spPr>
        <p:txBody>
          <a:bodyPr wrap="square" rtlCol="0">
            <a:spAutoFit/>
          </a:bodyPr>
          <a:lstStyle/>
          <a:p>
            <a:pPr algn="ctr"/>
            <a:r>
              <a:rPr lang="en-US" sz="3600" b="1" dirty="0"/>
              <a:t>Promoting friendship, fellowship, evangelism and mission</a:t>
            </a:r>
          </a:p>
          <a:p>
            <a:pPr algn="ctr"/>
            <a:r>
              <a:rPr lang="en-US" sz="3600" b="1" dirty="0"/>
              <a:t>along the U. S.  And Mexico border</a:t>
            </a:r>
          </a:p>
          <a:p>
            <a:pPr algn="ctr"/>
            <a:endParaRPr lang="en-US" dirty="0"/>
          </a:p>
        </p:txBody>
      </p:sp>
    </p:spTree>
    <p:extLst>
      <p:ext uri="{BB962C8B-B14F-4D97-AF65-F5344CB8AC3E}">
        <p14:creationId xmlns:p14="http://schemas.microsoft.com/office/powerpoint/2010/main" val="3974845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EF3ED-EB00-4B7B-A7A5-A0AF47A07656}"/>
              </a:ext>
            </a:extLst>
          </p:cNvPr>
          <p:cNvSpPr>
            <a:spLocks noGrp="1"/>
          </p:cNvSpPr>
          <p:nvPr>
            <p:ph type="title"/>
          </p:nvPr>
        </p:nvSpPr>
        <p:spPr>
          <a:xfrm>
            <a:off x="1109980" y="4277356"/>
            <a:ext cx="9966960" cy="1560320"/>
          </a:xfrm>
        </p:spPr>
        <p:txBody>
          <a:bodyPr vert="horz" lIns="91440" tIns="45720" rIns="91440" bIns="45720" rtlCol="0" anchor="b">
            <a:normAutofit fontScale="90000"/>
          </a:bodyPr>
          <a:lstStyle/>
          <a:p>
            <a:pPr algn="ctr"/>
            <a:br>
              <a:rPr lang="en-US" sz="1500" b="1" dirty="0">
                <a:solidFill>
                  <a:srgbClr val="213B50"/>
                </a:solidFill>
              </a:rPr>
            </a:br>
            <a:r>
              <a:rPr lang="en-US" sz="1500" b="1" dirty="0">
                <a:solidFill>
                  <a:srgbClr val="213B50"/>
                </a:solidFill>
              </a:rPr>
              <a:t>Sandrea Williamson, Facilitator</a:t>
            </a:r>
            <a:br>
              <a:rPr lang="en-US" sz="1500" b="1" dirty="0">
                <a:solidFill>
                  <a:srgbClr val="213B50"/>
                </a:solidFill>
              </a:rPr>
            </a:br>
            <a:br>
              <a:rPr lang="en-US" sz="1500" b="1" dirty="0">
                <a:solidFill>
                  <a:srgbClr val="213B50"/>
                </a:solidFill>
              </a:rPr>
            </a:br>
            <a:br>
              <a:rPr lang="en-US" sz="1500" b="1" dirty="0">
                <a:solidFill>
                  <a:srgbClr val="213B50"/>
                </a:solidFill>
              </a:rPr>
            </a:br>
            <a:r>
              <a:rPr lang="en-US" sz="1500" b="1" dirty="0">
                <a:solidFill>
                  <a:srgbClr val="213B50"/>
                </a:solidFill>
              </a:rPr>
              <a:t>Credit: </a:t>
            </a:r>
            <a:r>
              <a:rPr lang="en-US" sz="1500" dirty="0">
                <a:solidFill>
                  <a:srgbClr val="213B50"/>
                </a:solidFill>
              </a:rPr>
              <a:t>This presentation was developed in close collaboration with</a:t>
            </a:r>
            <a:br>
              <a:rPr lang="en-US" sz="1500" b="1" dirty="0">
                <a:solidFill>
                  <a:srgbClr val="213B50"/>
                </a:solidFill>
              </a:rPr>
            </a:br>
            <a:r>
              <a:rPr lang="en-US" sz="1500" b="1" dirty="0">
                <a:solidFill>
                  <a:srgbClr val="213B50"/>
                </a:solidFill>
              </a:rPr>
              <a:t>GLORY DHARMARAJ, Ph.D.</a:t>
            </a:r>
            <a:br>
              <a:rPr lang="en-US" sz="1500" b="1" dirty="0">
                <a:solidFill>
                  <a:srgbClr val="213B50"/>
                </a:solidFill>
              </a:rPr>
            </a:br>
            <a:br>
              <a:rPr lang="en-US" sz="1500" b="1" dirty="0">
                <a:solidFill>
                  <a:srgbClr val="213B50"/>
                </a:solidFill>
              </a:rPr>
            </a:br>
            <a:r>
              <a:rPr lang="en-US" sz="1500" dirty="0">
                <a:solidFill>
                  <a:srgbClr val="213B50"/>
                </a:solidFill>
              </a:rPr>
              <a:t>President, World Association For Christian Communication, </a:t>
            </a:r>
            <a:br>
              <a:rPr lang="en-US" sz="1500" dirty="0">
                <a:solidFill>
                  <a:srgbClr val="213B50"/>
                </a:solidFill>
              </a:rPr>
            </a:br>
            <a:r>
              <a:rPr lang="en-US" sz="1500" dirty="0">
                <a:solidFill>
                  <a:srgbClr val="213B50"/>
                </a:solidFill>
              </a:rPr>
              <a:t>North-America</a:t>
            </a:r>
            <a:br>
              <a:rPr lang="en-US" sz="1500" dirty="0">
                <a:solidFill>
                  <a:srgbClr val="213B50"/>
                </a:solidFill>
              </a:rPr>
            </a:br>
            <a:br>
              <a:rPr lang="en-US" sz="1500" dirty="0">
                <a:solidFill>
                  <a:srgbClr val="213B50"/>
                </a:solidFill>
              </a:rPr>
            </a:br>
            <a:r>
              <a:rPr lang="en-US" sz="1500" dirty="0">
                <a:solidFill>
                  <a:srgbClr val="213B50"/>
                </a:solidFill>
              </a:rPr>
              <a:t>Director of Spiritual Formation &amp; Mission Theology, (Retired) United Methodist Women</a:t>
            </a:r>
            <a:br>
              <a:rPr lang="en-US" sz="1500" b="1" dirty="0">
                <a:solidFill>
                  <a:srgbClr val="213B50"/>
                </a:solidFill>
              </a:rPr>
            </a:br>
            <a:endParaRPr lang="en-US" sz="1500" dirty="0">
              <a:solidFill>
                <a:srgbClr val="213B50"/>
              </a:solidFill>
            </a:endParaRPr>
          </a:p>
        </p:txBody>
      </p:sp>
      <p:pic>
        <p:nvPicPr>
          <p:cNvPr id="5" name="Picture 4" descr="A picture containing shape, rectangle&#10;&#10;Description automatically generated">
            <a:extLst>
              <a:ext uri="{FF2B5EF4-FFF2-40B4-BE49-F238E27FC236}">
                <a16:creationId xmlns:a16="http://schemas.microsoft.com/office/drawing/2014/main" id="{5645496E-711B-41E1-AE96-2A473BD2757F}"/>
              </a:ext>
            </a:extLst>
          </p:cNvPr>
          <p:cNvPicPr>
            <a:picLocks noChangeAspect="1"/>
          </p:cNvPicPr>
          <p:nvPr/>
        </p:nvPicPr>
        <p:blipFill rotWithShape="1">
          <a:blip r:embed="rId2">
            <a:extLst>
              <a:ext uri="{28A0092B-C50C-407E-A947-70E740481C1C}">
                <a14:useLocalDpi xmlns:a14="http://schemas.microsoft.com/office/drawing/2010/main" val="0"/>
              </a:ext>
            </a:extLst>
          </a:blip>
          <a:srcRect r="39368"/>
          <a:stretch/>
        </p:blipFill>
        <p:spPr>
          <a:xfrm>
            <a:off x="243840" y="256540"/>
            <a:ext cx="11704320" cy="3764276"/>
          </a:xfrm>
          <a:prstGeom prst="rect">
            <a:avLst/>
          </a:prstGeom>
        </p:spPr>
      </p:pic>
      <p:sp>
        <p:nvSpPr>
          <p:cNvPr id="8" name="TextBox 7">
            <a:extLst>
              <a:ext uri="{FF2B5EF4-FFF2-40B4-BE49-F238E27FC236}">
                <a16:creationId xmlns:a16="http://schemas.microsoft.com/office/drawing/2014/main" id="{9570DBB8-C325-4090-9D2C-40A4125B0951}"/>
              </a:ext>
            </a:extLst>
          </p:cNvPr>
          <p:cNvSpPr txBox="1"/>
          <p:nvPr/>
        </p:nvSpPr>
        <p:spPr>
          <a:xfrm>
            <a:off x="6045693" y="1944210"/>
            <a:ext cx="5374370" cy="1446550"/>
          </a:xfrm>
          <a:prstGeom prst="rect">
            <a:avLst/>
          </a:prstGeom>
          <a:noFill/>
        </p:spPr>
        <p:txBody>
          <a:bodyPr wrap="square" rtlCol="0">
            <a:spAutoFit/>
          </a:bodyPr>
          <a:lstStyle/>
          <a:p>
            <a:pPr algn="ctr"/>
            <a:r>
              <a:rPr lang="en-US" sz="4400" dirty="0">
                <a:solidFill>
                  <a:schemeClr val="bg1"/>
                </a:solidFill>
              </a:rPr>
              <a:t>Sandrea Williamson, Facilitator</a:t>
            </a:r>
          </a:p>
        </p:txBody>
      </p:sp>
    </p:spTree>
    <p:extLst>
      <p:ext uri="{BB962C8B-B14F-4D97-AF65-F5344CB8AC3E}">
        <p14:creationId xmlns:p14="http://schemas.microsoft.com/office/powerpoint/2010/main" val="3194055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998D-D719-452D-89A4-09FDE7EBF87E}"/>
              </a:ext>
            </a:extLst>
          </p:cNvPr>
          <p:cNvSpPr>
            <a:spLocks noGrp="1"/>
          </p:cNvSpPr>
          <p:nvPr>
            <p:ph type="title"/>
          </p:nvPr>
        </p:nvSpPr>
        <p:spPr>
          <a:xfrm>
            <a:off x="838200" y="223077"/>
            <a:ext cx="10515600" cy="1325563"/>
          </a:xfrm>
        </p:spPr>
        <p:txBody>
          <a:bodyPr>
            <a:normAutofit/>
          </a:bodyPr>
          <a:lstStyle/>
          <a:p>
            <a:pPr algn="ctr"/>
            <a:r>
              <a:rPr lang="en-US" sz="6600" b="1" dirty="0"/>
              <a:t>The Serenity Prayer</a:t>
            </a:r>
          </a:p>
        </p:txBody>
      </p:sp>
      <p:sp>
        <p:nvSpPr>
          <p:cNvPr id="3" name="Content Placeholder 2">
            <a:extLst>
              <a:ext uri="{FF2B5EF4-FFF2-40B4-BE49-F238E27FC236}">
                <a16:creationId xmlns:a16="http://schemas.microsoft.com/office/drawing/2014/main" id="{6F73DE78-F761-493D-9858-CAB88A18A57E}"/>
              </a:ext>
            </a:extLst>
          </p:cNvPr>
          <p:cNvSpPr>
            <a:spLocks noGrp="1"/>
          </p:cNvSpPr>
          <p:nvPr>
            <p:ph idx="1"/>
          </p:nvPr>
        </p:nvSpPr>
        <p:spPr>
          <a:xfrm>
            <a:off x="998004" y="1479388"/>
            <a:ext cx="10515600" cy="4351338"/>
          </a:xfrm>
        </p:spPr>
        <p:txBody>
          <a:bodyPr/>
          <a:lstStyle/>
          <a:p>
            <a:pPr marL="0" indent="0">
              <a:buNone/>
            </a:pPr>
            <a:r>
              <a:rPr lang="en-US" sz="6000" dirty="0">
                <a:solidFill>
                  <a:srgbClr val="800000"/>
                </a:solidFill>
                <a:effectLst/>
                <a:latin typeface="Brush Script MT" panose="03060802040406070304" pitchFamily="66" charset="0"/>
                <a:ea typeface="Calibri" panose="020F0502020204030204" pitchFamily="34" charset="0"/>
                <a:cs typeface="Times New Roman" panose="02020603050405020304" pitchFamily="18" charset="0"/>
              </a:rPr>
              <a:t>G</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od, grant me the </a:t>
            </a:r>
            <a:r>
              <a:rPr lang="en-US" sz="6000" dirty="0">
                <a:solidFill>
                  <a:srgbClr val="0000FF"/>
                </a:solidFill>
                <a:effectLst/>
                <a:latin typeface="Brush Script MT" panose="03060802040406070304" pitchFamily="66" charset="0"/>
                <a:ea typeface="Calibri" panose="020F0502020204030204" pitchFamily="34" charset="0"/>
                <a:cs typeface="Times New Roman" panose="02020603050405020304" pitchFamily="18" charset="0"/>
              </a:rPr>
              <a:t>S</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erenity</a:t>
            </a:r>
            <a:b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b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 To </a:t>
            </a:r>
            <a:r>
              <a:rPr lang="en-US" sz="6000" b="1" dirty="0">
                <a:solidFill>
                  <a:schemeClr val="accent1"/>
                </a:solidFill>
                <a:effectLst/>
                <a:latin typeface="Brush Script MT" panose="03060802040406070304" pitchFamily="66" charset="0"/>
                <a:ea typeface="Calibri" panose="020F0502020204030204" pitchFamily="34" charset="0"/>
                <a:cs typeface="Times New Roman" panose="02020603050405020304" pitchFamily="18" charset="0"/>
              </a:rPr>
              <a:t>A</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ccept the things I cannot change...</a:t>
            </a:r>
            <a:br>
              <a:rPr lang="en-US" sz="6000" b="1" u="sng"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br>
            <a:r>
              <a:rPr lang="en-US" sz="6000" dirty="0">
                <a:solidFill>
                  <a:srgbClr val="0000FF"/>
                </a:solidFill>
                <a:effectLst/>
                <a:latin typeface="Brush Script MT" panose="03060802040406070304" pitchFamily="66" charset="0"/>
                <a:ea typeface="Calibri" panose="020F0502020204030204" pitchFamily="34" charset="0"/>
                <a:cs typeface="Times New Roman" panose="02020603050405020304" pitchFamily="18" charset="0"/>
              </a:rPr>
              <a:t>C</a:t>
            </a: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ourage to change the things I can,</a:t>
            </a:r>
            <a:b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br>
            <a:r>
              <a:rPr lang="en-US" sz="6000" b="1"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  </a:t>
            </a:r>
            <a:r>
              <a:rPr lang="en-US" sz="6000" b="1" u="sng"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And </a:t>
            </a:r>
            <a:r>
              <a:rPr lang="en-US" sz="6000" u="sng" dirty="0">
                <a:solidFill>
                  <a:srgbClr val="0000FF"/>
                </a:solidFill>
                <a:effectLst/>
                <a:latin typeface="Brush Script MT" panose="03060802040406070304" pitchFamily="66" charset="0"/>
                <a:ea typeface="Calibri" panose="020F0502020204030204" pitchFamily="34" charset="0"/>
                <a:cs typeface="Times New Roman" panose="02020603050405020304" pitchFamily="18" charset="0"/>
              </a:rPr>
              <a:t>W</a:t>
            </a:r>
            <a:r>
              <a:rPr lang="en-US" sz="6000" b="1" u="sng" dirty="0">
                <a:solidFill>
                  <a:srgbClr val="191970"/>
                </a:solidFill>
                <a:effectLst/>
                <a:latin typeface="Brush Script MT" panose="03060802040406070304" pitchFamily="66" charset="0"/>
                <a:ea typeface="Calibri" panose="020F0502020204030204" pitchFamily="34" charset="0"/>
                <a:cs typeface="Times New Roman" panose="02020603050405020304" pitchFamily="18" charset="0"/>
              </a:rPr>
              <a:t>isdom to know the difference.</a:t>
            </a:r>
            <a:endParaRPr lang="en-US" sz="6000" u="sng"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A picture containing shape, rectangle&#10;&#10;Description automatically generated">
            <a:extLst>
              <a:ext uri="{FF2B5EF4-FFF2-40B4-BE49-F238E27FC236}">
                <a16:creationId xmlns:a16="http://schemas.microsoft.com/office/drawing/2014/main" id="{5C724200-C7CE-4338-80C0-68A8C52CC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770994"/>
            <a:ext cx="9144000" cy="1781175"/>
          </a:xfrm>
          <a:prstGeom prst="rect">
            <a:avLst/>
          </a:prstGeom>
        </p:spPr>
      </p:pic>
    </p:spTree>
    <p:extLst>
      <p:ext uri="{BB962C8B-B14F-4D97-AF65-F5344CB8AC3E}">
        <p14:creationId xmlns:p14="http://schemas.microsoft.com/office/powerpoint/2010/main" val="390883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 rectangle&#10;&#10;Description automatically generated">
            <a:extLst>
              <a:ext uri="{FF2B5EF4-FFF2-40B4-BE49-F238E27FC236}">
                <a16:creationId xmlns:a16="http://schemas.microsoft.com/office/drawing/2014/main" id="{D84AA049-C665-4B63-8E80-50283A31D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199" y="4998128"/>
            <a:ext cx="9726227" cy="1607309"/>
          </a:xfrm>
          <a:prstGeom prst="rect">
            <a:avLst/>
          </a:prstGeom>
        </p:spPr>
      </p:pic>
      <p:sp>
        <p:nvSpPr>
          <p:cNvPr id="6" name="TextBox 5">
            <a:extLst>
              <a:ext uri="{FF2B5EF4-FFF2-40B4-BE49-F238E27FC236}">
                <a16:creationId xmlns:a16="http://schemas.microsoft.com/office/drawing/2014/main" id="{AD8701C0-463A-40B0-9184-48989368EA4C}"/>
              </a:ext>
            </a:extLst>
          </p:cNvPr>
          <p:cNvSpPr txBox="1"/>
          <p:nvPr/>
        </p:nvSpPr>
        <p:spPr>
          <a:xfrm>
            <a:off x="1627574" y="1169123"/>
            <a:ext cx="8460420" cy="4154984"/>
          </a:xfrm>
          <a:prstGeom prst="rect">
            <a:avLst/>
          </a:prstGeom>
          <a:noFill/>
        </p:spPr>
        <p:txBody>
          <a:bodyPr wrap="square" rtlCol="0">
            <a:spAutoFit/>
          </a:bodyPr>
          <a:lstStyle/>
          <a:p>
            <a:pPr marL="0" marR="0" algn="l">
              <a:spcBef>
                <a:spcPts val="0"/>
              </a:spcBef>
              <a:spcAft>
                <a:spcPts val="0"/>
              </a:spcAft>
            </a:pPr>
            <a:endParaRPr lang="en-US" sz="2400" b="1"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Explore what it means to seek after the wisdom of God</a:t>
            </a:r>
            <a:endParaRPr lang="en-US" sz="2400" b="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4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Examine what elements go into wise living</a:t>
            </a:r>
          </a:p>
          <a:p>
            <a:pPr marL="342900" marR="0" lvl="0" indent="-342900" algn="l">
              <a:spcBef>
                <a:spcPts val="0"/>
              </a:spcBef>
              <a:spcAft>
                <a:spcPts val="0"/>
              </a:spcAft>
              <a:buFont typeface="Arial" panose="020B0604020202020204" pitchFamily="34" charset="0"/>
              <a:buChar char="•"/>
            </a:pPr>
            <a:endParaRPr lang="en-US" sz="24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pPr>
            <a:r>
              <a:rPr lang="en-US" sz="2400" b="0" dirty="0">
                <a:effectLst/>
                <a:latin typeface="Century Gothic" panose="020B0502020202020204" pitchFamily="34" charset="0"/>
                <a:ea typeface="Calibri" panose="020F0502020204030204" pitchFamily="34" charset="0"/>
                <a:cs typeface="Times New Roman" panose="02020603050405020304" pitchFamily="18" charset="0"/>
              </a:rPr>
              <a:t>Experience the spiritual practice of trustful wayfinding through a labyrinth walk</a:t>
            </a:r>
          </a:p>
          <a:p>
            <a:pPr marL="342900" marR="0" lvl="0" indent="-342900" algn="l">
              <a:spcBef>
                <a:spcPts val="0"/>
              </a:spcBef>
              <a:spcAft>
                <a:spcPts val="0"/>
              </a:spcAft>
              <a:buFont typeface="Arial" panose="020B0604020202020204" pitchFamily="34" charset="0"/>
              <a:buChar char="•"/>
            </a:pPr>
            <a:endParaRPr lang="en-US" sz="2400" b="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pPr>
            <a:r>
              <a:rPr lang="en-US" sz="2400" dirty="0">
                <a:latin typeface="Century Gothic" panose="020B0502020202020204" pitchFamily="34" charset="0"/>
                <a:ea typeface="Calibri" panose="020F0502020204030204" pitchFamily="34" charset="0"/>
                <a:cs typeface="Times New Roman" panose="02020603050405020304" pitchFamily="18" charset="0"/>
              </a:rPr>
              <a:t>Review the various practices for alleviating anxiety that we have discussed throughout the study</a:t>
            </a:r>
            <a:endParaRPr lang="en-US" sz="24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688A5F3-77D6-46C4-92EC-EDD6E0C01930}"/>
              </a:ext>
            </a:extLst>
          </p:cNvPr>
          <p:cNvSpPr txBox="1"/>
          <p:nvPr/>
        </p:nvSpPr>
        <p:spPr>
          <a:xfrm>
            <a:off x="1322773" y="523782"/>
            <a:ext cx="6791417" cy="707886"/>
          </a:xfrm>
          <a:prstGeom prst="rect">
            <a:avLst/>
          </a:prstGeom>
          <a:noFill/>
        </p:spPr>
        <p:txBody>
          <a:bodyPr wrap="square" rtlCol="0">
            <a:spAutoFit/>
          </a:bodyPr>
          <a:lstStyle/>
          <a:p>
            <a:pPr algn="ctr"/>
            <a:r>
              <a:rPr lang="en-US" sz="4000" b="0" dirty="0">
                <a:effectLst/>
                <a:latin typeface="Century Gothic" panose="020B0502020202020204" pitchFamily="34" charset="0"/>
                <a:ea typeface="Calibri" panose="020F0502020204030204" pitchFamily="34" charset="0"/>
                <a:cs typeface="Times New Roman" panose="02020603050405020304" pitchFamily="18" charset="0"/>
              </a:rPr>
              <a:t>Session 4: </a:t>
            </a:r>
            <a:r>
              <a:rPr lang="en-US" sz="4000" dirty="0">
                <a:latin typeface="AR BLANCA" panose="02000000000000000000" pitchFamily="2" charset="0"/>
                <a:cs typeface="Aparajita" panose="020B0502040204020203" pitchFamily="18" charset="0"/>
              </a:rPr>
              <a:t>WISDOM</a:t>
            </a:r>
          </a:p>
        </p:txBody>
      </p:sp>
    </p:spTree>
    <p:extLst>
      <p:ext uri="{BB962C8B-B14F-4D97-AF65-F5344CB8AC3E}">
        <p14:creationId xmlns:p14="http://schemas.microsoft.com/office/powerpoint/2010/main" val="4029749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2460</TotalTime>
  <Words>2527</Words>
  <Application>Microsoft Office PowerPoint</Application>
  <PresentationFormat>Widescreen</PresentationFormat>
  <Paragraphs>241</Paragraphs>
  <Slides>34</Slides>
  <Notes>0</Notes>
  <HiddenSlides>0</HiddenSlides>
  <MMClips>4</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34</vt:i4>
      </vt:variant>
    </vt:vector>
  </HeadingPairs>
  <TitlesOfParts>
    <vt:vector size="54" baseType="lpstr">
      <vt:lpstr>AR BLANCA</vt:lpstr>
      <vt:lpstr>Arial</vt:lpstr>
      <vt:lpstr>Brush Script MT</vt:lpstr>
      <vt:lpstr>Calibri</vt:lpstr>
      <vt:lpstr>Calibri Light</vt:lpstr>
      <vt:lpstr>Century Gothic</vt:lpstr>
      <vt:lpstr>Courier New</vt:lpstr>
      <vt:lpstr>Helvetica Neue</vt:lpstr>
      <vt:lpstr>inherit</vt:lpstr>
      <vt:lpstr>Open Sans</vt:lpstr>
      <vt:lpstr>Poppins</vt:lpstr>
      <vt:lpstr>system-ui</vt:lpstr>
      <vt:lpstr>Times</vt:lpstr>
      <vt:lpstr>Times New Roman</vt:lpstr>
      <vt:lpstr>Wingdings</vt:lpstr>
      <vt:lpstr>Office Theme</vt:lpstr>
      <vt:lpstr>1_Office Theme</vt:lpstr>
      <vt:lpstr>Office Theme</vt:lpstr>
      <vt:lpstr>Office Theme</vt:lpstr>
      <vt:lpstr>Office Theme</vt:lpstr>
      <vt:lpstr>PowerPoint Presentation</vt:lpstr>
      <vt:lpstr>SESSION 4:  WISDOM</vt:lpstr>
      <vt:lpstr>PowerPoint Presentation</vt:lpstr>
      <vt:lpstr>PowerPoint Presentation</vt:lpstr>
      <vt:lpstr>PowerPoint Presentation</vt:lpstr>
      <vt:lpstr>PowerPoint Presentation</vt:lpstr>
      <vt:lpstr> Sandrea Williamson, Facilitator   Credit: This presentation was developed in close collaboration with GLORY DHARMARAJ, Ph.D.  President, World Association For Christian Communication,  North-America  Director of Spiritual Formation &amp; Mission Theology, (Retired) United Methodist Women </vt:lpstr>
      <vt:lpstr>The Serenity Prayer</vt:lpstr>
      <vt:lpstr>PowerPoint Presentation</vt:lpstr>
      <vt:lpstr>PowerPoint Presentation</vt:lpstr>
      <vt:lpstr>SESSION 4: WISDOM Gathering and Opening Ritual</vt:lpstr>
      <vt:lpstr>PowerPoint Presentation</vt:lpstr>
      <vt:lpstr>Leaning on the Everlasting Arms</vt:lpstr>
      <vt:lpstr>PowerPoint Presentation</vt:lpstr>
      <vt:lpstr>PowerPoint Presentation</vt:lpstr>
      <vt:lpstr>What is Wisdom?</vt:lpstr>
      <vt:lpstr>PowerPoint Presentation</vt:lpstr>
      <vt:lpstr>What is Christian Wisdom?</vt:lpstr>
      <vt:lpstr>PowerPoint Presentation</vt:lpstr>
      <vt:lpstr>DETERMINED HOPE</vt:lpstr>
      <vt:lpstr>PowerPoint Presentation</vt:lpstr>
      <vt:lpstr>PowerPoint Presentation</vt:lpstr>
      <vt:lpstr>PowerPoint Presentation</vt:lpstr>
      <vt:lpstr>Reflection</vt:lpstr>
      <vt:lpstr>Reflection and Review</vt:lpstr>
      <vt:lpstr>Suggested Reading</vt:lpstr>
      <vt:lpstr>PowerPoint Presentation</vt:lpstr>
      <vt:lpstr>PowerPoint Presentation</vt:lpstr>
      <vt:lpstr>Moving to Action</vt:lpstr>
      <vt:lpstr>Closing Litany</vt:lpstr>
      <vt:lpstr>PowerPoint Presentation</vt:lpstr>
      <vt:lpstr>Leaning on the Everlasting Arms</vt:lpstr>
      <vt:lpstr>God Is Here Today  God is here today; as certain as the air I breathe, as certain as the morning sun that rises, as certain when I sing you'll hear my song.  Dios está aquí tan cierto como el aire que respire, tan cierto como la mañana se levanta, tan cierto como que le canto y me puede oír.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Glory</dc:creator>
  <cp:lastModifiedBy>Lynne Gilbert</cp:lastModifiedBy>
  <cp:revision>190</cp:revision>
  <cp:lastPrinted>2020-10-23T06:44:03Z</cp:lastPrinted>
  <dcterms:created xsi:type="dcterms:W3CDTF">2020-03-26T19:20:57Z</dcterms:created>
  <dcterms:modified xsi:type="dcterms:W3CDTF">2020-10-30T00:33:30Z</dcterms:modified>
</cp:coreProperties>
</file>