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  <p:sldMasterId id="2147483737" r:id="rId2"/>
    <p:sldMasterId id="2147483739" r:id="rId3"/>
  </p:sldMasterIdLst>
  <p:sldIdLst>
    <p:sldId id="291" r:id="rId4"/>
    <p:sldId id="256" r:id="rId5"/>
    <p:sldId id="257" r:id="rId6"/>
    <p:sldId id="258" r:id="rId7"/>
    <p:sldId id="259" r:id="rId8"/>
    <p:sldId id="260" r:id="rId9"/>
    <p:sldId id="261" r:id="rId10"/>
    <p:sldId id="263" r:id="rId11"/>
    <p:sldId id="265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9" r:id="rId24"/>
    <p:sldId id="280" r:id="rId25"/>
    <p:sldId id="278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2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D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8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90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515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4602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50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3305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577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277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608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7/16/2017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6878997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7/16/2017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16373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859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13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3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265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902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78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9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21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607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914400"/>
            <a:fld id="{51CF1133-3259-4C45-BABA-5B62D9C6F78D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FFDB82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 defTabSz="914400"/>
              <a:t>7/16/2017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FFDB82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914400"/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FFDB82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914400"/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FFDB82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 defTabSz="914400"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FFDB82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471488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914400"/>
            <a:fld id="{51CF1133-3259-4C45-BABA-5B62D9C6F78D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FFDB82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 defTabSz="914400"/>
              <a:t>7/16/2017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FFDB82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914400"/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FFDB82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914400"/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FFDB82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 defTabSz="914400"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FFDB82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3207670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8566" y="605119"/>
            <a:ext cx="109862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spc="3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United Methodist Women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3411" y="1196790"/>
            <a:ext cx="11416553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spc="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Mission u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8566" y="4044939"/>
            <a:ext cx="109862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spc="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Educate to Transform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9746" y="5060602"/>
            <a:ext cx="2645066" cy="144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79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4330" y="516835"/>
            <a:ext cx="9490282" cy="53943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/>
              <a:t>From the cross to the grave, from the grave to the sky, Lord, I lift your name on high. </a:t>
            </a:r>
          </a:p>
        </p:txBody>
      </p:sp>
    </p:spTree>
    <p:extLst>
      <p:ext uri="{BB962C8B-B14F-4D97-AF65-F5344CB8AC3E}">
        <p14:creationId xmlns:p14="http://schemas.microsoft.com/office/powerpoint/2010/main" val="930165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791" y="624110"/>
            <a:ext cx="9728821" cy="1280890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2 Samuel 7: 1-17</a:t>
            </a:r>
            <a:br>
              <a:rPr lang="en-US" sz="4400" b="1" dirty="0"/>
            </a:br>
            <a:r>
              <a:rPr lang="en-US" sz="4400" b="1" dirty="0"/>
              <a:t>4 elements of the covenant with David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217" y="2133600"/>
            <a:ext cx="10179395" cy="41479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6000" b="1" dirty="0"/>
              <a:t>Everlasting reign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6000" b="1" dirty="0"/>
              <a:t>Rest from his enemies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6000" b="1" dirty="0"/>
              <a:t>A home in which to live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6000" b="1" dirty="0"/>
              <a:t>Land for his people. </a:t>
            </a:r>
          </a:p>
        </p:txBody>
      </p:sp>
    </p:spTree>
    <p:extLst>
      <p:ext uri="{BB962C8B-B14F-4D97-AF65-F5344CB8AC3E}">
        <p14:creationId xmlns:p14="http://schemas.microsoft.com/office/powerpoint/2010/main" val="35965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8368" y="20004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David’s goal v. God’s goal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72209"/>
            <a:ext cx="8915400" cy="55857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/>
              <a:t>Building a temple for God </a:t>
            </a:r>
          </a:p>
          <a:p>
            <a:pPr marL="0" indent="0">
              <a:buNone/>
            </a:pPr>
            <a:r>
              <a:rPr lang="en-US" sz="4800" dirty="0"/>
              <a:t>	(2 SAM 7:18-20)</a:t>
            </a:r>
          </a:p>
          <a:p>
            <a:pPr marL="0" indent="0">
              <a:buNone/>
            </a:pPr>
            <a:r>
              <a:rPr lang="en-US" sz="4800" dirty="0"/>
              <a:t>Consider David’s not fulfilling his goal.</a:t>
            </a:r>
            <a:endParaRPr lang="en-US" sz="4800" b="1" dirty="0"/>
          </a:p>
          <a:p>
            <a:pPr marL="0" indent="0">
              <a:buNone/>
            </a:pPr>
            <a:r>
              <a:rPr lang="en-US" sz="4800" b="1" i="1" dirty="0"/>
              <a:t>How important are buildings and structures to the church today?</a:t>
            </a:r>
          </a:p>
        </p:txBody>
      </p:sp>
    </p:spTree>
    <p:extLst>
      <p:ext uri="{BB962C8B-B14F-4D97-AF65-F5344CB8AC3E}">
        <p14:creationId xmlns:p14="http://schemas.microsoft.com/office/powerpoint/2010/main" val="325143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0591" y="477078"/>
            <a:ext cx="9424021" cy="5434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/>
              <a:t>“As a people the church is really not a place to which we go but the dynamic community that actively reaches out in Christ’s love to the needy and underprivileged of our society.” – </a:t>
            </a:r>
            <a:r>
              <a:rPr lang="en-US" sz="4800" b="1" dirty="0" err="1"/>
              <a:t>ch.</a:t>
            </a:r>
            <a:r>
              <a:rPr lang="en-US" sz="4800" b="1" dirty="0"/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53555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596348"/>
            <a:ext cx="8834162" cy="5314874"/>
          </a:xfrm>
        </p:spPr>
        <p:txBody>
          <a:bodyPr>
            <a:normAutofit/>
          </a:bodyPr>
          <a:lstStyle/>
          <a:p>
            <a:r>
              <a:rPr lang="en-US" sz="6000" b="1" dirty="0"/>
              <a:t>What, from your experiences might reflect the truth of this statement? </a:t>
            </a:r>
          </a:p>
          <a:p>
            <a:r>
              <a:rPr lang="en-US" sz="6000" b="1" dirty="0"/>
              <a:t>TPS. 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58700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84313"/>
            <a:ext cx="8761412" cy="1520687"/>
          </a:xfrm>
        </p:spPr>
        <p:txBody>
          <a:bodyPr>
            <a:normAutofit/>
          </a:bodyPr>
          <a:lstStyle/>
          <a:p>
            <a:r>
              <a:rPr lang="en-US" sz="4000" b="1" dirty="0"/>
              <a:t>Review 1 SAM 18-20 and the </a:t>
            </a:r>
            <a:br>
              <a:rPr lang="en-US" sz="4000" b="1" dirty="0"/>
            </a:br>
            <a:r>
              <a:rPr lang="en-US" sz="4000" b="1" dirty="0"/>
              <a:t>Covenant of Everlasting Friendship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5102087"/>
          </a:xfrm>
        </p:spPr>
        <p:txBody>
          <a:bodyPr>
            <a:normAutofit lnSpcReduction="10000"/>
          </a:bodyPr>
          <a:lstStyle/>
          <a:p>
            <a:r>
              <a:rPr lang="en-US" sz="5400" dirty="0"/>
              <a:t>A picture of ideal human relationships</a:t>
            </a:r>
          </a:p>
          <a:p>
            <a:r>
              <a:rPr lang="en-US" sz="5400" dirty="0"/>
              <a:t>Deep understanding of love between neighbors esp. in re: power and injustice. </a:t>
            </a:r>
          </a:p>
        </p:txBody>
      </p:sp>
    </p:spTree>
    <p:extLst>
      <p:ext uri="{BB962C8B-B14F-4D97-AF65-F5344CB8AC3E}">
        <p14:creationId xmlns:p14="http://schemas.microsoft.com/office/powerpoint/2010/main" val="138531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450574"/>
            <a:ext cx="9099205" cy="5460648"/>
          </a:xfrm>
        </p:spPr>
        <p:txBody>
          <a:bodyPr>
            <a:normAutofit/>
          </a:bodyPr>
          <a:lstStyle/>
          <a:p>
            <a:r>
              <a:rPr lang="en-US" sz="5400" b="1" dirty="0"/>
              <a:t>A sacred covenant relationship means that you don’t make decisions w/o considering the effects on your neighbor/partner</a:t>
            </a:r>
          </a:p>
        </p:txBody>
      </p:sp>
    </p:spTree>
    <p:extLst>
      <p:ext uri="{BB962C8B-B14F-4D97-AF65-F5344CB8AC3E}">
        <p14:creationId xmlns:p14="http://schemas.microsoft.com/office/powerpoint/2010/main" val="266745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8055" y="385569"/>
            <a:ext cx="8911687" cy="1655265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 groups of 4-5,</a:t>
            </a:r>
            <a:br>
              <a:rPr lang="en-US" sz="5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5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Brainstorm: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0647" y="1851991"/>
            <a:ext cx="8915400" cy="42050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4800" b="1" dirty="0"/>
          </a:p>
          <a:p>
            <a:pPr marL="0" indent="0">
              <a:buNone/>
            </a:pPr>
            <a:r>
              <a:rPr lang="en-US" sz="4800" b="1" dirty="0"/>
              <a:t>What can we learn from the elements that symbolized D &amp; J’s friendship, i.e., the exchange of armor, names, and willingness to sacrifice? </a:t>
            </a:r>
          </a:p>
        </p:txBody>
      </p:sp>
    </p:spTree>
    <p:extLst>
      <p:ext uri="{BB962C8B-B14F-4D97-AF65-F5344CB8AC3E}">
        <p14:creationId xmlns:p14="http://schemas.microsoft.com/office/powerpoint/2010/main" val="108460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3" y="450573"/>
            <a:ext cx="8675136" cy="6758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/>
              <a:t>Using colored pencils, crayons, markers, etc., </a:t>
            </a:r>
          </a:p>
          <a:p>
            <a:pPr marL="0" indent="0">
              <a:buNone/>
            </a:pPr>
            <a:r>
              <a:rPr lang="en-US" sz="5400" b="1" dirty="0"/>
              <a:t>Draw a shield with symbols that represent what you are willing to share with your neighbor.</a:t>
            </a:r>
          </a:p>
          <a:p>
            <a:pPr marL="0" indent="0">
              <a:buNone/>
            </a:pPr>
            <a:r>
              <a:rPr lang="en-US" sz="54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Share in your small group</a:t>
            </a:r>
            <a:r>
              <a:rPr lang="en-US" sz="54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626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2924" y="278296"/>
            <a:ext cx="8911687" cy="834887"/>
          </a:xfrm>
        </p:spPr>
        <p:txBody>
          <a:bodyPr>
            <a:normAutofit/>
          </a:bodyPr>
          <a:lstStyle/>
          <a:p>
            <a:r>
              <a:rPr lang="en-US" b="1" dirty="0"/>
              <a:t>Listen to the biblical texts again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92924" y="1364974"/>
            <a:ext cx="4313864" cy="45388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Group 1</a:t>
            </a:r>
          </a:p>
          <a:p>
            <a:pPr marL="0" indent="0">
              <a:buNone/>
            </a:pPr>
            <a:r>
              <a:rPr lang="en-US" sz="3600" b="1" dirty="0"/>
              <a:t>The covenant of eternal rule: God’s covenant with David (2 SAM  7: 1-17, 1 CHR 17, </a:t>
            </a:r>
          </a:p>
          <a:p>
            <a:pPr marL="0" indent="0">
              <a:buNone/>
            </a:pPr>
            <a:r>
              <a:rPr lang="en-US" sz="3600" b="1" dirty="0"/>
              <a:t> PS 89:3-4)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190747" y="1364974"/>
            <a:ext cx="4313864" cy="45388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Group 2</a:t>
            </a:r>
          </a:p>
          <a:p>
            <a:pPr marL="0" indent="0">
              <a:buNone/>
            </a:pPr>
            <a:r>
              <a:rPr lang="en-US" sz="3600" b="1" dirty="0"/>
              <a:t>The covenant of Friendship between David and Jonathan (1 SAM 18-20)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06527" y="5549901"/>
            <a:ext cx="10800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Record your insights on newsprint to share</a:t>
            </a: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33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Covenant-fulfilling God and grace-filled covenant community: the covenants of eternal rule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Session 4 </a:t>
            </a:r>
          </a:p>
        </p:txBody>
      </p:sp>
    </p:spTree>
    <p:extLst>
      <p:ext uri="{BB962C8B-B14F-4D97-AF65-F5344CB8AC3E}">
        <p14:creationId xmlns:p14="http://schemas.microsoft.com/office/powerpoint/2010/main" val="70329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184" y="132522"/>
            <a:ext cx="5789892" cy="6725477"/>
          </a:xfrm>
        </p:spPr>
        <p:txBody>
          <a:bodyPr>
            <a:noAutofit/>
          </a:bodyPr>
          <a:lstStyle/>
          <a:p>
            <a:r>
              <a:rPr lang="en-US" sz="2800" dirty="0"/>
              <a:t>Why was David an unlikely choice to replace Saul?</a:t>
            </a:r>
          </a:p>
          <a:p>
            <a:r>
              <a:rPr lang="en-US" sz="2800" dirty="0"/>
              <a:t>How was the jealousy and injustice  of Saul a crisis context for David’s covenant?</a:t>
            </a:r>
          </a:p>
          <a:p>
            <a:r>
              <a:rPr lang="en-US" sz="2800" dirty="0"/>
              <a:t>Describe the elements in God’s covenant with David, i.e. ,home, peace a nation, promise of eternal rule.</a:t>
            </a:r>
          </a:p>
          <a:p>
            <a:r>
              <a:rPr lang="en-US" sz="2800" dirty="0"/>
              <a:t>How do these elements represent continuation and expansion of God’s promises to Abraham and Moses?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6087" y="357809"/>
            <a:ext cx="5353877" cy="6135756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How did Saul’s injustices strengthen Jonathan’s friendship with David?</a:t>
            </a:r>
          </a:p>
          <a:p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How does Jonathan’s love for David set up the inevitable conflict with his father?</a:t>
            </a:r>
          </a:p>
          <a:p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 was the significance of Jonathan’s gift to David of his cloak and armor?</a:t>
            </a:r>
          </a:p>
        </p:txBody>
      </p:sp>
    </p:spTree>
    <p:extLst>
      <p:ext uri="{BB962C8B-B14F-4D97-AF65-F5344CB8AC3E}">
        <p14:creationId xmlns:p14="http://schemas.microsoft.com/office/powerpoint/2010/main" val="714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1468" y="426589"/>
            <a:ext cx="9463776" cy="3220279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6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care								 eternal rule</a:t>
            </a:r>
            <a:br>
              <a:rPr lang="en-US" sz="6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6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safety							 blessing</a:t>
            </a:r>
            <a:br>
              <a:rPr lang="en-US" sz="6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6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redemption 			guidance </a:t>
            </a:r>
            <a:br>
              <a:rPr lang="en-US" sz="6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6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US" sz="6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63757" y="2769705"/>
            <a:ext cx="10455965" cy="3763618"/>
          </a:xfrm>
        </p:spPr>
        <p:txBody>
          <a:bodyPr>
            <a:normAutofit/>
          </a:bodyPr>
          <a:lstStyle/>
          <a:p>
            <a:endParaRPr lang="en-US" sz="4000" b="1" i="1" dirty="0"/>
          </a:p>
          <a:p>
            <a:r>
              <a:rPr lang="en-US" sz="4400" b="1" i="1" dirty="0"/>
              <a:t>What did Jesus have to do with the covenants? How did he fulfill the covenants?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22784" y="2769705"/>
            <a:ext cx="8666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36D51B"/>
                </a:solidFill>
                <a:latin typeface="Jivetalk" panose="02000600000000000000" pitchFamily="2" charset="0"/>
              </a:rPr>
              <a:t>Jeremiah 31: 31-34</a:t>
            </a:r>
          </a:p>
        </p:txBody>
      </p:sp>
    </p:spTree>
    <p:extLst>
      <p:ext uri="{BB962C8B-B14F-4D97-AF65-F5344CB8AC3E}">
        <p14:creationId xmlns:p14="http://schemas.microsoft.com/office/powerpoint/2010/main" val="412673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165" y="4784035"/>
            <a:ext cx="11078818" cy="2073965"/>
          </a:xfrm>
        </p:spPr>
        <p:txBody>
          <a:bodyPr>
            <a:normAutofit fontScale="70000" lnSpcReduction="20000"/>
          </a:bodyPr>
          <a:lstStyle/>
          <a:p>
            <a:r>
              <a:rPr lang="en-US" sz="4400" u="sng" dirty="0"/>
              <a:t>Example: </a:t>
            </a:r>
            <a:r>
              <a:rPr lang="en-US" sz="6500" u="sng" dirty="0">
                <a:solidFill>
                  <a:srgbClr val="002060"/>
                </a:solidFill>
              </a:rPr>
              <a:t>  </a:t>
            </a:r>
            <a:r>
              <a:rPr lang="en-US" sz="4800" b="1" dirty="0">
                <a:solidFill>
                  <a:srgbClr val="002060"/>
                </a:solidFill>
              </a:rPr>
              <a:t>I am a witness to the goodness of God’s healing power</a:t>
            </a:r>
            <a:r>
              <a:rPr lang="en-US" sz="4300" dirty="0">
                <a:solidFill>
                  <a:srgbClr val="002060"/>
                </a:solidFill>
              </a:rPr>
              <a:t>. </a:t>
            </a:r>
          </a:p>
          <a:p>
            <a:r>
              <a:rPr lang="en-US" sz="5100" b="1" dirty="0">
                <a:solidFill>
                  <a:srgbClr val="36D51B"/>
                </a:solidFill>
              </a:rPr>
              <a:t>Six (6) witnesses from those who haven’t spoken this weekend please stand and read aloud. </a:t>
            </a:r>
          </a:p>
          <a:p>
            <a:endParaRPr lang="en-US" sz="5100" dirty="0">
              <a:solidFill>
                <a:srgbClr val="002060"/>
              </a:solidFill>
            </a:endParaRPr>
          </a:p>
          <a:p>
            <a:endParaRPr lang="en-US" sz="30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57739" y="609600"/>
            <a:ext cx="1004687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 elements and texts of Jesus’ ministry mirror the covenants in the First Testament? Jot some examples of Jesus’ covenant actions. (5 min) Write a </a:t>
            </a:r>
            <a:r>
              <a:rPr lang="en-US" sz="4000" b="1" i="1" dirty="0">
                <a:solidFill>
                  <a:srgbClr val="002060"/>
                </a:solidFill>
              </a:rPr>
              <a:t>1-minute testimony </a:t>
            </a:r>
            <a:r>
              <a:rPr lang="en-US" sz="40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 first person of the covenant fulfilling activity. (3 min) </a:t>
            </a:r>
          </a:p>
        </p:txBody>
      </p:sp>
    </p:spTree>
    <p:extLst>
      <p:ext uri="{BB962C8B-B14F-4D97-AF65-F5344CB8AC3E}">
        <p14:creationId xmlns:p14="http://schemas.microsoft.com/office/powerpoint/2010/main" val="399943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34817" y="556591"/>
            <a:ext cx="9806609" cy="1348409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rgbClr val="002060"/>
                </a:solidFill>
                <a:latin typeface="Jivetalk" panose="02000600000000000000" pitchFamily="2" charset="0"/>
              </a:rPr>
              <a:t>The Meaning and power of the Covenant Today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89212" y="2557670"/>
            <a:ext cx="8915400" cy="3353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/>
              <a:t>We have to find a way to live in covenant with a God for whom neighbor always comes first.</a:t>
            </a:r>
          </a:p>
          <a:p>
            <a:pPr marL="0" indent="0">
              <a:buNone/>
            </a:pPr>
            <a:r>
              <a:rPr lang="en-US" sz="4000" dirty="0"/>
              <a:t>Paul has recommendations in </a:t>
            </a:r>
            <a:r>
              <a:rPr lang="en-US" sz="4800" b="1" dirty="0">
                <a:solidFill>
                  <a:srgbClr val="FF0000"/>
                </a:solidFill>
              </a:rPr>
              <a:t>Philippians 2:1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21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7426" y="808383"/>
            <a:ext cx="8907186" cy="5102839"/>
          </a:xfrm>
        </p:spPr>
        <p:txBody>
          <a:bodyPr>
            <a:normAutofit lnSpcReduction="10000"/>
          </a:bodyPr>
          <a:lstStyle/>
          <a:p>
            <a:r>
              <a:rPr lang="en-US" sz="4800" b="1" dirty="0"/>
              <a:t>In groups of 5-6, consider that verse and any notes you’ve made from chapter 6 to answer this question:</a:t>
            </a:r>
          </a:p>
          <a:p>
            <a:r>
              <a:rPr lang="en-US" sz="4800" b="1" dirty="0"/>
              <a:t>What would putting your neighbor look like in your context? </a:t>
            </a:r>
            <a:r>
              <a:rPr lang="en-US" sz="4800" i="1" dirty="0"/>
              <a:t>(Appendix A)</a:t>
            </a:r>
          </a:p>
        </p:txBody>
      </p:sp>
    </p:spTree>
    <p:extLst>
      <p:ext uri="{BB962C8B-B14F-4D97-AF65-F5344CB8AC3E}">
        <p14:creationId xmlns:p14="http://schemas.microsoft.com/office/powerpoint/2010/main" val="29289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3113" y="530087"/>
            <a:ext cx="9291499" cy="53811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>When your group has at least one idea per person, take it quickly back to Sara and Lynne so they can put it on the screen for all to see. </a:t>
            </a:r>
          </a:p>
          <a:p>
            <a:pPr marL="0" indent="0">
              <a:buNone/>
            </a:pPr>
            <a:endParaRPr lang="en-US" sz="4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4800" i="1" dirty="0">
                <a:solidFill>
                  <a:schemeClr val="accent1">
                    <a:lumMod val="75000"/>
                  </a:schemeClr>
                </a:solidFill>
              </a:rPr>
              <a:t>Share a few of these </a:t>
            </a:r>
            <a:endParaRPr lang="en-US" sz="48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65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Your personal covenant community commitments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Prayer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Advocacy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Intentional growth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Reach out in your community beyond the church walls. </a:t>
            </a:r>
          </a:p>
        </p:txBody>
      </p:sp>
    </p:spTree>
    <p:extLst>
      <p:ext uri="{BB962C8B-B14F-4D97-AF65-F5344CB8AC3E}">
        <p14:creationId xmlns:p14="http://schemas.microsoft.com/office/powerpoint/2010/main" val="19232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755373"/>
            <a:ext cx="8915400" cy="555266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rgbClr val="7030A0"/>
                </a:solidFill>
              </a:rPr>
              <a:t>When you are done, read it aloud to your neighbor. </a:t>
            </a:r>
          </a:p>
          <a:p>
            <a:pPr marL="0" indent="0" algn="ctr">
              <a:buNone/>
            </a:pPr>
            <a:r>
              <a:rPr lang="en-US" sz="4800" b="1" dirty="0">
                <a:solidFill>
                  <a:srgbClr val="7030A0"/>
                </a:solidFill>
              </a:rPr>
              <a:t>Do it as a prayer. </a:t>
            </a:r>
          </a:p>
          <a:p>
            <a:pPr marL="0" indent="0" algn="ctr">
              <a:buNone/>
            </a:pPr>
            <a:r>
              <a:rPr lang="en-US" sz="4800" b="1" dirty="0">
                <a:solidFill>
                  <a:srgbClr val="7030A0"/>
                </a:solidFill>
              </a:rPr>
              <a:t>Copy the original when you are done and place the copy on the altar when you come forward for Holy Communion.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13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7096" y="357809"/>
            <a:ext cx="9397516" cy="65001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300" b="1" dirty="0">
                <a:solidFill>
                  <a:srgbClr val="7030A0"/>
                </a:solidFill>
              </a:rPr>
              <a:t>SING:  “The Summons” #2130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rgbClr val="7030A0"/>
                </a:solidFill>
              </a:rPr>
              <a:t>Will you come and go with me if I but call your name?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rgbClr val="7030A0"/>
                </a:solidFill>
              </a:rPr>
              <a:t>Will you go where you don’t know and never be the same?</a:t>
            </a:r>
          </a:p>
          <a:p>
            <a:pPr marL="0" indent="0" algn="ctr">
              <a:buNone/>
            </a:pPr>
            <a:endParaRPr lang="en-US" sz="4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73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870" y="543339"/>
            <a:ext cx="9251742" cy="536788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rgbClr val="7030A0"/>
                </a:solidFill>
              </a:rPr>
              <a:t>Will you let my love be shown, will you let my name be known?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rgbClr val="7030A0"/>
                </a:solidFill>
              </a:rPr>
              <a:t>Will you let my life be grown in you and you in me?</a:t>
            </a:r>
          </a:p>
        </p:txBody>
      </p:sp>
    </p:spTree>
    <p:extLst>
      <p:ext uri="{BB962C8B-B14F-4D97-AF65-F5344CB8AC3E}">
        <p14:creationId xmlns:p14="http://schemas.microsoft.com/office/powerpoint/2010/main" val="424550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2678" y="66262"/>
            <a:ext cx="4664765" cy="914399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/>
              <a:t>Goals for this session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365" y="1272209"/>
            <a:ext cx="11277599" cy="536713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Understand God’s </a:t>
            </a:r>
            <a:r>
              <a:rPr lang="en-US" sz="3200" b="1" dirty="0">
                <a:solidFill>
                  <a:srgbClr val="0070C0"/>
                </a:solidFill>
              </a:rPr>
              <a:t>Covenant of Eternal Rule </a:t>
            </a:r>
            <a:r>
              <a:rPr lang="en-US" sz="3200" b="1" dirty="0"/>
              <a:t>with David as an elaboration of the covenant promises to  Abraham and Moses for developing the nation; its implications for modern church structures.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Review the </a:t>
            </a:r>
            <a:r>
              <a:rPr lang="en-US" sz="3200" b="1" dirty="0">
                <a:solidFill>
                  <a:srgbClr val="0070C0"/>
                </a:solidFill>
              </a:rPr>
              <a:t>Covenant of Everlasting Friendship</a:t>
            </a:r>
            <a:r>
              <a:rPr lang="en-US" sz="3200" b="1" dirty="0"/>
              <a:t> between David and Jonathan as a model for human relationships and a foretaste of Jesus’ sacrifice.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Consider how Jesus’ life and ministry represent the fullest articulation of God’s relationship with the Covenant humanity in the </a:t>
            </a:r>
            <a:r>
              <a:rPr lang="en-US" sz="3200" b="1" dirty="0">
                <a:solidFill>
                  <a:srgbClr val="0070C0"/>
                </a:solidFill>
              </a:rPr>
              <a:t>Everlasting Covenant. </a:t>
            </a:r>
          </a:p>
        </p:txBody>
      </p:sp>
    </p:spTree>
    <p:extLst>
      <p:ext uri="{BB962C8B-B14F-4D97-AF65-F5344CB8AC3E}">
        <p14:creationId xmlns:p14="http://schemas.microsoft.com/office/powerpoint/2010/main" val="201059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304800"/>
            <a:ext cx="8915400" cy="560642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rgbClr val="7030A0"/>
                </a:solidFill>
              </a:rPr>
              <a:t>Lord, your summons echoes true when you but call my name. 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rgbClr val="7030A0"/>
                </a:solidFill>
              </a:rPr>
              <a:t>Let me turn and follow you and never be the same. </a:t>
            </a:r>
          </a:p>
        </p:txBody>
      </p:sp>
    </p:spTree>
    <p:extLst>
      <p:ext uri="{BB962C8B-B14F-4D97-AF65-F5344CB8AC3E}">
        <p14:creationId xmlns:p14="http://schemas.microsoft.com/office/powerpoint/2010/main" val="82339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7913" y="649357"/>
            <a:ext cx="8986699" cy="526186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rgbClr val="7030A0"/>
                </a:solidFill>
              </a:rPr>
              <a:t>In your company I’ll go where your love and footsteps show.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rgbClr val="7030A0"/>
                </a:solidFill>
              </a:rPr>
              <a:t>Thus I’ll move and live and grow in you and you in me. </a:t>
            </a:r>
          </a:p>
          <a:p>
            <a:pPr marL="0" indent="0" algn="ctr">
              <a:buNone/>
            </a:pPr>
            <a:endParaRPr lang="en-US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55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7030A0"/>
                </a:solidFill>
              </a:rPr>
              <a:t>Unison Benediction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4330" y="1905000"/>
            <a:ext cx="9490282" cy="40062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chemeClr val="tx1"/>
                </a:solidFill>
              </a:rPr>
              <a:t>Now to the One who by the power of the work within us is able to accomplish abundantly far more than all we can ask or imagine, </a:t>
            </a:r>
          </a:p>
        </p:txBody>
      </p:sp>
    </p:spTree>
    <p:extLst>
      <p:ext uri="{BB962C8B-B14F-4D97-AF65-F5344CB8AC3E}">
        <p14:creationId xmlns:p14="http://schemas.microsoft.com/office/powerpoint/2010/main" val="355079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b="1" dirty="0"/>
              <a:t>To God be the glory in the church and in Christ Jesus to all generations, now and forevermore. Amen. </a:t>
            </a:r>
          </a:p>
          <a:p>
            <a:pPr marL="0" indent="0" algn="r">
              <a:buNone/>
            </a:pPr>
            <a:r>
              <a:rPr lang="en-US" sz="2000" b="1" dirty="0"/>
              <a:t>- </a:t>
            </a:r>
            <a:r>
              <a:rPr lang="en-US" sz="2000" i="1" dirty="0"/>
              <a:t>Ephesians 3;20-21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6392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8566" y="605119"/>
            <a:ext cx="109862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spc="3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United Methodist Women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3411" y="1196790"/>
            <a:ext cx="11416553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spc="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Mission u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8566" y="4044939"/>
            <a:ext cx="109862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spc="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Educate to Transform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9746" y="5060602"/>
            <a:ext cx="2645066" cy="144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79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2278"/>
            <a:ext cx="8915400" cy="59634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6000" dirty="0">
                <a:latin typeface="Jivetalk" panose="02000600000000000000" pitchFamily="2" charset="0"/>
              </a:rPr>
              <a:t>“We are Bound to a GOD for whom the Neighbor comes first.”</a:t>
            </a:r>
          </a:p>
          <a:p>
            <a:pPr algn="r">
              <a:buFontTx/>
              <a:buChar char="-"/>
            </a:pPr>
            <a:r>
              <a:rPr lang="en-US" sz="2400" dirty="0">
                <a:latin typeface="Jivetalk" panose="02000600000000000000" pitchFamily="2" charset="0"/>
              </a:rPr>
              <a:t>Walter </a:t>
            </a:r>
            <a:r>
              <a:rPr lang="en-US" sz="2400" dirty="0" err="1">
                <a:latin typeface="Jivetalk" panose="02000600000000000000" pitchFamily="2" charset="0"/>
              </a:rPr>
              <a:t>Brueggemann</a:t>
            </a:r>
            <a:r>
              <a:rPr lang="en-US" sz="2400" dirty="0">
                <a:latin typeface="Jivetalk" panose="02000600000000000000" pitchFamily="2" charset="0"/>
              </a:rPr>
              <a:t>,  </a:t>
            </a:r>
          </a:p>
          <a:p>
            <a:pPr algn="r">
              <a:buFontTx/>
              <a:buChar char="-"/>
            </a:pPr>
            <a:r>
              <a:rPr lang="en-US" sz="2400" u="sng" dirty="0">
                <a:latin typeface="Jivetalk" panose="02000600000000000000" pitchFamily="2" charset="0"/>
              </a:rPr>
              <a:t>The Covenanted Self.</a:t>
            </a:r>
            <a:endParaRPr lang="en-US" sz="2400" dirty="0">
              <a:latin typeface="Jivetalk" panose="020006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89212" y="5152647"/>
            <a:ext cx="85635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accent1">
                    <a:lumMod val="60000"/>
                    <a:lumOff val="40000"/>
                  </a:schemeClr>
                </a:solidFill>
                <a:latin typeface="Jivetalk" panose="02000600000000000000" pitchFamily="2" charset="0"/>
              </a:rPr>
              <a:t>Ponder Jeremiah 31: 3-34</a:t>
            </a:r>
            <a:endParaRPr lang="en-US" sz="5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4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943" y="200040"/>
            <a:ext cx="1700779" cy="899890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latin typeface="Jivetalk" panose="02000600000000000000" pitchFamily="2" charset="0"/>
              </a:rPr>
              <a:t>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243" y="861391"/>
            <a:ext cx="10124661" cy="563217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/>
              <a:t>Lord, I lift your Name on High,</a:t>
            </a:r>
          </a:p>
          <a:p>
            <a:pPr marL="0" indent="0" algn="ctr">
              <a:buNone/>
            </a:pPr>
            <a:r>
              <a:rPr lang="en-US" sz="5400" b="1" dirty="0"/>
              <a:t>Lord, I love to sing your praises,</a:t>
            </a:r>
          </a:p>
          <a:p>
            <a:pPr marL="0" indent="0" algn="ctr">
              <a:buNone/>
            </a:pPr>
            <a:r>
              <a:rPr lang="en-US" sz="5400" b="1" dirty="0"/>
              <a:t>I’m so glad you’re in my life,</a:t>
            </a:r>
          </a:p>
          <a:p>
            <a:pPr marL="0" indent="0" algn="ctr">
              <a:buNone/>
            </a:pPr>
            <a:r>
              <a:rPr lang="en-US" sz="5400" b="1" dirty="0"/>
              <a:t>I’m  so glad you came to save us. </a:t>
            </a:r>
          </a:p>
        </p:txBody>
      </p:sp>
    </p:spTree>
    <p:extLst>
      <p:ext uri="{BB962C8B-B14F-4D97-AF65-F5344CB8AC3E}">
        <p14:creationId xmlns:p14="http://schemas.microsoft.com/office/powerpoint/2010/main" val="82612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596348"/>
            <a:ext cx="8915400" cy="53148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/>
              <a:t>You came from heaven to earth to show the way, from the earth to the cross, my debt to pay.</a:t>
            </a:r>
          </a:p>
        </p:txBody>
      </p:sp>
    </p:spTree>
    <p:extLst>
      <p:ext uri="{BB962C8B-B14F-4D97-AF65-F5344CB8AC3E}">
        <p14:creationId xmlns:p14="http://schemas.microsoft.com/office/powerpoint/2010/main" val="326194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4330" y="516835"/>
            <a:ext cx="9490282" cy="53943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/>
              <a:t>From the cross to the grave, from the grave to the sky, Lord, I lift your name on high. </a:t>
            </a:r>
          </a:p>
        </p:txBody>
      </p:sp>
    </p:spTree>
    <p:extLst>
      <p:ext uri="{BB962C8B-B14F-4D97-AF65-F5344CB8AC3E}">
        <p14:creationId xmlns:p14="http://schemas.microsoft.com/office/powerpoint/2010/main" val="3113221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943" y="200040"/>
            <a:ext cx="1700779" cy="899890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latin typeface="Jivetalk" panose="02000600000000000000" pitchFamily="2" charset="0"/>
              </a:rPr>
              <a:t>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105" y="861391"/>
            <a:ext cx="11065566" cy="5996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b="1" dirty="0"/>
              <a:t>Lord, I lift your Name on High,</a:t>
            </a:r>
          </a:p>
          <a:p>
            <a:pPr marL="0" indent="0" algn="ctr">
              <a:buNone/>
            </a:pPr>
            <a:r>
              <a:rPr lang="en-US" sz="6000" b="1" dirty="0"/>
              <a:t>Lord, I love to sing your praises,</a:t>
            </a:r>
          </a:p>
          <a:p>
            <a:pPr marL="0" indent="0" algn="ctr">
              <a:buNone/>
            </a:pPr>
            <a:r>
              <a:rPr lang="en-US" sz="6000" b="1" dirty="0"/>
              <a:t>I’m so glad you’re in my life,</a:t>
            </a:r>
          </a:p>
          <a:p>
            <a:pPr marL="0" indent="0" algn="ctr">
              <a:buNone/>
            </a:pPr>
            <a:r>
              <a:rPr lang="en-US" sz="6000" b="1" dirty="0"/>
              <a:t>I’m  so glad you came to save us. </a:t>
            </a:r>
          </a:p>
        </p:txBody>
      </p:sp>
    </p:spTree>
    <p:extLst>
      <p:ext uri="{BB962C8B-B14F-4D97-AF65-F5344CB8AC3E}">
        <p14:creationId xmlns:p14="http://schemas.microsoft.com/office/powerpoint/2010/main" val="3802815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596348"/>
            <a:ext cx="9324492" cy="531487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b="1" dirty="0"/>
              <a:t>You came from heaven to earth to show the way, from the earth to the cross, my debt to pay.</a:t>
            </a:r>
          </a:p>
        </p:txBody>
      </p:sp>
    </p:spTree>
    <p:extLst>
      <p:ext uri="{BB962C8B-B14F-4D97-AF65-F5344CB8AC3E}">
        <p14:creationId xmlns:p14="http://schemas.microsoft.com/office/powerpoint/2010/main" val="382340745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Depth">
  <a:themeElements>
    <a:clrScheme name="Depth">
      <a:dk1>
        <a:sysClr val="windowText" lastClr="000000"/>
      </a:dk1>
      <a:lt1>
        <a:sysClr val="window" lastClr="FFFFFF"/>
      </a:lt1>
      <a:dk2>
        <a:srgbClr val="4E3B30"/>
      </a:dk2>
      <a:lt2>
        <a:srgbClr val="FFDB82"/>
      </a:lt2>
      <a:accent1>
        <a:srgbClr val="F0A22E"/>
      </a:accent1>
      <a:accent2>
        <a:srgbClr val="E4D9B2"/>
      </a:accent2>
      <a:accent3>
        <a:srgbClr val="AA986C"/>
      </a:accent3>
      <a:accent4>
        <a:srgbClr val="8FB977"/>
      </a:accent4>
      <a:accent5>
        <a:srgbClr val="778F9F"/>
      </a:accent5>
      <a:accent6>
        <a:srgbClr val="8A6087"/>
      </a:accent6>
      <a:hlink>
        <a:srgbClr val="AD1F1F"/>
      </a:hlink>
      <a:folHlink>
        <a:srgbClr val="FFC42F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C473073F-34A4-486A-BBA1-2A70AE921EB6}"/>
    </a:ext>
  </a:extLst>
</a:theme>
</file>

<file path=ppt/theme/theme3.xml><?xml version="1.0" encoding="utf-8"?>
<a:theme xmlns:a="http://schemas.openxmlformats.org/drawingml/2006/main" name="2_Depth">
  <a:themeElements>
    <a:clrScheme name="Depth">
      <a:dk1>
        <a:sysClr val="windowText" lastClr="000000"/>
      </a:dk1>
      <a:lt1>
        <a:sysClr val="window" lastClr="FFFFFF"/>
      </a:lt1>
      <a:dk2>
        <a:srgbClr val="4E3B30"/>
      </a:dk2>
      <a:lt2>
        <a:srgbClr val="FFDB82"/>
      </a:lt2>
      <a:accent1>
        <a:srgbClr val="F0A22E"/>
      </a:accent1>
      <a:accent2>
        <a:srgbClr val="E4D9B2"/>
      </a:accent2>
      <a:accent3>
        <a:srgbClr val="AA986C"/>
      </a:accent3>
      <a:accent4>
        <a:srgbClr val="8FB977"/>
      </a:accent4>
      <a:accent5>
        <a:srgbClr val="778F9F"/>
      </a:accent5>
      <a:accent6>
        <a:srgbClr val="8A6087"/>
      </a:accent6>
      <a:hlink>
        <a:srgbClr val="AD1F1F"/>
      </a:hlink>
      <a:folHlink>
        <a:srgbClr val="FFC42F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C473073F-34A4-486A-BBA1-2A70AE921E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2070</TotalTime>
  <Words>1096</Words>
  <Application>Microsoft Office PowerPoint</Application>
  <PresentationFormat>Widescreen</PresentationFormat>
  <Paragraphs>105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45" baseType="lpstr">
      <vt:lpstr>Arial</vt:lpstr>
      <vt:lpstr>Century Gothic</vt:lpstr>
      <vt:lpstr>Corbel</vt:lpstr>
      <vt:lpstr>Jivetalk</vt:lpstr>
      <vt:lpstr>Segoe UI Light</vt:lpstr>
      <vt:lpstr>Segoe UI Semibold</vt:lpstr>
      <vt:lpstr>Wingdings</vt:lpstr>
      <vt:lpstr>Wingdings 3</vt:lpstr>
      <vt:lpstr>Wisp</vt:lpstr>
      <vt:lpstr>1_Depth</vt:lpstr>
      <vt:lpstr>2_Depth</vt:lpstr>
      <vt:lpstr>PowerPoint Presentation</vt:lpstr>
      <vt:lpstr>Covenant-fulfilling God and grace-filled covenant community: the covenants of eternal rule </vt:lpstr>
      <vt:lpstr>Goals for this session </vt:lpstr>
      <vt:lpstr>PowerPoint Presentation</vt:lpstr>
      <vt:lpstr>sing</vt:lpstr>
      <vt:lpstr>PowerPoint Presentation</vt:lpstr>
      <vt:lpstr>PowerPoint Presentation</vt:lpstr>
      <vt:lpstr>sing</vt:lpstr>
      <vt:lpstr>PowerPoint Presentation</vt:lpstr>
      <vt:lpstr>PowerPoint Presentation</vt:lpstr>
      <vt:lpstr>2 Samuel 7: 1-17 4 elements of the covenant with David</vt:lpstr>
      <vt:lpstr>David’s goal v. God’s goal </vt:lpstr>
      <vt:lpstr>PowerPoint Presentation</vt:lpstr>
      <vt:lpstr>PowerPoint Presentation</vt:lpstr>
      <vt:lpstr>Review 1 SAM 18-20 and the  Covenant of Everlasting Friendship</vt:lpstr>
      <vt:lpstr>PowerPoint Presentation</vt:lpstr>
      <vt:lpstr>In groups of 4-5, Brainstorm:</vt:lpstr>
      <vt:lpstr>PowerPoint Presentation</vt:lpstr>
      <vt:lpstr>Listen to the biblical texts again</vt:lpstr>
      <vt:lpstr>PowerPoint Presentation</vt:lpstr>
      <vt:lpstr>  care         eternal rule safety        blessing redemption    guidance     </vt:lpstr>
      <vt:lpstr>PowerPoint Presentation</vt:lpstr>
      <vt:lpstr>The Meaning and power of the Covenant Today</vt:lpstr>
      <vt:lpstr>PowerPoint Presentation</vt:lpstr>
      <vt:lpstr>PowerPoint Presentation</vt:lpstr>
      <vt:lpstr>Your personal covenant community commitments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Unison Benediction </vt:lpstr>
      <vt:lpstr>Cont.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Covenant-fulfilling God and grace-filled covenant community: the covenants of eternal rule</dc:title>
  <dc:creator>patty.meyers@pfeiffer.edu</dc:creator>
  <cp:lastModifiedBy>Chapel 2</cp:lastModifiedBy>
  <cp:revision>23</cp:revision>
  <dcterms:created xsi:type="dcterms:W3CDTF">2017-07-04T17:19:27Z</dcterms:created>
  <dcterms:modified xsi:type="dcterms:W3CDTF">2017-07-16T14:04:19Z</dcterms:modified>
</cp:coreProperties>
</file>