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8"/>
  </p:notesMasterIdLst>
  <p:handoutMasterIdLst>
    <p:handoutMasterId r:id="rId49"/>
  </p:handoutMasterIdLst>
  <p:sldIdLst>
    <p:sldId id="264" r:id="rId5"/>
    <p:sldId id="269" r:id="rId6"/>
    <p:sldId id="281" r:id="rId7"/>
    <p:sldId id="282" r:id="rId8"/>
    <p:sldId id="266" r:id="rId9"/>
    <p:sldId id="268" r:id="rId10"/>
    <p:sldId id="270" r:id="rId11"/>
    <p:sldId id="280" r:id="rId12"/>
    <p:sldId id="274" r:id="rId13"/>
    <p:sldId id="286" r:id="rId14"/>
    <p:sldId id="284" r:id="rId15"/>
    <p:sldId id="285" r:id="rId16"/>
    <p:sldId id="283" r:id="rId17"/>
    <p:sldId id="287" r:id="rId18"/>
    <p:sldId id="288" r:id="rId19"/>
    <p:sldId id="289" r:id="rId20"/>
    <p:sldId id="301" r:id="rId21"/>
    <p:sldId id="300" r:id="rId22"/>
    <p:sldId id="290" r:id="rId23"/>
    <p:sldId id="302" r:id="rId24"/>
    <p:sldId id="303" r:id="rId25"/>
    <p:sldId id="304" r:id="rId26"/>
    <p:sldId id="305" r:id="rId27"/>
    <p:sldId id="292" r:id="rId28"/>
    <p:sldId id="293" r:id="rId29"/>
    <p:sldId id="291" r:id="rId30"/>
    <p:sldId id="306" r:id="rId31"/>
    <p:sldId id="308" r:id="rId32"/>
    <p:sldId id="309" r:id="rId33"/>
    <p:sldId id="310" r:id="rId34"/>
    <p:sldId id="311" r:id="rId35"/>
    <p:sldId id="312" r:id="rId36"/>
    <p:sldId id="313" r:id="rId37"/>
    <p:sldId id="314" r:id="rId38"/>
    <p:sldId id="315" r:id="rId39"/>
    <p:sldId id="307" r:id="rId40"/>
    <p:sldId id="294" r:id="rId41"/>
    <p:sldId id="295" r:id="rId42"/>
    <p:sldId id="296" r:id="rId43"/>
    <p:sldId id="316" r:id="rId44"/>
    <p:sldId id="299" r:id="rId45"/>
    <p:sldId id="298" r:id="rId46"/>
    <p:sldId id="297" r:id="rId47"/>
  </p:sldIdLst>
  <p:sldSz cx="12188825" cy="6858000"/>
  <p:notesSz cx="7102475" cy="9369425"/>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951"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38" autoAdjust="0"/>
    <p:restoredTop sz="94280" autoAdjust="0"/>
  </p:normalViewPr>
  <p:slideViewPr>
    <p:cSldViewPr showGuides="1">
      <p:cViewPr varScale="1">
        <p:scale>
          <a:sx n="63" d="100"/>
          <a:sy n="63" d="100"/>
        </p:scale>
        <p:origin x="78" y="240"/>
      </p:cViewPr>
      <p:guideLst>
        <p:guide pos="3839"/>
        <p:guide orient="horz" pos="2160"/>
      </p:guideLst>
    </p:cSldViewPr>
  </p:slideViewPr>
  <p:notesTextViewPr>
    <p:cViewPr>
      <p:scale>
        <a:sx n="3" d="2"/>
        <a:sy n="3" d="2"/>
      </p:scale>
      <p:origin x="0" y="0"/>
    </p:cViewPr>
  </p:notesTextViewPr>
  <p:sorterViewPr>
    <p:cViewPr varScale="1">
      <p:scale>
        <a:sx n="100" d="100"/>
        <a:sy n="100" d="100"/>
      </p:scale>
      <p:origin x="0" y="-5172"/>
    </p:cViewPr>
  </p:sorterViewPr>
  <p:notesViewPr>
    <p:cSldViewPr>
      <p:cViewPr varScale="1">
        <p:scale>
          <a:sx n="63" d="100"/>
          <a:sy n="63" d="100"/>
        </p:scale>
        <p:origin x="1986" y="108"/>
      </p:cViewPr>
      <p:guideLst>
        <p:guide orient="horz" pos="2951"/>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471"/>
          </a:xfrm>
          <a:prstGeom prst="rect">
            <a:avLst/>
          </a:prstGeom>
        </p:spPr>
        <p:txBody>
          <a:bodyPr vert="horz" lIns="94119" tIns="47060" rIns="94119" bIns="4706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4023092" y="0"/>
            <a:ext cx="3077739" cy="468471"/>
          </a:xfrm>
          <a:prstGeom prst="rect">
            <a:avLst/>
          </a:prstGeom>
        </p:spPr>
        <p:txBody>
          <a:bodyPr vert="horz" lIns="94119" tIns="47060" rIns="94119" bIns="47060" rtlCol="0"/>
          <a:lstStyle>
            <a:lvl1pPr algn="r">
              <a:defRPr sz="1200"/>
            </a:lvl1pPr>
          </a:lstStyle>
          <a:p>
            <a:fld id="{E973C59C-4E16-4A64-A766-34DB213E11B3}" type="datetimeFigureOut">
              <a:rPr lang="en-US">
                <a:solidFill>
                  <a:schemeClr val="tx2"/>
                </a:solidFill>
              </a:rPr>
              <a:t>7/15/2017</a:t>
            </a:fld>
            <a:endParaRPr>
              <a:solidFill>
                <a:schemeClr val="tx2"/>
              </a:solidFill>
            </a:endParaRPr>
          </a:p>
        </p:txBody>
      </p:sp>
      <p:sp>
        <p:nvSpPr>
          <p:cNvPr id="4" name="Footer Placeholder 3"/>
          <p:cNvSpPr>
            <a:spLocks noGrp="1"/>
          </p:cNvSpPr>
          <p:nvPr>
            <p:ph type="ftr" sz="quarter" idx="2"/>
          </p:nvPr>
        </p:nvSpPr>
        <p:spPr>
          <a:xfrm>
            <a:off x="0" y="8899328"/>
            <a:ext cx="3077739" cy="468471"/>
          </a:xfrm>
          <a:prstGeom prst="rect">
            <a:avLst/>
          </a:prstGeom>
        </p:spPr>
        <p:txBody>
          <a:bodyPr vert="horz" lIns="94119" tIns="47060" rIns="94119" bIns="4706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4023092" y="8899328"/>
            <a:ext cx="3077739" cy="468471"/>
          </a:xfrm>
          <a:prstGeom prst="rect">
            <a:avLst/>
          </a:prstGeom>
        </p:spPr>
        <p:txBody>
          <a:bodyPr vert="horz" lIns="94119" tIns="47060" rIns="94119" bIns="4706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471"/>
          </a:xfrm>
          <a:prstGeom prst="rect">
            <a:avLst/>
          </a:prstGeom>
        </p:spPr>
        <p:txBody>
          <a:bodyPr vert="horz" lIns="94119" tIns="47060" rIns="94119" bIns="4706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4023092" y="0"/>
            <a:ext cx="3077739" cy="468471"/>
          </a:xfrm>
          <a:prstGeom prst="rect">
            <a:avLst/>
          </a:prstGeom>
        </p:spPr>
        <p:txBody>
          <a:bodyPr vert="horz" lIns="94119" tIns="47060" rIns="94119" bIns="47060" rtlCol="0"/>
          <a:lstStyle>
            <a:lvl1pPr algn="r">
              <a:defRPr sz="1200">
                <a:solidFill>
                  <a:schemeClr val="tx2"/>
                </a:solidFill>
              </a:defRPr>
            </a:lvl1pPr>
          </a:lstStyle>
          <a:p>
            <a:fld id="{F95CF31C-F757-429C-A789-86504F04C3BE}" type="datetimeFigureOut">
              <a:rPr lang="en-US"/>
              <a:pPr/>
              <a:t>7/15/2017</a:t>
            </a:fld>
            <a:endParaRPr/>
          </a:p>
        </p:txBody>
      </p:sp>
      <p:sp>
        <p:nvSpPr>
          <p:cNvPr id="4" name="Slide Image Placeholder 3"/>
          <p:cNvSpPr>
            <a:spLocks noGrp="1" noRot="1" noChangeAspect="1"/>
          </p:cNvSpPr>
          <p:nvPr>
            <p:ph type="sldImg" idx="2"/>
          </p:nvPr>
        </p:nvSpPr>
        <p:spPr>
          <a:xfrm>
            <a:off x="428625" y="703263"/>
            <a:ext cx="6245225" cy="3513137"/>
          </a:xfrm>
          <a:prstGeom prst="rect">
            <a:avLst/>
          </a:prstGeom>
          <a:noFill/>
          <a:ln w="12700">
            <a:solidFill>
              <a:prstClr val="black"/>
            </a:solidFill>
          </a:ln>
        </p:spPr>
        <p:txBody>
          <a:bodyPr vert="horz" lIns="94119" tIns="47060" rIns="94119" bIns="47060" rtlCol="0" anchor="ctr"/>
          <a:lstStyle/>
          <a:p>
            <a:endParaRPr/>
          </a:p>
        </p:txBody>
      </p:sp>
      <p:sp>
        <p:nvSpPr>
          <p:cNvPr id="5" name="Notes Placeholder 4"/>
          <p:cNvSpPr>
            <a:spLocks noGrp="1"/>
          </p:cNvSpPr>
          <p:nvPr>
            <p:ph type="body" sz="quarter" idx="3"/>
          </p:nvPr>
        </p:nvSpPr>
        <p:spPr>
          <a:xfrm>
            <a:off x="710248" y="4450477"/>
            <a:ext cx="5681980" cy="4216241"/>
          </a:xfrm>
          <a:prstGeom prst="rect">
            <a:avLst/>
          </a:prstGeom>
        </p:spPr>
        <p:txBody>
          <a:bodyPr vert="horz" lIns="94119" tIns="47060" rIns="94119" bIns="4706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99328"/>
            <a:ext cx="3077739" cy="468471"/>
          </a:xfrm>
          <a:prstGeom prst="rect">
            <a:avLst/>
          </a:prstGeom>
        </p:spPr>
        <p:txBody>
          <a:bodyPr vert="horz" lIns="94119" tIns="47060" rIns="94119" bIns="4706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4023092" y="8899328"/>
            <a:ext cx="3077739" cy="468471"/>
          </a:xfrm>
          <a:prstGeom prst="rect">
            <a:avLst/>
          </a:prstGeom>
        </p:spPr>
        <p:txBody>
          <a:bodyPr vert="horz" lIns="94119" tIns="47060" rIns="94119" bIns="4706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5</a:t>
            </a:fld>
            <a:endParaRPr lang="en-US"/>
          </a:p>
        </p:txBody>
      </p:sp>
    </p:spTree>
    <p:extLst>
      <p:ext uri="{BB962C8B-B14F-4D97-AF65-F5344CB8AC3E}">
        <p14:creationId xmlns:p14="http://schemas.microsoft.com/office/powerpoint/2010/main" val="26466622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7/15/2017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7/15/2017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7/15/2017</a:t>
            </a:fld>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a:t>Click to edit Master title style</a:t>
            </a:r>
            <a:endParaRPr dirty="0"/>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7/15/2017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7/15/2017</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7/15/2017</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7/15/2017</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a:t>Click to edit Master title style</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126BF754-515F-40B9-8D24-D54D5825B3D0}" type="datetimeFigureOut">
              <a:rPr lang="en-US"/>
              <a:t>7/15/2017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7/15/2017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fld id="{2DD204D1-F9BD-4643-8480-6EA41EB484F1}" type="datetimeFigureOut">
              <a:rPr lang="en-US" smtClean="0"/>
              <a:pPr/>
              <a:t>7/15/2017</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b="1" dirty="0"/>
              <a:t>GOD the Equipper and God’s Covenant Nation </a:t>
            </a:r>
          </a:p>
        </p:txBody>
      </p:sp>
      <p:sp>
        <p:nvSpPr>
          <p:cNvPr id="3" name="Subtitle 2"/>
          <p:cNvSpPr>
            <a:spLocks noGrp="1"/>
          </p:cNvSpPr>
          <p:nvPr>
            <p:ph type="subTitle" idx="1"/>
          </p:nvPr>
        </p:nvSpPr>
        <p:spPr/>
        <p:txBody>
          <a:bodyPr/>
          <a:lstStyle/>
          <a:p>
            <a:r>
              <a:rPr lang="en-US" dirty="0"/>
              <a:t>Session 3</a:t>
            </a:r>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266612" cy="7725192"/>
          </a:xfrm>
          <a:prstGeom prst="rect">
            <a:avLst/>
          </a:prstGeom>
        </p:spPr>
        <p:txBody>
          <a:bodyPr wrap="square">
            <a:spAutoFit/>
          </a:bodyPr>
          <a:lstStyle/>
          <a:p>
            <a:pPr algn="ctr"/>
            <a:r>
              <a:rPr lang="en-US" sz="2800" b="1" dirty="0">
                <a:latin typeface="Jester"/>
                <a:ea typeface="Times New Roman" panose="02020603050405020304" pitchFamily="18" charset="0"/>
              </a:rPr>
              <a:t>Ten Commandments of Human Relations</a:t>
            </a:r>
            <a:endParaRPr lang="en-US" sz="16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2800" dirty="0">
                <a:latin typeface="Jester"/>
                <a:ea typeface="Times New Roman" panose="02020603050405020304" pitchFamily="18" charset="0"/>
              </a:rPr>
              <a:t>Speak to people. There is nothing so nice as a cheerful word of greeting.</a:t>
            </a:r>
            <a:endParaRPr lang="en-US" sz="18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2800" dirty="0">
                <a:latin typeface="Jester"/>
                <a:ea typeface="Times New Roman" panose="02020603050405020304" pitchFamily="18" charset="0"/>
              </a:rPr>
              <a:t>Smile at people. It takes 72 muscles to frown, only 14 to smile.</a:t>
            </a:r>
            <a:endParaRPr lang="en-US" sz="18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2800" dirty="0">
                <a:latin typeface="Jester"/>
                <a:ea typeface="Times New Roman" panose="02020603050405020304" pitchFamily="18" charset="0"/>
              </a:rPr>
              <a:t>Call people by name. The sweetest music to anyone’s ears is the sound of their own name.</a:t>
            </a:r>
            <a:endParaRPr lang="en-US" sz="18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2800" dirty="0">
                <a:latin typeface="Jester"/>
                <a:ea typeface="Times New Roman" panose="02020603050405020304" pitchFamily="18" charset="0"/>
              </a:rPr>
              <a:t>Be friendly and helpful. If you want friends, you must be one.</a:t>
            </a:r>
            <a:endParaRPr lang="en-US" sz="18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2800" dirty="0">
                <a:latin typeface="Jester"/>
                <a:ea typeface="Times New Roman" panose="02020603050405020304" pitchFamily="18" charset="0"/>
              </a:rPr>
              <a:t>Be nice. Speak and act as if everything you do is a joy. </a:t>
            </a:r>
            <a:endParaRPr lang="en-US" sz="18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2800" dirty="0">
                <a:latin typeface="Jester"/>
                <a:ea typeface="Times New Roman" panose="02020603050405020304" pitchFamily="18" charset="0"/>
              </a:rPr>
              <a:t> Be genuinely interested in people. You can like almost everybody if you try.</a:t>
            </a:r>
            <a:endParaRPr lang="en-US" sz="18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2800" dirty="0">
                <a:latin typeface="Jester"/>
                <a:ea typeface="Times New Roman" panose="02020603050405020304" pitchFamily="18" charset="0"/>
              </a:rPr>
              <a:t>Be generous with praise a</a:t>
            </a:r>
            <a:r>
              <a:rPr lang="en-US" sz="2800" b="1" dirty="0">
                <a:latin typeface="Jester"/>
                <a:ea typeface="Times New Roman" panose="02020603050405020304" pitchFamily="18" charset="0"/>
              </a:rPr>
              <a:t>nd cautious </a:t>
            </a:r>
            <a:r>
              <a:rPr lang="en-US" sz="2800" dirty="0">
                <a:latin typeface="Jester"/>
                <a:ea typeface="Times New Roman" panose="02020603050405020304" pitchFamily="18" charset="0"/>
              </a:rPr>
              <a:t>with criticism.</a:t>
            </a:r>
            <a:endParaRPr lang="en-US" sz="18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2800" dirty="0">
                <a:latin typeface="Jester"/>
                <a:ea typeface="Times New Roman" panose="02020603050405020304" pitchFamily="18" charset="0"/>
              </a:rPr>
              <a:t>Be considerate with the feelings of others. There are usually three sides to a controversy: yours, the other person’s, and the right side.</a:t>
            </a:r>
            <a:endParaRPr lang="en-US" sz="18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2800" dirty="0">
                <a:latin typeface="Jester"/>
                <a:ea typeface="Times New Roman" panose="02020603050405020304" pitchFamily="18" charset="0"/>
              </a:rPr>
              <a:t>Be eager to lend a helping hand. Often it’s appreciated more than you know. What counts most in life is what we do for others.</a:t>
            </a:r>
            <a:endParaRPr lang="en-US" sz="18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2800" dirty="0">
                <a:latin typeface="Jester"/>
                <a:ea typeface="Times New Roman" panose="02020603050405020304" pitchFamily="18" charset="0"/>
              </a:rPr>
              <a:t>Add to this a good sense of humor, a huge dose of patience, and a dash of humility. This combination will open many doors and the rewards will be enormous. </a:t>
            </a:r>
            <a:endParaRPr lang="en-US" sz="1800" dirty="0">
              <a:latin typeface="Times New Roman" panose="02020603050405020304" pitchFamily="18" charset="0"/>
              <a:ea typeface="Times New Roman" panose="02020603050405020304" pitchFamily="18" charset="0"/>
            </a:endParaRPr>
          </a:p>
          <a:p>
            <a:pPr marL="228600" marR="0">
              <a:spcBef>
                <a:spcPts val="0"/>
              </a:spcBef>
              <a:spcAft>
                <a:spcPts val="0"/>
              </a:spcAft>
            </a:pPr>
            <a:r>
              <a:rPr lang="en-US" dirty="0">
                <a:latin typeface="Jester"/>
                <a:ea typeface="Times New Roman" panose="02020603050405020304" pitchFamily="18" charset="0"/>
              </a:rPr>
              <a:t> </a:t>
            </a:r>
            <a:endParaRPr lang="en-US" sz="1600" dirty="0">
              <a:latin typeface="Times New Roman" panose="02020603050405020304" pitchFamily="18" charset="0"/>
              <a:ea typeface="Times New Roman" panose="02020603050405020304" pitchFamily="18" charset="0"/>
            </a:endParaRPr>
          </a:p>
          <a:p>
            <a:pPr marL="228600" marR="0">
              <a:spcBef>
                <a:spcPts val="0"/>
              </a:spcBef>
              <a:spcAft>
                <a:spcPts val="0"/>
              </a:spcAft>
            </a:pPr>
            <a:r>
              <a:rPr lang="en-US" dirty="0">
                <a:latin typeface="Jester"/>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80496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1961812" cy="7454348"/>
          </a:xfrm>
          <a:prstGeom prst="rect">
            <a:avLst/>
          </a:prstGeom>
        </p:spPr>
        <p:txBody>
          <a:bodyPr wrap="square">
            <a:spAutoFit/>
          </a:bodyPr>
          <a:lstStyle/>
          <a:p>
            <a:pPr>
              <a:lnSpc>
                <a:spcPct val="115000"/>
              </a:lnSpc>
            </a:pPr>
            <a:r>
              <a:rPr lang="en-US" sz="2800" baseline="30000" dirty="0">
                <a:latin typeface="Calibri" panose="020F0502020204030204" pitchFamily="34" charset="0"/>
                <a:ea typeface="Calibri" panose="020F0502020204030204" pitchFamily="34" charset="0"/>
                <a:cs typeface="Times New Roman" panose="02020603050405020304" pitchFamily="18" charset="0"/>
              </a:rPr>
              <a:t>1</a:t>
            </a:r>
            <a:r>
              <a:rPr lang="en-US" sz="2800" dirty="0">
                <a:latin typeface="Calibri" panose="020F0502020204030204" pitchFamily="34" charset="0"/>
                <a:ea typeface="Calibri" panose="020F0502020204030204" pitchFamily="34" charset="0"/>
                <a:cs typeface="Times New Roman" panose="02020603050405020304" pitchFamily="18" charset="0"/>
              </a:rPr>
              <a:t>Then the Moderator posted all these words on the messenger board:</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800" baseline="30000" dirty="0">
                <a:latin typeface="Calibri" panose="020F0502020204030204" pitchFamily="34" charset="0"/>
                <a:ea typeface="Calibri" panose="020F0502020204030204" pitchFamily="34" charset="0"/>
                <a:cs typeface="Times New Roman" panose="02020603050405020304" pitchFamily="18" charset="0"/>
              </a:rPr>
              <a:t>2</a:t>
            </a:r>
            <a:r>
              <a:rPr lang="en-US" sz="2800" dirty="0">
                <a:latin typeface="Calibri" panose="020F0502020204030204" pitchFamily="34" charset="0"/>
                <a:ea typeface="Calibri" panose="020F0502020204030204" pitchFamily="34" charset="0"/>
                <a:cs typeface="Times New Roman" panose="02020603050405020304" pitchFamily="18" charset="0"/>
              </a:rPr>
              <a:t>"I am the Moderator, who increased your bandwidth and liberated you from internet censorship;</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800" baseline="30000" dirty="0">
                <a:latin typeface="Calibri" panose="020F0502020204030204" pitchFamily="34" charset="0"/>
                <a:ea typeface="Calibri" panose="020F0502020204030204" pitchFamily="34" charset="0"/>
                <a:cs typeface="Times New Roman" panose="02020603050405020304" pitchFamily="18" charset="0"/>
              </a:rPr>
              <a:t>3</a:t>
            </a:r>
            <a:r>
              <a:rPr lang="en-US" sz="2800" dirty="0">
                <a:latin typeface="Calibri" panose="020F0502020204030204" pitchFamily="34" charset="0"/>
                <a:ea typeface="Calibri" panose="020F0502020204030204" pitchFamily="34" charset="0"/>
                <a:cs typeface="Times New Roman" panose="02020603050405020304" pitchFamily="18" charset="0"/>
              </a:rPr>
              <a:t>You are not allowed to join any message boards other than mine.</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800" dirty="0">
                <a:latin typeface="Calibri" panose="020F0502020204030204" pitchFamily="34" charset="0"/>
                <a:ea typeface="Calibri" panose="020F0502020204030204" pitchFamily="34"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800" baseline="30000" dirty="0">
                <a:latin typeface="Calibri" panose="020F0502020204030204" pitchFamily="34" charset="0"/>
                <a:ea typeface="Calibri" panose="020F0502020204030204" pitchFamily="34" charset="0"/>
                <a:cs typeface="Times New Roman" panose="02020603050405020304" pitchFamily="18" charset="0"/>
              </a:rPr>
              <a:t>4</a:t>
            </a:r>
            <a:r>
              <a:rPr lang="en-US" sz="2800" dirty="0">
                <a:latin typeface="Calibri" panose="020F0502020204030204" pitchFamily="34" charset="0"/>
                <a:ea typeface="Calibri" panose="020F0502020204030204" pitchFamily="34" charset="0"/>
                <a:cs typeface="Times New Roman" panose="02020603050405020304" pitchFamily="18" charset="0"/>
              </a:rPr>
              <a:t>You shall not post a message in a forum other than mine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800" baseline="30000" dirty="0">
                <a:latin typeface="Calibri" panose="020F0502020204030204" pitchFamily="34" charset="0"/>
                <a:ea typeface="Calibri" panose="020F0502020204030204" pitchFamily="34" charset="0"/>
                <a:cs typeface="Times New Roman" panose="02020603050405020304" pitchFamily="18" charset="0"/>
              </a:rPr>
              <a:t>5</a:t>
            </a:r>
            <a:r>
              <a:rPr lang="en-US" sz="2800" dirty="0">
                <a:latin typeface="Calibri" panose="020F0502020204030204" pitchFamily="34" charset="0"/>
                <a:ea typeface="Calibri" panose="020F0502020204030204" pitchFamily="34" charset="0"/>
                <a:cs typeface="Times New Roman" panose="02020603050405020304" pitchFamily="18" charset="0"/>
              </a:rPr>
              <a:t>for I can see all and will summarily ban you from further postings in our chat room. This ban will stay on your IP address for generations to come and not even your children's children will be able to get past this firewall,</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800" baseline="30000" dirty="0">
                <a:latin typeface="Calibri" panose="020F0502020204030204" pitchFamily="34" charset="0"/>
                <a:ea typeface="Calibri" panose="020F0502020204030204" pitchFamily="34" charset="0"/>
                <a:cs typeface="Times New Roman" panose="02020603050405020304" pitchFamily="18" charset="0"/>
              </a:rPr>
              <a:t>6</a:t>
            </a:r>
            <a:r>
              <a:rPr lang="en-US" sz="2800" dirty="0">
                <a:latin typeface="Calibri" panose="020F0502020204030204" pitchFamily="34" charset="0"/>
                <a:ea typeface="Calibri" panose="020F0502020204030204" pitchFamily="34" charset="0"/>
                <a:cs typeface="Times New Roman" panose="02020603050405020304" pitchFamily="18" charset="0"/>
              </a:rPr>
              <a:t>but those who honor my desires will find themselves in favor and will be granted a multitude of Bitcoins.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800" dirty="0">
                <a:latin typeface="Calibri" panose="020F0502020204030204" pitchFamily="34" charset="0"/>
                <a:ea typeface="Calibri" panose="020F0502020204030204" pitchFamily="34"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800" baseline="30000" dirty="0">
                <a:latin typeface="Calibri" panose="020F0502020204030204" pitchFamily="34" charset="0"/>
                <a:ea typeface="Calibri" panose="020F0502020204030204" pitchFamily="34" charset="0"/>
                <a:cs typeface="Times New Roman" panose="02020603050405020304" pitchFamily="18" charset="0"/>
              </a:rPr>
              <a:t>7</a:t>
            </a:r>
            <a:r>
              <a:rPr lang="en-US" sz="2800" dirty="0">
                <a:latin typeface="Calibri" panose="020F0502020204030204" pitchFamily="34" charset="0"/>
                <a:ea typeface="Calibri" panose="020F0502020204030204" pitchFamily="34" charset="0"/>
                <a:cs typeface="Times New Roman" panose="02020603050405020304" pitchFamily="18" charset="0"/>
              </a:rPr>
              <a:t>Do not speak poorly of me; in doing so, you will cause my name to be marred in chat rooms everywhere.</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2236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038012" cy="6534096"/>
          </a:xfrm>
          <a:prstGeom prst="rect">
            <a:avLst/>
          </a:prstGeom>
        </p:spPr>
        <p:txBody>
          <a:bodyPr wrap="square">
            <a:spAutoFit/>
          </a:bodyPr>
          <a:lstStyle/>
          <a:p>
            <a:pPr>
              <a:lnSpc>
                <a:spcPct val="115000"/>
              </a:lnSpc>
            </a:pPr>
            <a:r>
              <a:rPr lang="en-US" sz="2800" baseline="30000" dirty="0">
                <a:latin typeface="Calibri" panose="020F0502020204030204" pitchFamily="34" charset="0"/>
                <a:ea typeface="Calibri" panose="020F0502020204030204" pitchFamily="34" charset="0"/>
                <a:cs typeface="Times New Roman" panose="02020603050405020304" pitchFamily="18" charset="0"/>
              </a:rPr>
              <a:t>8</a:t>
            </a:r>
            <a:r>
              <a:rPr lang="en-US" sz="2800" dirty="0">
                <a:latin typeface="Calibri" panose="020F0502020204030204" pitchFamily="34" charset="0"/>
                <a:ea typeface="Calibri" panose="020F0502020204030204" pitchFamily="34" charset="0"/>
                <a:cs typeface="Times New Roman" panose="02020603050405020304" pitchFamily="18" charset="0"/>
              </a:rPr>
              <a:t>Do not fry the motherboards in your computers by spending too much time online.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800" baseline="30000" dirty="0">
                <a:latin typeface="Calibri" panose="020F0502020204030204" pitchFamily="34" charset="0"/>
                <a:ea typeface="Calibri" panose="020F0502020204030204" pitchFamily="34" charset="0"/>
                <a:cs typeface="Times New Roman" panose="02020603050405020304" pitchFamily="18" charset="0"/>
              </a:rPr>
              <a:t>9</a:t>
            </a:r>
            <a:r>
              <a:rPr lang="en-US" sz="2800" dirty="0">
                <a:latin typeface="Calibri" panose="020F0502020204030204" pitchFamily="34" charset="0"/>
                <a:ea typeface="Calibri" panose="020F0502020204030204" pitchFamily="34" charset="0"/>
                <a:cs typeface="Times New Roman" panose="02020603050405020304" pitchFamily="18" charset="0"/>
              </a:rPr>
              <a:t>You will post stories on end so that people may receive the latest memes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800" baseline="30000" dirty="0">
                <a:latin typeface="Calibri" panose="020F0502020204030204" pitchFamily="34" charset="0"/>
                <a:ea typeface="Calibri" panose="020F0502020204030204" pitchFamily="34" charset="0"/>
                <a:cs typeface="Times New Roman" panose="02020603050405020304" pitchFamily="18" charset="0"/>
              </a:rPr>
              <a:t>10</a:t>
            </a:r>
            <a:r>
              <a:rPr lang="en-US" sz="2800" dirty="0">
                <a:latin typeface="Calibri" panose="020F0502020204030204" pitchFamily="34" charset="0"/>
                <a:ea typeface="Calibri" panose="020F0502020204030204" pitchFamily="34" charset="0"/>
                <a:cs typeface="Times New Roman" panose="02020603050405020304" pitchFamily="18" charset="0"/>
              </a:rPr>
              <a:t>But remember to give your hard drives a break so that they may rest and refresh. Always remember to install updates on the 1st and 15th of the month.</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800" baseline="30000" dirty="0">
                <a:latin typeface="Calibri" panose="020F0502020204030204" pitchFamily="34" charset="0"/>
                <a:ea typeface="Calibri" panose="020F0502020204030204" pitchFamily="34" charset="0"/>
                <a:cs typeface="Times New Roman" panose="02020603050405020304" pitchFamily="18" charset="0"/>
              </a:rPr>
              <a:t>11</a:t>
            </a:r>
            <a:r>
              <a:rPr lang="en-US" sz="2800" dirty="0">
                <a:latin typeface="Calibri" panose="020F0502020204030204" pitchFamily="34" charset="0"/>
                <a:ea typeface="Calibri" panose="020F0502020204030204" pitchFamily="34" charset="0"/>
                <a:cs typeface="Times New Roman" panose="02020603050405020304" pitchFamily="18" charset="0"/>
              </a:rPr>
              <a:t>When I created my own computer, the system needed to restart afterward so I rested.</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800" baseline="30000" dirty="0">
                <a:latin typeface="Calibri" panose="020F0502020204030204" pitchFamily="34" charset="0"/>
                <a:ea typeface="Calibri" panose="020F0502020204030204" pitchFamily="34" charset="0"/>
                <a:cs typeface="Times New Roman" panose="02020603050405020304" pitchFamily="18" charset="0"/>
              </a:rPr>
              <a:t>12</a:t>
            </a:r>
            <a:r>
              <a:rPr lang="en-US" sz="2800" dirty="0">
                <a:latin typeface="Calibri" panose="020F0502020204030204" pitchFamily="34" charset="0"/>
                <a:ea typeface="Calibri" panose="020F0502020204030204" pitchFamily="34" charset="0"/>
                <a:cs typeface="Times New Roman" panose="02020603050405020304" pitchFamily="18" charset="0"/>
              </a:rPr>
              <a:t>Obey your parents because they pay your bills.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800" baseline="30000" dirty="0">
                <a:latin typeface="Calibri" panose="020F0502020204030204" pitchFamily="34" charset="0"/>
                <a:ea typeface="Calibri" panose="020F0502020204030204" pitchFamily="34" charset="0"/>
                <a:cs typeface="Times New Roman" panose="02020603050405020304" pitchFamily="18" charset="0"/>
              </a:rPr>
              <a:t>13</a:t>
            </a:r>
            <a:r>
              <a:rPr lang="en-US" sz="2800" dirty="0">
                <a:latin typeface="Calibri" panose="020F0502020204030204" pitchFamily="34" charset="0"/>
                <a:ea typeface="Calibri" panose="020F0502020204030204" pitchFamily="34" charset="0"/>
                <a:cs typeface="Times New Roman" panose="02020603050405020304" pitchFamily="18" charset="0"/>
              </a:rPr>
              <a:t>Do not unplug a computer while it is operating.</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800" baseline="30000" dirty="0">
                <a:latin typeface="Calibri" panose="020F0502020204030204" pitchFamily="34" charset="0"/>
                <a:ea typeface="Calibri" panose="020F0502020204030204" pitchFamily="34" charset="0"/>
                <a:cs typeface="Times New Roman" panose="02020603050405020304" pitchFamily="18" charset="0"/>
              </a:rPr>
              <a:t>14</a:t>
            </a:r>
            <a:r>
              <a:rPr lang="en-US" sz="2800" dirty="0">
                <a:latin typeface="Calibri" panose="020F0502020204030204" pitchFamily="34" charset="0"/>
                <a:ea typeface="Calibri" panose="020F0502020204030204" pitchFamily="34" charset="0"/>
                <a:cs typeface="Times New Roman" panose="02020603050405020304" pitchFamily="18" charset="0"/>
              </a:rPr>
              <a:t>Do not create private messages.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800" baseline="30000" dirty="0">
                <a:latin typeface="Calibri" panose="020F0502020204030204" pitchFamily="34" charset="0"/>
                <a:ea typeface="Calibri" panose="020F0502020204030204" pitchFamily="34" charset="0"/>
                <a:cs typeface="Times New Roman" panose="02020603050405020304" pitchFamily="18" charset="0"/>
              </a:rPr>
              <a:t>15</a:t>
            </a:r>
            <a:r>
              <a:rPr lang="en-US" sz="2800" dirty="0">
                <a:latin typeface="Calibri" panose="020F0502020204030204" pitchFamily="34" charset="0"/>
                <a:ea typeface="Calibri" panose="020F0502020204030204" pitchFamily="34" charset="0"/>
                <a:cs typeface="Times New Roman" panose="02020603050405020304" pitchFamily="18" charset="0"/>
              </a:rPr>
              <a:t>Do not logon to someone else's account.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800" baseline="30000" dirty="0">
                <a:latin typeface="Calibri" panose="020F0502020204030204" pitchFamily="34" charset="0"/>
                <a:ea typeface="Calibri" panose="020F0502020204030204" pitchFamily="34" charset="0"/>
                <a:cs typeface="Times New Roman" panose="02020603050405020304" pitchFamily="18" charset="0"/>
              </a:rPr>
              <a:t>16</a:t>
            </a:r>
            <a:r>
              <a:rPr lang="en-US" sz="2800" dirty="0">
                <a:latin typeface="Calibri" panose="020F0502020204030204" pitchFamily="34" charset="0"/>
                <a:ea typeface="Calibri" panose="020F0502020204030204" pitchFamily="34" charset="0"/>
                <a:cs typeface="Times New Roman" panose="02020603050405020304" pitchFamily="18" charset="0"/>
              </a:rPr>
              <a:t>Do not speak of fellow members offline.</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800" baseline="30000" dirty="0">
                <a:latin typeface="Calibri" panose="020F0502020204030204" pitchFamily="34" charset="0"/>
                <a:ea typeface="Calibri" panose="020F0502020204030204" pitchFamily="34" charset="0"/>
                <a:cs typeface="Times New Roman" panose="02020603050405020304" pitchFamily="18" charset="0"/>
              </a:rPr>
              <a:t>17</a:t>
            </a:r>
            <a:r>
              <a:rPr lang="en-US" sz="2800" dirty="0">
                <a:latin typeface="Calibri" panose="020F0502020204030204" pitchFamily="34" charset="0"/>
                <a:ea typeface="Calibri" panose="020F0502020204030204" pitchFamily="34" charset="0"/>
                <a:cs typeface="Times New Roman" panose="02020603050405020304" pitchFamily="18" charset="0"/>
              </a:rPr>
              <a:t>Do not solicit followers.</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14514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ten commandments l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709734"/>
            <a:ext cx="7694612" cy="5596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085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Ponder the biblical texts</a:t>
            </a:r>
          </a:p>
        </p:txBody>
      </p:sp>
      <p:sp>
        <p:nvSpPr>
          <p:cNvPr id="3" name="Content Placeholder 2"/>
          <p:cNvSpPr>
            <a:spLocks noGrp="1"/>
          </p:cNvSpPr>
          <p:nvPr>
            <p:ph idx="1"/>
          </p:nvPr>
        </p:nvSpPr>
        <p:spPr/>
        <p:txBody>
          <a:bodyPr>
            <a:normAutofit/>
          </a:bodyPr>
          <a:lstStyle/>
          <a:p>
            <a:pPr marL="0" indent="0">
              <a:buNone/>
            </a:pPr>
            <a:r>
              <a:rPr lang="en-US" sz="2800" dirty="0"/>
              <a:t>Moses made seven (7) trips up the mountain to get the 10 commandments (see EX 19)</a:t>
            </a:r>
          </a:p>
          <a:p>
            <a:pPr marL="0" indent="0">
              <a:buNone/>
            </a:pPr>
            <a:r>
              <a:rPr lang="en-US" sz="2800" dirty="0"/>
              <a:t>Seven (7) years of wandering in the desert at this point.</a:t>
            </a:r>
          </a:p>
          <a:p>
            <a:pPr marL="0" indent="0">
              <a:buNone/>
            </a:pPr>
            <a:r>
              <a:rPr lang="en-US" sz="2800" dirty="0"/>
              <a:t>Community’s fear of seeing God directly.</a:t>
            </a:r>
          </a:p>
          <a:p>
            <a:pPr marL="0" indent="0">
              <a:buNone/>
            </a:pPr>
            <a:r>
              <a:rPr lang="en-US" sz="2800" dirty="0"/>
              <a:t>Moses’ absence from them for forty days.</a:t>
            </a:r>
          </a:p>
          <a:p>
            <a:pPr marL="0" indent="0">
              <a:buNone/>
            </a:pPr>
            <a:r>
              <a:rPr lang="en-US" sz="2800" dirty="0"/>
              <a:t>Their temptation with idols as a way to relive their fears. </a:t>
            </a:r>
          </a:p>
        </p:txBody>
      </p:sp>
    </p:spTree>
    <p:extLst>
      <p:ext uri="{BB962C8B-B14F-4D97-AF65-F5344CB8AC3E}">
        <p14:creationId xmlns:p14="http://schemas.microsoft.com/office/powerpoint/2010/main" val="2212068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t>The commandments are independent but have different foci: </a:t>
            </a:r>
          </a:p>
        </p:txBody>
      </p:sp>
      <p:sp>
        <p:nvSpPr>
          <p:cNvPr id="5" name="Content Placeholder 4"/>
          <p:cNvSpPr>
            <a:spLocks noGrp="1"/>
          </p:cNvSpPr>
          <p:nvPr>
            <p:ph sz="half" idx="1"/>
          </p:nvPr>
        </p:nvSpPr>
        <p:spPr>
          <a:xfrm>
            <a:off x="684212" y="1701800"/>
            <a:ext cx="5410201" cy="4470400"/>
          </a:xfrm>
        </p:spPr>
        <p:txBody>
          <a:bodyPr>
            <a:normAutofit/>
          </a:bodyPr>
          <a:lstStyle/>
          <a:p>
            <a:pPr marL="0" indent="0">
              <a:buNone/>
            </a:pPr>
            <a:r>
              <a:rPr lang="en-US" sz="4800" b="1" dirty="0">
                <a:solidFill>
                  <a:srgbClr val="7030A0"/>
                </a:solidFill>
              </a:rPr>
              <a:t>Commandments about the relationship to God and loving God.</a:t>
            </a:r>
          </a:p>
        </p:txBody>
      </p:sp>
      <p:sp>
        <p:nvSpPr>
          <p:cNvPr id="6" name="Content Placeholder 5"/>
          <p:cNvSpPr>
            <a:spLocks noGrp="1"/>
          </p:cNvSpPr>
          <p:nvPr>
            <p:ph sz="half" idx="2"/>
          </p:nvPr>
        </p:nvSpPr>
        <p:spPr>
          <a:xfrm>
            <a:off x="5942012" y="1701800"/>
            <a:ext cx="5867399" cy="4470400"/>
          </a:xfrm>
        </p:spPr>
        <p:txBody>
          <a:bodyPr>
            <a:normAutofit/>
          </a:bodyPr>
          <a:lstStyle/>
          <a:p>
            <a:pPr marL="0" indent="0">
              <a:buNone/>
            </a:pPr>
            <a:r>
              <a:rPr lang="en-US" sz="5400" b="1" dirty="0"/>
              <a:t>Commandments about living in the community. </a:t>
            </a:r>
          </a:p>
        </p:txBody>
      </p:sp>
    </p:spTree>
    <p:extLst>
      <p:ext uri="{BB962C8B-B14F-4D97-AF65-F5344CB8AC3E}">
        <p14:creationId xmlns:p14="http://schemas.microsoft.com/office/powerpoint/2010/main" val="1625932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5612" y="76200"/>
            <a:ext cx="11506199" cy="990600"/>
          </a:xfrm>
        </p:spPr>
        <p:txBody>
          <a:bodyPr>
            <a:noAutofit/>
          </a:bodyPr>
          <a:lstStyle/>
          <a:p>
            <a:r>
              <a:rPr lang="en-US" sz="4000" b="1" dirty="0"/>
              <a:t>In groups of 4, review the following scriptures </a:t>
            </a:r>
          </a:p>
        </p:txBody>
      </p:sp>
      <p:sp>
        <p:nvSpPr>
          <p:cNvPr id="6" name="Content Placeholder 5"/>
          <p:cNvSpPr>
            <a:spLocks noGrp="1"/>
          </p:cNvSpPr>
          <p:nvPr>
            <p:ph idx="1"/>
          </p:nvPr>
        </p:nvSpPr>
        <p:spPr>
          <a:xfrm>
            <a:off x="455612" y="1447800"/>
            <a:ext cx="10819051" cy="4724400"/>
          </a:xfrm>
        </p:spPr>
        <p:txBody>
          <a:bodyPr/>
          <a:lstStyle/>
          <a:p>
            <a:pPr marL="0" indent="0">
              <a:buNone/>
            </a:pPr>
            <a:r>
              <a:rPr lang="en-US" sz="3200" b="1" dirty="0"/>
              <a:t>“I am the Lord your God, who brought you out of the land of Egypt, out of the house of slavery;  you shall have no other gods before me.” </a:t>
            </a:r>
            <a:r>
              <a:rPr lang="en-US" dirty="0"/>
              <a:t>EX20:2-3</a:t>
            </a:r>
          </a:p>
          <a:p>
            <a:pPr marL="0" indent="0">
              <a:buNone/>
            </a:pPr>
            <a:r>
              <a:rPr lang="en-US" sz="3200" b="1" dirty="0"/>
              <a:t>“You shall love the Lord your God with all your heart, and with all your soul, and with all your might.”</a:t>
            </a:r>
            <a:r>
              <a:rPr lang="en-US" dirty="0"/>
              <a:t> DT 6:5</a:t>
            </a:r>
          </a:p>
          <a:p>
            <a:pPr marL="0" indent="0">
              <a:buNone/>
            </a:pPr>
            <a:r>
              <a:rPr lang="en-US" sz="3200" b="1" dirty="0"/>
              <a:t>“You shall not make wrongful use of the name of the Lord your God, for the Lord will not acquit anyone who uses the holy name</a:t>
            </a:r>
            <a:r>
              <a:rPr lang="en-US" dirty="0"/>
              <a:t>.” EX 20:7</a:t>
            </a:r>
          </a:p>
        </p:txBody>
      </p:sp>
    </p:spTree>
    <p:extLst>
      <p:ext uri="{BB962C8B-B14F-4D97-AF65-F5344CB8AC3E}">
        <p14:creationId xmlns:p14="http://schemas.microsoft.com/office/powerpoint/2010/main" val="2235071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1066800"/>
          </a:xfrm>
        </p:spPr>
        <p:txBody>
          <a:bodyPr>
            <a:normAutofit/>
          </a:bodyPr>
          <a:lstStyle/>
          <a:p>
            <a:pPr algn="ctr"/>
            <a:r>
              <a:rPr lang="en-US" sz="3200" b="1" dirty="0">
                <a:solidFill>
                  <a:schemeClr val="accent6">
                    <a:lumMod val="75000"/>
                  </a:schemeClr>
                </a:solidFill>
              </a:rPr>
              <a:t>With these verses in mind, discuss these questions in your group:</a:t>
            </a:r>
          </a:p>
        </p:txBody>
      </p:sp>
      <p:sp>
        <p:nvSpPr>
          <p:cNvPr id="3" name="Content Placeholder 2"/>
          <p:cNvSpPr>
            <a:spLocks noGrp="1"/>
          </p:cNvSpPr>
          <p:nvPr>
            <p:ph idx="1"/>
          </p:nvPr>
        </p:nvSpPr>
        <p:spPr>
          <a:xfrm>
            <a:off x="379412" y="1143000"/>
            <a:ext cx="11658600" cy="6096000"/>
          </a:xfrm>
        </p:spPr>
        <p:txBody>
          <a:bodyPr>
            <a:normAutofit/>
          </a:bodyPr>
          <a:lstStyle/>
          <a:p>
            <a:pPr marL="457200" indent="-457200">
              <a:buFont typeface="+mj-lt"/>
              <a:buAutoNum type="alphaLcParenR"/>
            </a:pPr>
            <a:r>
              <a:rPr lang="en-US" sz="3600" b="1" dirty="0"/>
              <a:t>What does it mean to love God with your whole heart?</a:t>
            </a:r>
          </a:p>
          <a:p>
            <a:pPr marL="457200" indent="-457200">
              <a:buFont typeface="+mj-lt"/>
              <a:buAutoNum type="alphaLcParenR"/>
            </a:pPr>
            <a:r>
              <a:rPr lang="en-US" sz="3600" b="1" dirty="0"/>
              <a:t>How does an individual live up to this commandment?</a:t>
            </a:r>
          </a:p>
          <a:p>
            <a:pPr marL="457200" indent="-457200">
              <a:buFont typeface="+mj-lt"/>
              <a:buAutoNum type="alphaLcParenR"/>
            </a:pPr>
            <a:r>
              <a:rPr lang="en-US" sz="3600" b="1" dirty="0"/>
              <a:t>What are some examples of what it might mean?</a:t>
            </a:r>
          </a:p>
          <a:p>
            <a:pPr marL="457200" indent="-457200">
              <a:buFont typeface="+mj-lt"/>
              <a:buAutoNum type="alphaLcParenR"/>
            </a:pPr>
            <a:r>
              <a:rPr lang="en-US" sz="3600" b="1" dirty="0"/>
              <a:t>Is it about acts of worship or acts of justice?</a:t>
            </a:r>
          </a:p>
          <a:p>
            <a:pPr marL="457200" indent="-457200">
              <a:buFont typeface="+mj-lt"/>
              <a:buAutoNum type="alphaLcParenR"/>
            </a:pPr>
            <a:r>
              <a:rPr lang="en-US" sz="3600" b="1" dirty="0"/>
              <a:t> What are the temptations for idol worship?</a:t>
            </a:r>
          </a:p>
          <a:p>
            <a:pPr marL="457200" indent="-457200">
              <a:buFont typeface="+mj-lt"/>
              <a:buAutoNum type="alphaLcParenR"/>
            </a:pPr>
            <a:r>
              <a:rPr lang="en-US" sz="3600" b="1" dirty="0"/>
              <a:t>How well are we really doing at loving God?  </a:t>
            </a:r>
          </a:p>
          <a:p>
            <a:pPr marL="0" indent="0">
              <a:buNone/>
            </a:pPr>
            <a:endParaRPr lang="en-US" dirty="0"/>
          </a:p>
        </p:txBody>
      </p:sp>
    </p:spTree>
    <p:extLst>
      <p:ext uri="{BB962C8B-B14F-4D97-AF65-F5344CB8AC3E}">
        <p14:creationId xmlns:p14="http://schemas.microsoft.com/office/powerpoint/2010/main" val="226625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1066800"/>
          </a:xfrm>
        </p:spPr>
        <p:txBody>
          <a:bodyPr>
            <a:normAutofit/>
          </a:bodyPr>
          <a:lstStyle/>
          <a:p>
            <a:pPr algn="ctr"/>
            <a:r>
              <a:rPr lang="en-US" sz="3200" b="1" dirty="0">
                <a:solidFill>
                  <a:schemeClr val="accent6">
                    <a:lumMod val="75000"/>
                  </a:schemeClr>
                </a:solidFill>
              </a:rPr>
              <a:t>With these verses in mind, discuss these questions in your group:</a:t>
            </a:r>
          </a:p>
        </p:txBody>
      </p:sp>
      <p:sp>
        <p:nvSpPr>
          <p:cNvPr id="3" name="Content Placeholder 2"/>
          <p:cNvSpPr>
            <a:spLocks noGrp="1"/>
          </p:cNvSpPr>
          <p:nvPr>
            <p:ph idx="1"/>
          </p:nvPr>
        </p:nvSpPr>
        <p:spPr>
          <a:xfrm>
            <a:off x="379412" y="1143000"/>
            <a:ext cx="11658600" cy="6096000"/>
          </a:xfrm>
        </p:spPr>
        <p:txBody>
          <a:bodyPr>
            <a:normAutofit/>
          </a:bodyPr>
          <a:lstStyle/>
          <a:p>
            <a:pPr marL="457200" indent="-457200">
              <a:buFont typeface="+mj-lt"/>
              <a:buAutoNum type="alphaLcParenR"/>
            </a:pPr>
            <a:r>
              <a:rPr lang="en-US" sz="3600" b="1" dirty="0"/>
              <a:t>What does it mean to love God with your whole heart</a:t>
            </a:r>
            <a:r>
              <a:rPr lang="en-US" sz="3600" b="1" dirty="0" smtClean="0"/>
              <a:t>?</a:t>
            </a:r>
          </a:p>
          <a:p>
            <a:pPr marL="426645" lvl="1" indent="0">
              <a:buNone/>
            </a:pPr>
            <a:r>
              <a:rPr lang="en-US" sz="3200" b="1" dirty="0" smtClean="0"/>
              <a:t>Putting God First</a:t>
            </a:r>
            <a:endParaRPr lang="en-US" dirty="0"/>
          </a:p>
          <a:p>
            <a:pPr marL="426645" lvl="1" indent="0">
              <a:buNone/>
            </a:pPr>
            <a:r>
              <a:rPr lang="en-US" sz="3200" b="1" dirty="0" smtClean="0"/>
              <a:t>Love within, love whole surroundings, neighbor, self</a:t>
            </a:r>
          </a:p>
          <a:p>
            <a:pPr marL="426645" lvl="1" indent="0">
              <a:buNone/>
            </a:pPr>
            <a:r>
              <a:rPr lang="en-US" sz="3200" b="1" dirty="0" smtClean="0"/>
              <a:t>Look to places in your heart God needs to heal</a:t>
            </a:r>
          </a:p>
          <a:p>
            <a:pPr marL="426645" lvl="1" indent="0">
              <a:buNone/>
            </a:pPr>
            <a:r>
              <a:rPr lang="en-US" sz="3200" b="1" dirty="0" smtClean="0"/>
              <a:t>Intimate relationship / Spend time</a:t>
            </a:r>
            <a:endParaRPr lang="en-US" sz="3200" b="1" dirty="0"/>
          </a:p>
        </p:txBody>
      </p:sp>
    </p:spTree>
    <p:extLst>
      <p:ext uri="{BB962C8B-B14F-4D97-AF65-F5344CB8AC3E}">
        <p14:creationId xmlns:p14="http://schemas.microsoft.com/office/powerpoint/2010/main" val="2476114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1066800"/>
          </a:xfrm>
        </p:spPr>
        <p:txBody>
          <a:bodyPr>
            <a:normAutofit/>
          </a:bodyPr>
          <a:lstStyle/>
          <a:p>
            <a:pPr algn="ctr"/>
            <a:r>
              <a:rPr lang="en-US" sz="3200" b="1" dirty="0">
                <a:solidFill>
                  <a:schemeClr val="accent6">
                    <a:lumMod val="75000"/>
                  </a:schemeClr>
                </a:solidFill>
              </a:rPr>
              <a:t>With these verses in mind, discuss these questions in your group:</a:t>
            </a:r>
          </a:p>
        </p:txBody>
      </p:sp>
      <p:sp>
        <p:nvSpPr>
          <p:cNvPr id="3" name="Content Placeholder 2"/>
          <p:cNvSpPr>
            <a:spLocks noGrp="1"/>
          </p:cNvSpPr>
          <p:nvPr>
            <p:ph idx="1"/>
          </p:nvPr>
        </p:nvSpPr>
        <p:spPr>
          <a:xfrm>
            <a:off x="379412" y="1143000"/>
            <a:ext cx="11658600" cy="5715000"/>
          </a:xfrm>
        </p:spPr>
        <p:txBody>
          <a:bodyPr>
            <a:normAutofit/>
          </a:bodyPr>
          <a:lstStyle/>
          <a:p>
            <a:pPr marL="457200" indent="-457200">
              <a:buFont typeface="+mj-lt"/>
              <a:buAutoNum type="alphaLcParenR"/>
            </a:pPr>
            <a:r>
              <a:rPr lang="en-US" sz="3600" b="1" dirty="0" smtClean="0"/>
              <a:t>How </a:t>
            </a:r>
            <a:r>
              <a:rPr lang="en-US" sz="3600" b="1" dirty="0"/>
              <a:t>does an individual live up to this commandment?</a:t>
            </a:r>
          </a:p>
          <a:p>
            <a:pPr marL="426645" lvl="1" indent="0">
              <a:buNone/>
            </a:pPr>
            <a:r>
              <a:rPr lang="en-US" sz="2800" dirty="0" smtClean="0"/>
              <a:t>Something that we do each day…today, I’m going to…</a:t>
            </a:r>
          </a:p>
          <a:p>
            <a:pPr marL="426645" lvl="1" indent="0">
              <a:buNone/>
            </a:pPr>
            <a:r>
              <a:rPr lang="en-US" sz="2800" dirty="0" smtClean="0"/>
              <a:t>Holy Spirit / prioritize our lives putting God first / Listen to God</a:t>
            </a:r>
          </a:p>
          <a:p>
            <a:pPr marL="426645" lvl="1" indent="0">
              <a:buNone/>
            </a:pPr>
            <a:r>
              <a:rPr lang="en-US" sz="2800" dirty="0" smtClean="0"/>
              <a:t>Reflect the love of God in what we do</a:t>
            </a:r>
          </a:p>
          <a:p>
            <a:pPr marL="426645" lvl="1" indent="0">
              <a:buNone/>
            </a:pPr>
            <a:r>
              <a:rPr lang="en-US" sz="2800" dirty="0" smtClean="0"/>
              <a:t>Spend time with God – worship / prayer / conversation</a:t>
            </a:r>
          </a:p>
          <a:p>
            <a:pPr marL="426645" lvl="1" indent="0">
              <a:buNone/>
            </a:pPr>
            <a:r>
              <a:rPr lang="en-US" sz="2800" dirty="0" smtClean="0"/>
              <a:t>Be God-Centered / in a spirit of obedience / not harmful</a:t>
            </a:r>
          </a:p>
          <a:p>
            <a:pPr marL="426645" lvl="1" indent="0">
              <a:buNone/>
            </a:pPr>
            <a:r>
              <a:rPr lang="en-US" sz="2800" dirty="0" smtClean="0"/>
              <a:t>Self-reflective – Examine ourselves</a:t>
            </a:r>
          </a:p>
          <a:p>
            <a:pPr marL="426645" lvl="1" indent="0">
              <a:buNone/>
            </a:pPr>
            <a:r>
              <a:rPr lang="en-US" sz="2800" dirty="0" smtClean="0"/>
              <a:t>Making a difference</a:t>
            </a:r>
          </a:p>
          <a:p>
            <a:pPr marL="426645" lvl="1" indent="0">
              <a:buNone/>
            </a:pPr>
            <a:r>
              <a:rPr lang="en-US" sz="2800" dirty="0" smtClean="0"/>
              <a:t>Reading the scripture / learn the nature of God</a:t>
            </a:r>
            <a:endParaRPr lang="en-US" sz="2800" dirty="0"/>
          </a:p>
        </p:txBody>
      </p:sp>
    </p:spTree>
    <p:extLst>
      <p:ext uri="{BB962C8B-B14F-4D97-AF65-F5344CB8AC3E}">
        <p14:creationId xmlns:p14="http://schemas.microsoft.com/office/powerpoint/2010/main" val="3301164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914400"/>
          </a:xfrm>
        </p:spPr>
        <p:txBody>
          <a:bodyPr/>
          <a:lstStyle/>
          <a:p>
            <a:pPr algn="ctr"/>
            <a:r>
              <a:rPr lang="en-US" b="1" dirty="0"/>
              <a:t>Goals for session 3</a:t>
            </a:r>
          </a:p>
        </p:txBody>
      </p:sp>
      <p:sp>
        <p:nvSpPr>
          <p:cNvPr id="3" name="Content Placeholder 2"/>
          <p:cNvSpPr>
            <a:spLocks noGrp="1"/>
          </p:cNvSpPr>
          <p:nvPr>
            <p:ph idx="1"/>
          </p:nvPr>
        </p:nvSpPr>
        <p:spPr>
          <a:xfrm>
            <a:off x="1117309" y="1219200"/>
            <a:ext cx="10157354" cy="4953000"/>
          </a:xfrm>
        </p:spPr>
        <p:txBody>
          <a:bodyPr>
            <a:noAutofit/>
          </a:bodyPr>
          <a:lstStyle/>
          <a:p>
            <a:pPr>
              <a:buFont typeface="Wingdings" panose="05000000000000000000" pitchFamily="2" charset="2"/>
              <a:buChar char="Ø"/>
            </a:pPr>
            <a:r>
              <a:rPr lang="en-US" sz="4400" b="1" dirty="0"/>
              <a:t>To increase understanding of the laws handed down by Moses as a detailed articulation of the elements of the covenant for community/nation.</a:t>
            </a:r>
          </a:p>
          <a:p>
            <a:pPr>
              <a:buFont typeface="Wingdings" panose="05000000000000000000" pitchFamily="2" charset="2"/>
              <a:buChar char="Ø"/>
            </a:pPr>
            <a:r>
              <a:rPr lang="en-US" sz="4400" b="1" dirty="0"/>
              <a:t>To ponder the relevance of the commandments and laws to our lives today. </a:t>
            </a:r>
          </a:p>
        </p:txBody>
      </p:sp>
    </p:spTree>
    <p:extLst>
      <p:ext uri="{BB962C8B-B14F-4D97-AF65-F5344CB8AC3E}">
        <p14:creationId xmlns:p14="http://schemas.microsoft.com/office/powerpoint/2010/main" val="165394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1066800"/>
          </a:xfrm>
        </p:spPr>
        <p:txBody>
          <a:bodyPr>
            <a:normAutofit/>
          </a:bodyPr>
          <a:lstStyle/>
          <a:p>
            <a:pPr algn="ctr"/>
            <a:r>
              <a:rPr lang="en-US" sz="3200" b="1" dirty="0">
                <a:solidFill>
                  <a:schemeClr val="accent6">
                    <a:lumMod val="75000"/>
                  </a:schemeClr>
                </a:solidFill>
              </a:rPr>
              <a:t>With these verses in mind, discuss these questions in your group:</a:t>
            </a:r>
          </a:p>
        </p:txBody>
      </p:sp>
      <p:sp>
        <p:nvSpPr>
          <p:cNvPr id="3" name="Content Placeholder 2"/>
          <p:cNvSpPr>
            <a:spLocks noGrp="1"/>
          </p:cNvSpPr>
          <p:nvPr>
            <p:ph idx="1"/>
          </p:nvPr>
        </p:nvSpPr>
        <p:spPr>
          <a:xfrm>
            <a:off x="379412" y="1143000"/>
            <a:ext cx="11658600" cy="6096000"/>
          </a:xfrm>
        </p:spPr>
        <p:txBody>
          <a:bodyPr>
            <a:normAutofit/>
          </a:bodyPr>
          <a:lstStyle/>
          <a:p>
            <a:pPr marL="457200" indent="-457200">
              <a:buFont typeface="+mj-lt"/>
              <a:buAutoNum type="alphaLcParenR"/>
            </a:pPr>
            <a:r>
              <a:rPr lang="en-US" sz="3600" b="1" dirty="0" smtClean="0"/>
              <a:t>What </a:t>
            </a:r>
            <a:r>
              <a:rPr lang="en-US" sz="3600" b="1" dirty="0"/>
              <a:t>are some examples of what it might mean?</a:t>
            </a:r>
          </a:p>
          <a:p>
            <a:pPr marL="0" indent="0">
              <a:buNone/>
            </a:pPr>
            <a:endParaRPr lang="en-US" dirty="0"/>
          </a:p>
        </p:txBody>
      </p:sp>
    </p:spTree>
    <p:extLst>
      <p:ext uri="{BB962C8B-B14F-4D97-AF65-F5344CB8AC3E}">
        <p14:creationId xmlns:p14="http://schemas.microsoft.com/office/powerpoint/2010/main" val="261218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1066800"/>
          </a:xfrm>
        </p:spPr>
        <p:txBody>
          <a:bodyPr>
            <a:normAutofit/>
          </a:bodyPr>
          <a:lstStyle/>
          <a:p>
            <a:pPr algn="ctr"/>
            <a:r>
              <a:rPr lang="en-US" sz="3200" b="1" dirty="0">
                <a:solidFill>
                  <a:schemeClr val="accent6">
                    <a:lumMod val="75000"/>
                  </a:schemeClr>
                </a:solidFill>
              </a:rPr>
              <a:t>With these verses in mind, discuss these questions in your group:</a:t>
            </a:r>
          </a:p>
        </p:txBody>
      </p:sp>
      <p:sp>
        <p:nvSpPr>
          <p:cNvPr id="3" name="Content Placeholder 2"/>
          <p:cNvSpPr>
            <a:spLocks noGrp="1"/>
          </p:cNvSpPr>
          <p:nvPr>
            <p:ph idx="1"/>
          </p:nvPr>
        </p:nvSpPr>
        <p:spPr>
          <a:xfrm>
            <a:off x="379412" y="1143000"/>
            <a:ext cx="11658600" cy="6096000"/>
          </a:xfrm>
        </p:spPr>
        <p:txBody>
          <a:bodyPr>
            <a:normAutofit/>
          </a:bodyPr>
          <a:lstStyle/>
          <a:p>
            <a:pPr marL="457200" indent="-457200">
              <a:buFont typeface="+mj-lt"/>
              <a:buAutoNum type="alphaLcParenR"/>
            </a:pPr>
            <a:r>
              <a:rPr lang="en-US" sz="3600" b="1" dirty="0" smtClean="0"/>
              <a:t>Is </a:t>
            </a:r>
            <a:r>
              <a:rPr lang="en-US" sz="3600" b="1" dirty="0"/>
              <a:t>it about acts of worship or acts of justice?</a:t>
            </a:r>
          </a:p>
          <a:p>
            <a:pPr marL="426645" lvl="1" indent="0">
              <a:buNone/>
            </a:pPr>
            <a:r>
              <a:rPr lang="en-US" sz="2400" dirty="0" smtClean="0"/>
              <a:t>YES! Both / And!</a:t>
            </a:r>
          </a:p>
          <a:p>
            <a:pPr marL="426645" lvl="1" indent="0">
              <a:buNone/>
            </a:pPr>
            <a:r>
              <a:rPr lang="en-US" sz="2400" dirty="0" smtClean="0"/>
              <a:t>Spiritual Disciplines / Christian Doing and Being</a:t>
            </a:r>
          </a:p>
          <a:p>
            <a:pPr marL="426645" lvl="1" indent="0">
              <a:buNone/>
            </a:pPr>
            <a:r>
              <a:rPr lang="en-US" sz="2400" dirty="0" smtClean="0"/>
              <a:t>Micah 6:8</a:t>
            </a:r>
          </a:p>
          <a:p>
            <a:pPr marL="426645" lvl="1" indent="0">
              <a:buNone/>
            </a:pPr>
            <a:r>
              <a:rPr lang="en-US" sz="2400" dirty="0" smtClean="0"/>
              <a:t>Know God</a:t>
            </a:r>
          </a:p>
          <a:p>
            <a:pPr marL="426645" lvl="1" indent="0">
              <a:buNone/>
            </a:pPr>
            <a:r>
              <a:rPr lang="en-US" sz="2400" dirty="0" smtClean="0"/>
              <a:t>Faith without works is dead.</a:t>
            </a:r>
          </a:p>
          <a:p>
            <a:pPr marL="426645" lvl="1" indent="0">
              <a:buNone/>
            </a:pPr>
            <a:r>
              <a:rPr lang="en-US" sz="2400" dirty="0" smtClean="0"/>
              <a:t>Attending church / fellowship with others / programs in issues, advocacy / communication / write Congress / Action</a:t>
            </a:r>
          </a:p>
          <a:p>
            <a:pPr marL="426645" lvl="1" indent="0">
              <a:buNone/>
            </a:pPr>
            <a:endParaRPr lang="en-US" sz="2400" dirty="0"/>
          </a:p>
        </p:txBody>
      </p:sp>
    </p:spTree>
    <p:extLst>
      <p:ext uri="{BB962C8B-B14F-4D97-AF65-F5344CB8AC3E}">
        <p14:creationId xmlns:p14="http://schemas.microsoft.com/office/powerpoint/2010/main" val="404428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1066800"/>
          </a:xfrm>
        </p:spPr>
        <p:txBody>
          <a:bodyPr>
            <a:normAutofit/>
          </a:bodyPr>
          <a:lstStyle/>
          <a:p>
            <a:pPr algn="ctr"/>
            <a:r>
              <a:rPr lang="en-US" sz="3200" b="1" dirty="0">
                <a:solidFill>
                  <a:schemeClr val="accent6">
                    <a:lumMod val="75000"/>
                  </a:schemeClr>
                </a:solidFill>
              </a:rPr>
              <a:t>With these verses in mind, discuss these questions in your group:</a:t>
            </a:r>
          </a:p>
        </p:txBody>
      </p:sp>
      <p:sp>
        <p:nvSpPr>
          <p:cNvPr id="3" name="Content Placeholder 2"/>
          <p:cNvSpPr>
            <a:spLocks noGrp="1"/>
          </p:cNvSpPr>
          <p:nvPr>
            <p:ph idx="1"/>
          </p:nvPr>
        </p:nvSpPr>
        <p:spPr>
          <a:xfrm>
            <a:off x="379412" y="1143000"/>
            <a:ext cx="11658600" cy="5715000"/>
          </a:xfrm>
        </p:spPr>
        <p:txBody>
          <a:bodyPr>
            <a:normAutofit lnSpcReduction="10000"/>
          </a:bodyPr>
          <a:lstStyle/>
          <a:p>
            <a:pPr marL="457200" indent="-457200">
              <a:buFont typeface="+mj-lt"/>
              <a:buAutoNum type="alphaLcParenR"/>
            </a:pPr>
            <a:r>
              <a:rPr lang="en-US" sz="3600" b="1" dirty="0" smtClean="0"/>
              <a:t>What </a:t>
            </a:r>
            <a:r>
              <a:rPr lang="en-US" sz="3600" b="1" dirty="0"/>
              <a:t>are the temptations for idol worship</a:t>
            </a:r>
            <a:r>
              <a:rPr lang="en-US" sz="3600" b="1" dirty="0" smtClean="0"/>
              <a:t>?</a:t>
            </a:r>
            <a:endParaRPr lang="en-US" dirty="0"/>
          </a:p>
          <a:p>
            <a:pPr marL="426645" lvl="1" indent="0">
              <a:buNone/>
            </a:pPr>
            <a:r>
              <a:rPr lang="en-US" sz="3200" dirty="0" smtClean="0"/>
              <a:t>Jobs / Lust / Greed – Things that take away from God</a:t>
            </a:r>
          </a:p>
          <a:p>
            <a:pPr marL="426645" lvl="1" indent="0">
              <a:buNone/>
            </a:pPr>
            <a:r>
              <a:rPr lang="en-US" sz="3200" dirty="0" smtClean="0"/>
              <a:t>More about me than about God</a:t>
            </a:r>
          </a:p>
          <a:p>
            <a:pPr marL="426645" lvl="1" indent="0">
              <a:buNone/>
            </a:pPr>
            <a:r>
              <a:rPr lang="en-US" sz="3200" dirty="0" smtClean="0"/>
              <a:t>Worship pleasure</a:t>
            </a:r>
          </a:p>
          <a:p>
            <a:pPr marL="426645" lvl="1" indent="0">
              <a:buNone/>
            </a:pPr>
            <a:r>
              <a:rPr lang="en-US" sz="3200" dirty="0" smtClean="0"/>
              <a:t>Things we think we “deserve” – water/electricity go off</a:t>
            </a:r>
          </a:p>
          <a:p>
            <a:pPr marL="426645" lvl="1" indent="0">
              <a:buNone/>
            </a:pPr>
            <a:r>
              <a:rPr lang="en-US" sz="3200" dirty="0" smtClean="0"/>
              <a:t>Things that replace God – treating God as Santa Claus</a:t>
            </a:r>
          </a:p>
          <a:p>
            <a:pPr marL="426645" lvl="1" indent="0">
              <a:buNone/>
            </a:pPr>
            <a:r>
              <a:rPr lang="en-US" sz="3200" dirty="0" smtClean="0"/>
              <a:t>The idol of security – not having enough</a:t>
            </a:r>
          </a:p>
          <a:p>
            <a:pPr marL="426645" lvl="1" indent="0">
              <a:buNone/>
            </a:pPr>
            <a:r>
              <a:rPr lang="en-US" sz="3200" dirty="0" smtClean="0"/>
              <a:t>Grass is greener on the other side – is it worth it?</a:t>
            </a:r>
          </a:p>
          <a:p>
            <a:pPr marL="426645" lvl="1" indent="0">
              <a:buNone/>
            </a:pPr>
            <a:r>
              <a:rPr lang="en-US" sz="3200" dirty="0" smtClean="0"/>
              <a:t>Wanting to be “entertained” by the preacher/choir</a:t>
            </a:r>
          </a:p>
          <a:p>
            <a:pPr marL="426645" lvl="1" indent="0">
              <a:buNone/>
            </a:pPr>
            <a:r>
              <a:rPr lang="en-US" sz="3200" dirty="0" smtClean="0"/>
              <a:t>Envy / jealousy / keep up with the Jones</a:t>
            </a:r>
            <a:endParaRPr lang="en-US" sz="3200" dirty="0"/>
          </a:p>
        </p:txBody>
      </p:sp>
    </p:spTree>
    <p:extLst>
      <p:ext uri="{BB962C8B-B14F-4D97-AF65-F5344CB8AC3E}">
        <p14:creationId xmlns:p14="http://schemas.microsoft.com/office/powerpoint/2010/main" val="1349655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1066800"/>
          </a:xfrm>
        </p:spPr>
        <p:txBody>
          <a:bodyPr>
            <a:normAutofit/>
          </a:bodyPr>
          <a:lstStyle/>
          <a:p>
            <a:pPr algn="ctr"/>
            <a:r>
              <a:rPr lang="en-US" sz="3200" b="1" dirty="0">
                <a:solidFill>
                  <a:schemeClr val="accent6">
                    <a:lumMod val="75000"/>
                  </a:schemeClr>
                </a:solidFill>
              </a:rPr>
              <a:t>With these verses in mind, discuss these questions in your group:</a:t>
            </a:r>
          </a:p>
        </p:txBody>
      </p:sp>
      <p:sp>
        <p:nvSpPr>
          <p:cNvPr id="3" name="Content Placeholder 2"/>
          <p:cNvSpPr>
            <a:spLocks noGrp="1"/>
          </p:cNvSpPr>
          <p:nvPr>
            <p:ph idx="1"/>
          </p:nvPr>
        </p:nvSpPr>
        <p:spPr>
          <a:xfrm>
            <a:off x="379412" y="1143000"/>
            <a:ext cx="11658600" cy="5562600"/>
          </a:xfrm>
        </p:spPr>
        <p:txBody>
          <a:bodyPr>
            <a:normAutofit/>
          </a:bodyPr>
          <a:lstStyle/>
          <a:p>
            <a:pPr marL="457200" indent="-457200">
              <a:buFont typeface="+mj-lt"/>
              <a:buAutoNum type="alphaLcParenR"/>
            </a:pPr>
            <a:r>
              <a:rPr lang="en-US" sz="3600" b="1" dirty="0" smtClean="0"/>
              <a:t>How </a:t>
            </a:r>
            <a:r>
              <a:rPr lang="en-US" sz="3600" b="1" dirty="0"/>
              <a:t>well are we really doing at loving God?  </a:t>
            </a:r>
          </a:p>
          <a:p>
            <a:pPr marL="426645" lvl="1" indent="0">
              <a:buNone/>
            </a:pPr>
            <a:r>
              <a:rPr lang="en-US" sz="2800" dirty="0" smtClean="0"/>
              <a:t>“Are you going on to perfection?”</a:t>
            </a:r>
          </a:p>
          <a:p>
            <a:pPr marL="426645" lvl="1" indent="0">
              <a:buNone/>
            </a:pPr>
            <a:r>
              <a:rPr lang="en-US" sz="2800" dirty="0" smtClean="0"/>
              <a:t>Self examination</a:t>
            </a:r>
          </a:p>
          <a:p>
            <a:pPr marL="426645" lvl="1" indent="0">
              <a:buNone/>
            </a:pPr>
            <a:r>
              <a:rPr lang="en-US" sz="2800" dirty="0" smtClean="0"/>
              <a:t>Christian perfection…being a work in progress</a:t>
            </a:r>
          </a:p>
          <a:p>
            <a:pPr marL="426645" lvl="1" indent="0">
              <a:buNone/>
            </a:pPr>
            <a:r>
              <a:rPr lang="en-US" sz="2800" dirty="0" smtClean="0"/>
              <a:t>We will never be perfect on this earth…but keep striving.</a:t>
            </a:r>
          </a:p>
          <a:p>
            <a:pPr marL="426645" lvl="1" indent="0">
              <a:buNone/>
            </a:pPr>
            <a:endParaRPr lang="en-US" sz="2800" dirty="0"/>
          </a:p>
        </p:txBody>
      </p:sp>
    </p:spTree>
    <p:extLst>
      <p:ext uri="{BB962C8B-B14F-4D97-AF65-F5344CB8AC3E}">
        <p14:creationId xmlns:p14="http://schemas.microsoft.com/office/powerpoint/2010/main" val="1912489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2" y="76200"/>
            <a:ext cx="12038013" cy="1397000"/>
          </a:xfrm>
        </p:spPr>
        <p:txBody>
          <a:bodyPr>
            <a:normAutofit/>
          </a:bodyPr>
          <a:lstStyle/>
          <a:p>
            <a:r>
              <a:rPr lang="en-US" sz="4000" dirty="0"/>
              <a:t>Being a Good Neighbor, Commandments 4-10</a:t>
            </a:r>
          </a:p>
        </p:txBody>
      </p:sp>
      <p:sp>
        <p:nvSpPr>
          <p:cNvPr id="3" name="Content Placeholder 2"/>
          <p:cNvSpPr>
            <a:spLocks noGrp="1"/>
          </p:cNvSpPr>
          <p:nvPr>
            <p:ph idx="1"/>
          </p:nvPr>
        </p:nvSpPr>
        <p:spPr/>
        <p:txBody>
          <a:bodyPr>
            <a:normAutofit lnSpcReduction="10000"/>
          </a:bodyPr>
          <a:lstStyle/>
          <a:p>
            <a:pPr marL="0" indent="0">
              <a:buNone/>
            </a:pPr>
            <a:r>
              <a:rPr lang="en-US" dirty="0"/>
              <a:t>10 topics addressed in these 6 verses</a:t>
            </a:r>
          </a:p>
          <a:p>
            <a:pPr marL="0" indent="0">
              <a:buNone/>
            </a:pPr>
            <a:r>
              <a:rPr lang="en-US" dirty="0"/>
              <a:t>Divide into groups. Each group has one of these 10 topics.  Use pertinent material in DT, EX, and LEV, your books, other resources you may have or google to </a:t>
            </a:r>
            <a:r>
              <a:rPr lang="en-US" sz="4000" b="1" dirty="0">
                <a:solidFill>
                  <a:srgbClr val="FF0000"/>
                </a:solidFill>
              </a:rPr>
              <a:t>consider what it means to be a good neighbor in a global sense. How does it affect “justice for all?” What does it say about our structures, institutions, and nations? What does it say about our values. </a:t>
            </a:r>
            <a:endParaRPr lang="en-US" b="1" dirty="0">
              <a:solidFill>
                <a:srgbClr val="FF0000"/>
              </a:solidFill>
            </a:endParaRPr>
          </a:p>
        </p:txBody>
      </p:sp>
    </p:spTree>
    <p:extLst>
      <p:ext uri="{BB962C8B-B14F-4D97-AF65-F5344CB8AC3E}">
        <p14:creationId xmlns:p14="http://schemas.microsoft.com/office/powerpoint/2010/main" val="542783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chemeClr val="accent3">
                    <a:lumMod val="75000"/>
                  </a:schemeClr>
                </a:solidFill>
              </a:rPr>
              <a:t>10 topics in community part of the 10 commandments</a:t>
            </a:r>
          </a:p>
        </p:txBody>
      </p:sp>
      <p:sp>
        <p:nvSpPr>
          <p:cNvPr id="3" name="Content Placeholder 2"/>
          <p:cNvSpPr>
            <a:spLocks noGrp="1"/>
          </p:cNvSpPr>
          <p:nvPr>
            <p:ph sz="half" idx="1"/>
          </p:nvPr>
        </p:nvSpPr>
        <p:spPr/>
        <p:txBody>
          <a:bodyPr>
            <a:normAutofit/>
          </a:bodyPr>
          <a:lstStyle/>
          <a:p>
            <a:pPr marL="457200" indent="-457200">
              <a:buFont typeface="+mj-lt"/>
              <a:buAutoNum type="arabicPeriod"/>
            </a:pPr>
            <a:r>
              <a:rPr lang="en-US" sz="4000" b="1" dirty="0"/>
              <a:t>Work</a:t>
            </a:r>
          </a:p>
          <a:p>
            <a:pPr marL="457200" indent="-457200">
              <a:buFont typeface="+mj-lt"/>
              <a:buAutoNum type="arabicPeriod"/>
            </a:pPr>
            <a:r>
              <a:rPr lang="en-US" sz="4000" b="1" dirty="0"/>
              <a:t>Slavery</a:t>
            </a:r>
          </a:p>
          <a:p>
            <a:pPr marL="457200" indent="-457200">
              <a:buFont typeface="+mj-lt"/>
              <a:buAutoNum type="arabicPeriod"/>
            </a:pPr>
            <a:r>
              <a:rPr lang="en-US" sz="4000" b="1" dirty="0"/>
              <a:t>Rest</a:t>
            </a:r>
          </a:p>
          <a:p>
            <a:pPr marL="457200" indent="-457200">
              <a:buFont typeface="+mj-lt"/>
              <a:buAutoNum type="arabicPeriod"/>
            </a:pPr>
            <a:r>
              <a:rPr lang="en-US" sz="4000" b="1" dirty="0"/>
              <a:t>Honoring parents</a:t>
            </a:r>
          </a:p>
          <a:p>
            <a:pPr marL="457200" indent="-457200">
              <a:buFont typeface="+mj-lt"/>
              <a:buAutoNum type="arabicPeriod"/>
            </a:pPr>
            <a:r>
              <a:rPr lang="en-US" sz="4000" b="1" dirty="0"/>
              <a:t>Murder</a:t>
            </a:r>
          </a:p>
        </p:txBody>
      </p:sp>
      <p:sp>
        <p:nvSpPr>
          <p:cNvPr id="5" name="Content Placeholder 4"/>
          <p:cNvSpPr>
            <a:spLocks noGrp="1"/>
          </p:cNvSpPr>
          <p:nvPr>
            <p:ph sz="half" idx="2"/>
          </p:nvPr>
        </p:nvSpPr>
        <p:spPr>
          <a:xfrm>
            <a:off x="6094413" y="1701800"/>
            <a:ext cx="5180250" cy="5156200"/>
          </a:xfrm>
        </p:spPr>
        <p:txBody>
          <a:bodyPr>
            <a:normAutofit/>
          </a:bodyPr>
          <a:lstStyle/>
          <a:p>
            <a:pPr marL="0" indent="0">
              <a:buNone/>
            </a:pPr>
            <a:r>
              <a:rPr lang="en-US" b="1" dirty="0"/>
              <a:t>6</a:t>
            </a:r>
            <a:r>
              <a:rPr lang="en-US" sz="3200" b="1" dirty="0"/>
              <a:t>. </a:t>
            </a:r>
            <a:r>
              <a:rPr lang="en-US" sz="3600" b="1" dirty="0"/>
              <a:t>Adultery </a:t>
            </a:r>
          </a:p>
          <a:p>
            <a:pPr marL="0" indent="0">
              <a:buNone/>
            </a:pPr>
            <a:r>
              <a:rPr lang="en-US" sz="3600" b="1" dirty="0"/>
              <a:t>7. Stealing</a:t>
            </a:r>
          </a:p>
          <a:p>
            <a:pPr marL="0" indent="0">
              <a:buNone/>
            </a:pPr>
            <a:r>
              <a:rPr lang="en-US" sz="3600" b="1" dirty="0"/>
              <a:t>8. False witness</a:t>
            </a:r>
          </a:p>
          <a:p>
            <a:pPr marL="0" indent="0">
              <a:buNone/>
            </a:pPr>
            <a:r>
              <a:rPr lang="en-US" sz="3600" b="1" dirty="0"/>
              <a:t>9. Coveting someone’s spouse</a:t>
            </a:r>
          </a:p>
          <a:p>
            <a:pPr marL="0" indent="0">
              <a:buNone/>
            </a:pPr>
            <a:r>
              <a:rPr lang="en-US" sz="3600" b="1" dirty="0"/>
              <a:t>10. Coveting someone’s property </a:t>
            </a:r>
          </a:p>
          <a:p>
            <a:endParaRPr lang="en-US" dirty="0"/>
          </a:p>
        </p:txBody>
      </p:sp>
    </p:spTree>
    <p:extLst>
      <p:ext uri="{BB962C8B-B14F-4D97-AF65-F5344CB8AC3E}">
        <p14:creationId xmlns:p14="http://schemas.microsoft.com/office/powerpoint/2010/main" val="1962144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Being a good neighbor cont. </a:t>
            </a:r>
          </a:p>
        </p:txBody>
      </p:sp>
      <p:sp>
        <p:nvSpPr>
          <p:cNvPr id="3" name="Content Placeholder 2"/>
          <p:cNvSpPr>
            <a:spLocks noGrp="1"/>
          </p:cNvSpPr>
          <p:nvPr>
            <p:ph idx="1"/>
          </p:nvPr>
        </p:nvSpPr>
        <p:spPr/>
        <p:txBody>
          <a:bodyPr>
            <a:normAutofit/>
          </a:bodyPr>
          <a:lstStyle/>
          <a:p>
            <a:pPr marL="0" indent="0">
              <a:buNone/>
            </a:pPr>
            <a:r>
              <a:rPr lang="en-US" sz="3200" b="1" dirty="0"/>
              <a:t>Write your group’s responses on large newsprint.</a:t>
            </a:r>
          </a:p>
          <a:p>
            <a:pPr marL="0" indent="0">
              <a:buNone/>
            </a:pPr>
            <a:r>
              <a:rPr lang="en-US" sz="3200" b="1" dirty="0"/>
              <a:t>Leave space for additional comments to be added. </a:t>
            </a:r>
          </a:p>
          <a:p>
            <a:pPr marL="0" indent="0">
              <a:buNone/>
            </a:pPr>
            <a:r>
              <a:rPr lang="en-US" sz="3200" b="1" dirty="0"/>
              <a:t>Have someone in your group give Sara or Lynne your group’s notes. </a:t>
            </a:r>
          </a:p>
        </p:txBody>
      </p:sp>
    </p:spTree>
    <p:extLst>
      <p:ext uri="{BB962C8B-B14F-4D97-AF65-F5344CB8AC3E}">
        <p14:creationId xmlns:p14="http://schemas.microsoft.com/office/powerpoint/2010/main" val="1534605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Being a good </a:t>
            </a:r>
            <a:r>
              <a:rPr lang="en-US" dirty="0" smtClean="0"/>
              <a:t>neighbor</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Workplace:</a:t>
            </a:r>
          </a:p>
          <a:p>
            <a:pPr lvl="1"/>
            <a:r>
              <a:rPr lang="en-US" dirty="0" smtClean="0"/>
              <a:t>Bible study</a:t>
            </a:r>
          </a:p>
          <a:p>
            <a:pPr lvl="1"/>
            <a:r>
              <a:rPr lang="en-US" dirty="0" smtClean="0"/>
              <a:t>Moment of silence</a:t>
            </a:r>
          </a:p>
          <a:p>
            <a:pPr lvl="1"/>
            <a:r>
              <a:rPr lang="en-US" dirty="0" smtClean="0"/>
              <a:t>Prayer all inclusive to whole group – don’t say Jesus</a:t>
            </a:r>
          </a:p>
          <a:p>
            <a:pPr lvl="1"/>
            <a:r>
              <a:rPr lang="en-US" dirty="0" smtClean="0"/>
              <a:t>Church preschools – understood  - Christian Influence</a:t>
            </a:r>
          </a:p>
        </p:txBody>
      </p:sp>
    </p:spTree>
    <p:extLst>
      <p:ext uri="{BB962C8B-B14F-4D97-AF65-F5344CB8AC3E}">
        <p14:creationId xmlns:p14="http://schemas.microsoft.com/office/powerpoint/2010/main" val="2673622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Being a good </a:t>
            </a:r>
            <a:r>
              <a:rPr lang="en-US" dirty="0" smtClean="0"/>
              <a:t>neighbor</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Global Slavery:</a:t>
            </a:r>
          </a:p>
          <a:p>
            <a:pPr lvl="1"/>
            <a:r>
              <a:rPr lang="en-US" dirty="0" smtClean="0"/>
              <a:t>Slave labor in foreign countries</a:t>
            </a:r>
            <a:r>
              <a:rPr lang="en-US" dirty="0"/>
              <a:t> </a:t>
            </a:r>
            <a:r>
              <a:rPr lang="en-US" dirty="0" smtClean="0"/>
              <a:t>– we buy products cheaply</a:t>
            </a:r>
          </a:p>
          <a:p>
            <a:pPr lvl="1"/>
            <a:r>
              <a:rPr lang="en-US" dirty="0" smtClean="0"/>
              <a:t>Fair wages in the US and better conditions (except immigrants)</a:t>
            </a:r>
          </a:p>
          <a:p>
            <a:pPr lvl="1"/>
            <a:r>
              <a:rPr lang="en-US" dirty="0" smtClean="0"/>
              <a:t>Human trafficking – empower our youth to be aware / protect themselves and be aware of people you might meet who need help to get out.</a:t>
            </a:r>
          </a:p>
          <a:p>
            <a:pPr lvl="1"/>
            <a:r>
              <a:rPr lang="en-US" dirty="0" smtClean="0"/>
              <a:t>Speak up when se something wrong. Treat people right.</a:t>
            </a:r>
          </a:p>
          <a:p>
            <a:pPr lvl="1"/>
            <a:r>
              <a:rPr lang="en-US" dirty="0" smtClean="0"/>
              <a:t>Making slaves out of people who don’t make living wage</a:t>
            </a:r>
          </a:p>
          <a:p>
            <a:pPr lvl="1"/>
            <a:r>
              <a:rPr lang="en-US" dirty="0" smtClean="0"/>
              <a:t>Creating slaves because people working 3-4 jobs &amp; still not making a living wage</a:t>
            </a:r>
          </a:p>
          <a:p>
            <a:pPr lvl="1"/>
            <a:r>
              <a:rPr lang="en-US" dirty="0" smtClean="0"/>
              <a:t>Start ripples!</a:t>
            </a:r>
          </a:p>
        </p:txBody>
      </p:sp>
    </p:spTree>
    <p:extLst>
      <p:ext uri="{BB962C8B-B14F-4D97-AF65-F5344CB8AC3E}">
        <p14:creationId xmlns:p14="http://schemas.microsoft.com/office/powerpoint/2010/main" val="3447933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Being a good </a:t>
            </a:r>
            <a:r>
              <a:rPr lang="en-US" dirty="0" smtClean="0"/>
              <a:t>neighbor</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Rest:</a:t>
            </a:r>
          </a:p>
          <a:p>
            <a:pPr lvl="1"/>
            <a:r>
              <a:rPr lang="en-US" dirty="0" smtClean="0"/>
              <a:t>Rest interacts with all of the other issues being discussed.</a:t>
            </a:r>
          </a:p>
          <a:p>
            <a:pPr lvl="1"/>
            <a:r>
              <a:rPr lang="en-US" dirty="0" smtClean="0"/>
              <a:t>Give permission for people to rest. Children / Youth / Young Adults / All Ages</a:t>
            </a:r>
          </a:p>
          <a:p>
            <a:pPr lvl="1"/>
            <a:r>
              <a:rPr lang="en-US" dirty="0" smtClean="0"/>
              <a:t>Really rest – not artificial</a:t>
            </a:r>
          </a:p>
          <a:p>
            <a:pPr lvl="1"/>
            <a:r>
              <a:rPr lang="en-US" dirty="0" smtClean="0"/>
              <a:t>Encourage not to be in EVERY activity. </a:t>
            </a:r>
            <a:endParaRPr lang="en-US" dirty="0"/>
          </a:p>
          <a:p>
            <a:pPr lvl="1"/>
            <a:r>
              <a:rPr lang="en-US" dirty="0" smtClean="0"/>
              <a:t>Take care of self to avoid health issues – obesity / Cancer / Stress</a:t>
            </a:r>
          </a:p>
          <a:p>
            <a:pPr lvl="1"/>
            <a:r>
              <a:rPr lang="en-US" dirty="0" smtClean="0"/>
              <a:t>Rest promotes better mental health / healthy living</a:t>
            </a:r>
          </a:p>
          <a:p>
            <a:pPr lvl="1"/>
            <a:r>
              <a:rPr lang="en-US" dirty="0" smtClean="0"/>
              <a:t>More accidents caused by fatigue/sleep than alcohol</a:t>
            </a:r>
          </a:p>
        </p:txBody>
      </p:sp>
    </p:spTree>
    <p:extLst>
      <p:ext uri="{BB962C8B-B14F-4D97-AF65-F5344CB8AC3E}">
        <p14:creationId xmlns:p14="http://schemas.microsoft.com/office/powerpoint/2010/main" val="2380182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838200"/>
          </a:xfrm>
        </p:spPr>
        <p:txBody>
          <a:bodyPr/>
          <a:lstStyle/>
          <a:p>
            <a:r>
              <a:rPr lang="en-US" i="1" dirty="0">
                <a:solidFill>
                  <a:srgbClr val="FF0000"/>
                </a:solidFill>
              </a:rPr>
              <a:t>Read aloud in unison: </a:t>
            </a:r>
          </a:p>
        </p:txBody>
      </p:sp>
      <p:sp>
        <p:nvSpPr>
          <p:cNvPr id="3" name="Content Placeholder 2"/>
          <p:cNvSpPr>
            <a:spLocks noGrp="1"/>
          </p:cNvSpPr>
          <p:nvPr>
            <p:ph idx="1"/>
          </p:nvPr>
        </p:nvSpPr>
        <p:spPr>
          <a:xfrm>
            <a:off x="836612" y="1066800"/>
            <a:ext cx="10438051" cy="5791200"/>
          </a:xfrm>
        </p:spPr>
        <p:txBody>
          <a:bodyPr>
            <a:noAutofit/>
          </a:bodyPr>
          <a:lstStyle/>
          <a:p>
            <a:pPr marL="0" indent="0" algn="ctr">
              <a:buNone/>
            </a:pPr>
            <a:r>
              <a:rPr lang="en-US" sz="6000" b="1" dirty="0">
                <a:solidFill>
                  <a:srgbClr val="002060"/>
                </a:solidFill>
              </a:rPr>
              <a:t>“I am the Lord your God, who brought you out of the land of Egypt, out of the house of slavery; you shall have no other gods before me.” </a:t>
            </a:r>
          </a:p>
          <a:p>
            <a:pPr marL="0" indent="0" algn="r">
              <a:buNone/>
            </a:pPr>
            <a:r>
              <a:rPr lang="en-US" sz="2000" b="1" dirty="0">
                <a:solidFill>
                  <a:srgbClr val="002060"/>
                </a:solidFill>
              </a:rPr>
              <a:t> EX 20: 2-3</a:t>
            </a:r>
            <a:endParaRPr lang="en-US" sz="6000" b="1" dirty="0">
              <a:solidFill>
                <a:srgbClr val="002060"/>
              </a:solidFill>
            </a:endParaRPr>
          </a:p>
        </p:txBody>
      </p:sp>
    </p:spTree>
    <p:extLst>
      <p:ext uri="{BB962C8B-B14F-4D97-AF65-F5344CB8AC3E}">
        <p14:creationId xmlns:p14="http://schemas.microsoft.com/office/powerpoint/2010/main" val="3334891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Being a good </a:t>
            </a:r>
            <a:r>
              <a:rPr lang="en-US" dirty="0" smtClean="0"/>
              <a:t>neighbor</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Honor your parents:</a:t>
            </a:r>
          </a:p>
          <a:p>
            <a:pPr lvl="1"/>
            <a:r>
              <a:rPr lang="en-US" dirty="0" smtClean="0"/>
              <a:t>Vigilant to make sure not scammed / taken advantage of</a:t>
            </a:r>
          </a:p>
          <a:p>
            <a:pPr lvl="1"/>
            <a:r>
              <a:rPr lang="en-US" dirty="0" smtClean="0"/>
              <a:t>Commandment comes with a promise – covenant</a:t>
            </a:r>
          </a:p>
          <a:p>
            <a:pPr lvl="1"/>
            <a:r>
              <a:rPr lang="en-US" dirty="0" smtClean="0"/>
              <a:t>Parent doesn’t necessarily mean biological parent – Also other significant persons in your life.</a:t>
            </a:r>
          </a:p>
        </p:txBody>
      </p:sp>
    </p:spTree>
    <p:extLst>
      <p:ext uri="{BB962C8B-B14F-4D97-AF65-F5344CB8AC3E}">
        <p14:creationId xmlns:p14="http://schemas.microsoft.com/office/powerpoint/2010/main" val="135082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Being a good </a:t>
            </a:r>
            <a:r>
              <a:rPr lang="en-US" dirty="0" smtClean="0"/>
              <a:t>neighbor</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Murder:</a:t>
            </a:r>
          </a:p>
          <a:p>
            <a:pPr lvl="1"/>
            <a:r>
              <a:rPr lang="en-US" dirty="0" smtClean="0"/>
              <a:t>Good neighbor / Global Sense</a:t>
            </a:r>
          </a:p>
          <a:p>
            <a:pPr lvl="1"/>
            <a:r>
              <a:rPr lang="en-US" dirty="0" smtClean="0"/>
              <a:t>More than one way to murder – murder their spirit through abuse, etc.</a:t>
            </a:r>
          </a:p>
          <a:p>
            <a:pPr lvl="1"/>
            <a:r>
              <a:rPr lang="en-US" dirty="0" smtClean="0"/>
              <a:t>Show the love of God to everyone</a:t>
            </a:r>
          </a:p>
          <a:p>
            <a:pPr lvl="1"/>
            <a:r>
              <a:rPr lang="en-US" dirty="0" smtClean="0"/>
              <a:t>Get involved</a:t>
            </a:r>
          </a:p>
          <a:p>
            <a:pPr lvl="1"/>
            <a:r>
              <a:rPr lang="en-US" dirty="0" smtClean="0"/>
              <a:t>Be supportive</a:t>
            </a:r>
          </a:p>
          <a:p>
            <a:pPr lvl="1"/>
            <a:r>
              <a:rPr lang="en-US" dirty="0" smtClean="0"/>
              <a:t>Be educated</a:t>
            </a:r>
          </a:p>
          <a:p>
            <a:pPr lvl="1"/>
            <a:r>
              <a:rPr lang="en-US" dirty="0" smtClean="0"/>
              <a:t>Give our time to help with victims of abuse, etc.</a:t>
            </a:r>
          </a:p>
        </p:txBody>
      </p:sp>
    </p:spTree>
    <p:extLst>
      <p:ext uri="{BB962C8B-B14F-4D97-AF65-F5344CB8AC3E}">
        <p14:creationId xmlns:p14="http://schemas.microsoft.com/office/powerpoint/2010/main" val="3284583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Being a good </a:t>
            </a:r>
            <a:r>
              <a:rPr lang="en-US" dirty="0" smtClean="0"/>
              <a:t>neighbor</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Adultery:</a:t>
            </a:r>
          </a:p>
          <a:p>
            <a:pPr lvl="1"/>
            <a:r>
              <a:rPr lang="en-US" dirty="0" smtClean="0"/>
              <a:t>Need for stronger families / keeping marriage covenant</a:t>
            </a:r>
          </a:p>
          <a:p>
            <a:pPr lvl="1"/>
            <a:r>
              <a:rPr lang="en-US" dirty="0" smtClean="0"/>
              <a:t>Divorce easy / commonplace</a:t>
            </a:r>
          </a:p>
          <a:p>
            <a:pPr lvl="1"/>
            <a:r>
              <a:rPr lang="en-US" dirty="0" smtClean="0"/>
              <a:t>Repentance / forgiveness</a:t>
            </a:r>
          </a:p>
          <a:p>
            <a:pPr lvl="1"/>
            <a:r>
              <a:rPr lang="en-US" dirty="0" smtClean="0"/>
              <a:t>Listening / supporting</a:t>
            </a:r>
          </a:p>
          <a:p>
            <a:pPr lvl="1"/>
            <a:r>
              <a:rPr lang="en-US" dirty="0" smtClean="0"/>
              <a:t>Providing couples retreats / counseling</a:t>
            </a:r>
          </a:p>
        </p:txBody>
      </p:sp>
    </p:spTree>
    <p:extLst>
      <p:ext uri="{BB962C8B-B14F-4D97-AF65-F5344CB8AC3E}">
        <p14:creationId xmlns:p14="http://schemas.microsoft.com/office/powerpoint/2010/main" val="1406126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Being a good </a:t>
            </a:r>
            <a:r>
              <a:rPr lang="en-US" dirty="0" smtClean="0"/>
              <a:t>neighbor</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Stealing:</a:t>
            </a:r>
          </a:p>
          <a:p>
            <a:pPr lvl="1"/>
            <a:r>
              <a:rPr lang="en-US" dirty="0" smtClean="0"/>
              <a:t>Stealing of time…from God</a:t>
            </a:r>
          </a:p>
          <a:p>
            <a:pPr lvl="1"/>
            <a:r>
              <a:rPr lang="en-US" dirty="0" smtClean="0"/>
              <a:t>Exploitation – stealing resources from other countries for our comfort</a:t>
            </a:r>
          </a:p>
          <a:p>
            <a:pPr lvl="1"/>
            <a:r>
              <a:rPr lang="en-US" dirty="0" smtClean="0"/>
              <a:t>Stealing of human dignity &amp; human rights…as in against “aliens” in our country</a:t>
            </a:r>
          </a:p>
        </p:txBody>
      </p:sp>
    </p:spTree>
    <p:extLst>
      <p:ext uri="{BB962C8B-B14F-4D97-AF65-F5344CB8AC3E}">
        <p14:creationId xmlns:p14="http://schemas.microsoft.com/office/powerpoint/2010/main" val="3351319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Being a good </a:t>
            </a:r>
            <a:r>
              <a:rPr lang="en-US" dirty="0" smtClean="0"/>
              <a:t>neighbor</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False Witness:</a:t>
            </a:r>
          </a:p>
          <a:p>
            <a:pPr lvl="1"/>
            <a:r>
              <a:rPr lang="en-US" dirty="0" smtClean="0"/>
              <a:t>Lots of it in our world today / no one wants to take responsibility</a:t>
            </a:r>
          </a:p>
          <a:p>
            <a:pPr lvl="1"/>
            <a:r>
              <a:rPr lang="en-US" dirty="0" smtClean="0"/>
              <a:t>Dig for the facts as we can</a:t>
            </a:r>
          </a:p>
          <a:p>
            <a:pPr lvl="1"/>
            <a:r>
              <a:rPr lang="en-US" dirty="0" smtClean="0"/>
              <a:t>Advocate for what is right / be a part of peaceful organization</a:t>
            </a:r>
          </a:p>
        </p:txBody>
      </p:sp>
    </p:spTree>
    <p:extLst>
      <p:ext uri="{BB962C8B-B14F-4D97-AF65-F5344CB8AC3E}">
        <p14:creationId xmlns:p14="http://schemas.microsoft.com/office/powerpoint/2010/main" val="1224487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Being a good </a:t>
            </a:r>
            <a:r>
              <a:rPr lang="en-US" dirty="0" smtClean="0"/>
              <a:t>neighbor</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Coveting your neighbor’s spouse:</a:t>
            </a:r>
          </a:p>
          <a:p>
            <a:pPr lvl="1"/>
            <a:r>
              <a:rPr lang="en-US" dirty="0" smtClean="0"/>
              <a:t>Focusing on physical features of celebrity / others</a:t>
            </a:r>
          </a:p>
          <a:p>
            <a:pPr lvl="1"/>
            <a:r>
              <a:rPr lang="en-US" dirty="0" smtClean="0"/>
              <a:t>Wanting something in another that you are not finding in your own spouse</a:t>
            </a:r>
          </a:p>
          <a:p>
            <a:pPr lvl="1"/>
            <a:r>
              <a:rPr lang="en-US" dirty="0" smtClean="0"/>
              <a:t>Being aware of male / female friendships</a:t>
            </a:r>
          </a:p>
        </p:txBody>
      </p:sp>
    </p:spTree>
    <p:extLst>
      <p:ext uri="{BB962C8B-B14F-4D97-AF65-F5344CB8AC3E}">
        <p14:creationId xmlns:p14="http://schemas.microsoft.com/office/powerpoint/2010/main" val="1674591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Being a good </a:t>
            </a:r>
            <a:r>
              <a:rPr lang="en-US" dirty="0" smtClean="0"/>
              <a:t>neighbor</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Coveting Someone’s Property:</a:t>
            </a:r>
          </a:p>
          <a:p>
            <a:pPr lvl="1"/>
            <a:r>
              <a:rPr lang="en-US" dirty="0" smtClean="0"/>
              <a:t>Lusting – putting a show on</a:t>
            </a:r>
          </a:p>
          <a:p>
            <a:pPr lvl="1"/>
            <a:r>
              <a:rPr lang="en-US" dirty="0" smtClean="0"/>
              <a:t>Work more hours</a:t>
            </a:r>
          </a:p>
          <a:p>
            <a:pPr lvl="1"/>
            <a:r>
              <a:rPr lang="en-US" dirty="0" smtClean="0"/>
              <a:t>Covet to the point of death</a:t>
            </a:r>
          </a:p>
          <a:p>
            <a:pPr lvl="1"/>
            <a:r>
              <a:rPr lang="en-US" dirty="0" smtClean="0"/>
              <a:t>To steal land for financial gain (Missionary conference examples)</a:t>
            </a:r>
          </a:p>
          <a:p>
            <a:pPr lvl="1"/>
            <a:r>
              <a:rPr lang="en-US" dirty="0" smtClean="0"/>
              <a:t>Covers anything that God created</a:t>
            </a:r>
            <a:endParaRPr lang="en-US" dirty="0"/>
          </a:p>
        </p:txBody>
      </p:sp>
    </p:spTree>
    <p:extLst>
      <p:ext uri="{BB962C8B-B14F-4D97-AF65-F5344CB8AC3E}">
        <p14:creationId xmlns:p14="http://schemas.microsoft.com/office/powerpoint/2010/main" val="4079439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Economic &amp; Environmental Justice for a Nation </a:t>
            </a:r>
          </a:p>
        </p:txBody>
      </p:sp>
      <p:sp>
        <p:nvSpPr>
          <p:cNvPr id="5" name="Content Placeholder 4"/>
          <p:cNvSpPr>
            <a:spLocks noGrp="1"/>
          </p:cNvSpPr>
          <p:nvPr>
            <p:ph sz="half" idx="1"/>
          </p:nvPr>
        </p:nvSpPr>
        <p:spPr>
          <a:xfrm>
            <a:off x="1117309" y="1701800"/>
            <a:ext cx="4977104" cy="2565400"/>
          </a:xfrm>
        </p:spPr>
        <p:txBody>
          <a:bodyPr>
            <a:normAutofit/>
          </a:bodyPr>
          <a:lstStyle/>
          <a:p>
            <a:pPr marL="0" indent="0">
              <a:buNone/>
            </a:pPr>
            <a:r>
              <a:rPr lang="en-US" sz="4800" b="1" dirty="0"/>
              <a:t>Leviticus 25: 1-7</a:t>
            </a:r>
          </a:p>
          <a:p>
            <a:pPr marL="0" indent="0">
              <a:buNone/>
            </a:pPr>
            <a:r>
              <a:rPr lang="en-US" sz="4800" b="1" dirty="0"/>
              <a:t>Sabbatical Year</a:t>
            </a:r>
          </a:p>
          <a:p>
            <a:pPr marL="0" indent="0">
              <a:buNone/>
            </a:pPr>
            <a:endParaRPr lang="en-US" sz="4800" b="1" dirty="0"/>
          </a:p>
        </p:txBody>
      </p:sp>
      <p:sp>
        <p:nvSpPr>
          <p:cNvPr id="6" name="Content Placeholder 5"/>
          <p:cNvSpPr>
            <a:spLocks noGrp="1"/>
          </p:cNvSpPr>
          <p:nvPr>
            <p:ph sz="half" idx="2"/>
          </p:nvPr>
        </p:nvSpPr>
        <p:spPr/>
        <p:txBody>
          <a:bodyPr>
            <a:normAutofit/>
          </a:bodyPr>
          <a:lstStyle/>
          <a:p>
            <a:pPr marL="0" indent="0">
              <a:buNone/>
            </a:pPr>
            <a:r>
              <a:rPr lang="en-US" sz="4800" b="1" dirty="0">
                <a:solidFill>
                  <a:srgbClr val="0070C0"/>
                </a:solidFill>
              </a:rPr>
              <a:t>Leviticus 25: 8-9 </a:t>
            </a:r>
          </a:p>
          <a:p>
            <a:pPr marL="0" indent="0">
              <a:buNone/>
            </a:pPr>
            <a:r>
              <a:rPr lang="en-US" sz="4800" b="1" dirty="0">
                <a:solidFill>
                  <a:srgbClr val="0070C0"/>
                </a:solidFill>
              </a:rPr>
              <a:t>Jubilee Year</a:t>
            </a:r>
          </a:p>
        </p:txBody>
      </p:sp>
      <p:sp>
        <p:nvSpPr>
          <p:cNvPr id="7" name="Rectangle 6"/>
          <p:cNvSpPr/>
          <p:nvPr/>
        </p:nvSpPr>
        <p:spPr>
          <a:xfrm>
            <a:off x="1117309" y="4841079"/>
            <a:ext cx="10539703" cy="1754326"/>
          </a:xfrm>
          <a:prstGeom prst="rect">
            <a:avLst/>
          </a:prstGeom>
        </p:spPr>
        <p:txBody>
          <a:bodyPr wrap="square">
            <a:spAutoFit/>
          </a:bodyPr>
          <a:lstStyle/>
          <a:p>
            <a:r>
              <a:rPr lang="en-US" sz="3600" b="1" i="1" dirty="0">
                <a:solidFill>
                  <a:srgbClr val="FF0000"/>
                </a:solidFill>
              </a:rPr>
              <a:t>Read these verses silently and meditatively.</a:t>
            </a:r>
          </a:p>
          <a:p>
            <a:r>
              <a:rPr lang="en-US" sz="3600" b="1" i="1" dirty="0">
                <a:solidFill>
                  <a:srgbClr val="FF0000"/>
                </a:solidFill>
              </a:rPr>
              <a:t>How do these laws build economic and environmental justice?</a:t>
            </a:r>
          </a:p>
        </p:txBody>
      </p:sp>
    </p:spTree>
    <p:extLst>
      <p:ext uri="{BB962C8B-B14F-4D97-AF65-F5344CB8AC3E}">
        <p14:creationId xmlns:p14="http://schemas.microsoft.com/office/powerpoint/2010/main" val="3313130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Some contemporary examples of the work of the covenant community</a:t>
            </a:r>
          </a:p>
        </p:txBody>
      </p:sp>
      <p:sp>
        <p:nvSpPr>
          <p:cNvPr id="3" name="Content Placeholder 2"/>
          <p:cNvSpPr>
            <a:spLocks noGrp="1"/>
          </p:cNvSpPr>
          <p:nvPr>
            <p:ph sz="half" idx="1"/>
          </p:nvPr>
        </p:nvSpPr>
        <p:spPr>
          <a:xfrm>
            <a:off x="608012" y="1701800"/>
            <a:ext cx="4977104" cy="4470400"/>
          </a:xfrm>
        </p:spPr>
        <p:txBody>
          <a:bodyPr>
            <a:normAutofit/>
          </a:bodyPr>
          <a:lstStyle/>
          <a:p>
            <a:pPr marL="457200" indent="-457200">
              <a:buFont typeface="+mj-lt"/>
              <a:buAutoNum type="arabicPeriod"/>
            </a:pPr>
            <a:r>
              <a:rPr lang="en-US" sz="2800" dirty="0"/>
              <a:t>Mass incarceration</a:t>
            </a:r>
          </a:p>
          <a:p>
            <a:pPr marL="457200" indent="-457200">
              <a:buFont typeface="+mj-lt"/>
              <a:buAutoNum type="arabicPeriod"/>
            </a:pPr>
            <a:r>
              <a:rPr lang="en-US" sz="2800" dirty="0"/>
              <a:t>Racism; profiling </a:t>
            </a:r>
          </a:p>
          <a:p>
            <a:pPr marL="457200" indent="-457200">
              <a:buFont typeface="+mj-lt"/>
              <a:buAutoNum type="arabicPeriod"/>
            </a:pPr>
            <a:r>
              <a:rPr lang="en-US" sz="2800" dirty="0"/>
              <a:t>Sexism</a:t>
            </a:r>
          </a:p>
          <a:p>
            <a:pPr marL="457200" indent="-457200">
              <a:buFont typeface="+mj-lt"/>
              <a:buAutoNum type="arabicPeriod"/>
            </a:pPr>
            <a:r>
              <a:rPr lang="en-US" sz="2800" dirty="0"/>
              <a:t>Ageism</a:t>
            </a:r>
          </a:p>
          <a:p>
            <a:pPr marL="457200" indent="-457200">
              <a:buFont typeface="+mj-lt"/>
              <a:buAutoNum type="arabicPeriod"/>
            </a:pPr>
            <a:r>
              <a:rPr lang="en-US" sz="2800" dirty="0"/>
              <a:t>Health care availability</a:t>
            </a:r>
          </a:p>
          <a:p>
            <a:pPr marL="457200" indent="-457200">
              <a:buFont typeface="+mj-lt"/>
              <a:buAutoNum type="arabicPeriod"/>
            </a:pPr>
            <a:r>
              <a:rPr lang="en-US" sz="2800" dirty="0"/>
              <a:t>Immigration laws</a:t>
            </a:r>
          </a:p>
          <a:p>
            <a:pPr marL="0" indent="0">
              <a:buNone/>
            </a:pPr>
            <a:endParaRPr lang="en-US" dirty="0"/>
          </a:p>
        </p:txBody>
      </p:sp>
      <p:sp>
        <p:nvSpPr>
          <p:cNvPr id="4" name="Content Placeholder 3"/>
          <p:cNvSpPr>
            <a:spLocks noGrp="1"/>
          </p:cNvSpPr>
          <p:nvPr>
            <p:ph sz="half" idx="2"/>
          </p:nvPr>
        </p:nvSpPr>
        <p:spPr>
          <a:xfrm>
            <a:off x="5789612" y="1701800"/>
            <a:ext cx="5943600" cy="4470400"/>
          </a:xfrm>
        </p:spPr>
        <p:txBody>
          <a:bodyPr>
            <a:noAutofit/>
          </a:bodyPr>
          <a:lstStyle/>
          <a:p>
            <a:pPr marL="0" indent="0">
              <a:buNone/>
            </a:pPr>
            <a:r>
              <a:rPr lang="en-US" sz="2800" dirty="0"/>
              <a:t>7. Reproductive health</a:t>
            </a:r>
          </a:p>
          <a:p>
            <a:pPr marL="0" indent="0">
              <a:buNone/>
            </a:pPr>
            <a:r>
              <a:rPr lang="en-US" sz="2800" dirty="0"/>
              <a:t>8. Equal pay for men and women, minimum wage – any kind of economic justice</a:t>
            </a:r>
          </a:p>
          <a:p>
            <a:pPr marL="0" indent="0">
              <a:buNone/>
            </a:pPr>
            <a:r>
              <a:rPr lang="en-US" sz="2800" dirty="0"/>
              <a:t>9. Death penalty </a:t>
            </a:r>
          </a:p>
          <a:p>
            <a:pPr marL="0" indent="0">
              <a:buNone/>
            </a:pPr>
            <a:r>
              <a:rPr lang="en-US" sz="2800" dirty="0"/>
              <a:t>10. Hunger</a:t>
            </a:r>
          </a:p>
          <a:p>
            <a:pPr marL="0" indent="0">
              <a:buNone/>
            </a:pPr>
            <a:r>
              <a:rPr lang="en-US" sz="2800" dirty="0"/>
              <a:t>11. Unemployment</a:t>
            </a:r>
          </a:p>
          <a:p>
            <a:pPr marL="0" indent="0">
              <a:buNone/>
            </a:pPr>
            <a:r>
              <a:rPr lang="en-US" sz="2800" dirty="0"/>
              <a:t>12. Gun violence</a:t>
            </a:r>
          </a:p>
          <a:p>
            <a:pPr marL="0" indent="0">
              <a:buNone/>
            </a:pPr>
            <a:r>
              <a:rPr lang="en-US" sz="2800" dirty="0"/>
              <a:t>Others</a:t>
            </a:r>
          </a:p>
        </p:txBody>
      </p:sp>
    </p:spTree>
    <p:extLst>
      <p:ext uri="{BB962C8B-B14F-4D97-AF65-F5344CB8AC3E}">
        <p14:creationId xmlns:p14="http://schemas.microsoft.com/office/powerpoint/2010/main" val="1869673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79412" y="304800"/>
            <a:ext cx="11582399" cy="5257800"/>
          </a:xfrm>
        </p:spPr>
        <p:txBody>
          <a:bodyPr>
            <a:normAutofit/>
          </a:bodyPr>
          <a:lstStyle/>
          <a:p>
            <a:pPr marL="0" indent="0">
              <a:buNone/>
            </a:pPr>
            <a:r>
              <a:rPr lang="en-US" sz="3200" dirty="0"/>
              <a:t>In your same groups, use </a:t>
            </a:r>
            <a:r>
              <a:rPr lang="en-US" sz="3200" b="1" dirty="0"/>
              <a:t>PS 106 </a:t>
            </a:r>
            <a:r>
              <a:rPr lang="en-US" sz="3200" dirty="0"/>
              <a:t>as your guide to name your concerns and understanding of the ongoing history of the covenant community’s need to address the challenges and troubles that people experience. </a:t>
            </a:r>
          </a:p>
          <a:p>
            <a:pPr marL="0" indent="0">
              <a:buNone/>
            </a:pPr>
            <a:r>
              <a:rPr lang="en-US" sz="3200" dirty="0"/>
              <a:t>Using one sheet of paper for the group, each person take a turn at writing one challenge or trouble and how God has/will use the community to address those troubles/challenges.  (demonstrate) </a:t>
            </a:r>
          </a:p>
        </p:txBody>
      </p:sp>
    </p:spTree>
    <p:extLst>
      <p:ext uri="{BB962C8B-B14F-4D97-AF65-F5344CB8AC3E}">
        <p14:creationId xmlns:p14="http://schemas.microsoft.com/office/powerpoint/2010/main" val="4086978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914400"/>
          </a:xfrm>
        </p:spPr>
        <p:txBody>
          <a:bodyPr/>
          <a:lstStyle/>
          <a:p>
            <a:r>
              <a:rPr lang="en-US" i="1" dirty="0">
                <a:solidFill>
                  <a:srgbClr val="FF0000"/>
                </a:solidFill>
              </a:rPr>
              <a:t>Read aloud in unison: </a:t>
            </a:r>
            <a:endParaRPr lang="en-US" dirty="0"/>
          </a:p>
        </p:txBody>
      </p:sp>
      <p:sp>
        <p:nvSpPr>
          <p:cNvPr id="3" name="Content Placeholder 2"/>
          <p:cNvSpPr>
            <a:spLocks noGrp="1"/>
          </p:cNvSpPr>
          <p:nvPr>
            <p:ph idx="1"/>
          </p:nvPr>
        </p:nvSpPr>
        <p:spPr>
          <a:xfrm>
            <a:off x="1117309" y="1295400"/>
            <a:ext cx="10157354" cy="4876800"/>
          </a:xfrm>
        </p:spPr>
        <p:txBody>
          <a:bodyPr>
            <a:normAutofit fontScale="92500" lnSpcReduction="20000"/>
          </a:bodyPr>
          <a:lstStyle/>
          <a:p>
            <a:pPr marL="0" indent="0">
              <a:buNone/>
            </a:pPr>
            <a:r>
              <a:rPr lang="en-US" sz="6000" b="1" dirty="0">
                <a:solidFill>
                  <a:srgbClr val="002060"/>
                </a:solidFill>
              </a:rPr>
              <a:t>“You shall love the Lord your God with all your heart and with all your soul and with all your mind, and with all your strength…You shall love your neighbor as yourself.” </a:t>
            </a:r>
          </a:p>
          <a:p>
            <a:pPr marL="0" indent="0" algn="r">
              <a:buNone/>
            </a:pPr>
            <a:r>
              <a:rPr lang="en-US" sz="2000" b="1" dirty="0">
                <a:solidFill>
                  <a:srgbClr val="002060"/>
                </a:solidFill>
              </a:rPr>
              <a:t>MK 12:30-31</a:t>
            </a:r>
            <a:endParaRPr lang="en-US" sz="6000" b="1" dirty="0">
              <a:solidFill>
                <a:srgbClr val="002060"/>
              </a:solidFill>
            </a:endParaRPr>
          </a:p>
        </p:txBody>
      </p:sp>
    </p:spTree>
    <p:extLst>
      <p:ext uri="{BB962C8B-B14F-4D97-AF65-F5344CB8AC3E}">
        <p14:creationId xmlns:p14="http://schemas.microsoft.com/office/powerpoint/2010/main" val="2224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79412" y="304800"/>
            <a:ext cx="11582399" cy="5257800"/>
          </a:xfrm>
        </p:spPr>
        <p:txBody>
          <a:bodyPr>
            <a:normAutofit/>
          </a:bodyPr>
          <a:lstStyle/>
          <a:p>
            <a:pPr marL="0" indent="0">
              <a:buNone/>
            </a:pPr>
            <a:r>
              <a:rPr lang="en-US" sz="6000" dirty="0" smtClean="0"/>
              <a:t>ONE thing I learned is:</a:t>
            </a:r>
          </a:p>
          <a:p>
            <a:pPr marL="0" indent="0">
              <a:buNone/>
            </a:pPr>
            <a:endParaRPr lang="en-US" sz="6000" dirty="0"/>
          </a:p>
          <a:p>
            <a:pPr marL="0" indent="0">
              <a:buNone/>
            </a:pPr>
            <a:r>
              <a:rPr lang="en-US" sz="6000" dirty="0" smtClean="0"/>
              <a:t>THEREFORE, I will:</a:t>
            </a:r>
            <a:endParaRPr lang="en-US" sz="6000" dirty="0"/>
          </a:p>
        </p:txBody>
      </p:sp>
    </p:spTree>
    <p:extLst>
      <p:ext uri="{BB962C8B-B14F-4D97-AF65-F5344CB8AC3E}">
        <p14:creationId xmlns:p14="http://schemas.microsoft.com/office/powerpoint/2010/main" val="2759078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79412" y="304800"/>
            <a:ext cx="11582399" cy="7162800"/>
          </a:xfrm>
        </p:spPr>
        <p:txBody>
          <a:bodyPr>
            <a:normAutofit/>
          </a:bodyPr>
          <a:lstStyle/>
          <a:p>
            <a:pPr marL="0" indent="0">
              <a:buNone/>
            </a:pPr>
            <a:r>
              <a:rPr lang="en-US" sz="2800" b="1" dirty="0" smtClean="0">
                <a:solidFill>
                  <a:schemeClr val="bg2">
                    <a:lumMod val="50000"/>
                  </a:schemeClr>
                </a:solidFill>
              </a:rPr>
              <a:t>When </a:t>
            </a:r>
            <a:r>
              <a:rPr lang="en-US" sz="2800" b="1" dirty="0">
                <a:solidFill>
                  <a:schemeClr val="bg2">
                    <a:lumMod val="50000"/>
                  </a:schemeClr>
                </a:solidFill>
              </a:rPr>
              <a:t>everyone in the group has written something, take turns reading them aloud one by one. After each one, the whole group say together:  </a:t>
            </a:r>
          </a:p>
          <a:p>
            <a:pPr marL="0" indent="0">
              <a:buNone/>
            </a:pPr>
            <a:r>
              <a:rPr lang="en-US" sz="2800" b="1" dirty="0">
                <a:solidFill>
                  <a:srgbClr val="FF0000"/>
                </a:solidFill>
              </a:rPr>
              <a:t>Thanks be to God, the Covenant Keeper, who showed</a:t>
            </a:r>
            <a:r>
              <a:rPr lang="en-US" sz="3200" b="1" dirty="0">
                <a:solidFill>
                  <a:srgbClr val="FF0000"/>
                </a:solidFill>
              </a:rPr>
              <a:t> us how to be a blessing and receive a blessing from our community.  </a:t>
            </a:r>
            <a:endParaRPr lang="en-US" sz="2800" i="1" dirty="0">
              <a:solidFill>
                <a:srgbClr val="7030A0"/>
              </a:solidFill>
            </a:endParaRPr>
          </a:p>
          <a:p>
            <a:pPr marL="0" indent="0">
              <a:buNone/>
            </a:pPr>
            <a:r>
              <a:rPr lang="en-US" sz="2800" b="1" i="1" dirty="0">
                <a:solidFill>
                  <a:srgbClr val="7030A0"/>
                </a:solidFill>
              </a:rPr>
              <a:t>We will dedicate these to God. Please have one group member bring your paper to me after the session. </a:t>
            </a:r>
            <a:endParaRPr lang="en-US" sz="3200" b="1" dirty="0">
              <a:solidFill>
                <a:srgbClr val="7030A0"/>
              </a:solidFill>
            </a:endParaRPr>
          </a:p>
        </p:txBody>
      </p:sp>
    </p:spTree>
    <p:extLst>
      <p:ext uri="{BB962C8B-B14F-4D97-AF65-F5344CB8AC3E}">
        <p14:creationId xmlns:p14="http://schemas.microsoft.com/office/powerpoint/2010/main" val="2490879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79412" y="381000"/>
            <a:ext cx="11353800" cy="6629400"/>
          </a:xfrm>
        </p:spPr>
        <p:txBody>
          <a:bodyPr>
            <a:normAutofit lnSpcReduction="10000"/>
          </a:bodyPr>
          <a:lstStyle/>
          <a:p>
            <a:pPr marL="0" indent="0" algn="ctr">
              <a:buNone/>
            </a:pPr>
            <a:r>
              <a:rPr lang="en-US" sz="6000" b="1" dirty="0">
                <a:solidFill>
                  <a:schemeClr val="accent1"/>
                </a:solidFill>
              </a:rPr>
              <a:t>What does the Lord require of you? (2x)</a:t>
            </a:r>
          </a:p>
          <a:p>
            <a:pPr marL="0" indent="0" algn="ctr">
              <a:buNone/>
            </a:pPr>
            <a:r>
              <a:rPr lang="en-US" sz="6000" b="1" dirty="0">
                <a:solidFill>
                  <a:srgbClr val="FF0000"/>
                </a:solidFill>
              </a:rPr>
              <a:t>Justice, kindness, walk humbly with your God. </a:t>
            </a:r>
          </a:p>
          <a:p>
            <a:pPr marL="0" indent="0" algn="ctr">
              <a:buNone/>
            </a:pPr>
            <a:r>
              <a:rPr lang="en-US" sz="6000" b="1" dirty="0">
                <a:solidFill>
                  <a:schemeClr val="accent6">
                    <a:lumMod val="75000"/>
                  </a:schemeClr>
                </a:solidFill>
              </a:rPr>
              <a:t>To seek justice and love kindness and walk humbly with your God.</a:t>
            </a:r>
            <a:endParaRPr lang="en-US" sz="6000" b="1" dirty="0">
              <a:solidFill>
                <a:srgbClr val="FF0000"/>
              </a:solidFill>
            </a:endParaRPr>
          </a:p>
        </p:txBody>
      </p:sp>
    </p:spTree>
    <p:extLst>
      <p:ext uri="{BB962C8B-B14F-4D97-AF65-F5344CB8AC3E}">
        <p14:creationId xmlns:p14="http://schemas.microsoft.com/office/powerpoint/2010/main" val="611286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0812" y="76200"/>
            <a:ext cx="12038013" cy="2286000"/>
          </a:xfrm>
        </p:spPr>
        <p:txBody>
          <a:bodyPr>
            <a:normAutofit fontScale="90000"/>
          </a:bodyPr>
          <a:lstStyle/>
          <a:p>
            <a:r>
              <a:rPr lang="en-US" dirty="0"/>
              <a:t>For the next session </a:t>
            </a:r>
            <a:br>
              <a:rPr lang="en-US" dirty="0"/>
            </a:br>
            <a:r>
              <a:rPr lang="en-US" dirty="0"/>
              <a:t>Read chapters 5 and 6 in the book as well as these scriptures:</a:t>
            </a:r>
            <a:br>
              <a:rPr lang="en-US" dirty="0"/>
            </a:br>
            <a:endParaRPr lang="en-US" dirty="0"/>
          </a:p>
        </p:txBody>
      </p:sp>
      <p:sp>
        <p:nvSpPr>
          <p:cNvPr id="5" name="Content Placeholder 4"/>
          <p:cNvSpPr>
            <a:spLocks noGrp="1"/>
          </p:cNvSpPr>
          <p:nvPr>
            <p:ph idx="1"/>
          </p:nvPr>
        </p:nvSpPr>
        <p:spPr>
          <a:xfrm>
            <a:off x="1117309" y="1828800"/>
            <a:ext cx="10157354" cy="5181600"/>
          </a:xfrm>
        </p:spPr>
        <p:txBody>
          <a:bodyPr>
            <a:normAutofit lnSpcReduction="10000"/>
          </a:bodyPr>
          <a:lstStyle/>
          <a:p>
            <a:pPr marL="0" indent="0" algn="ctr">
              <a:buNone/>
            </a:pPr>
            <a:r>
              <a:rPr lang="en-US" sz="3600" b="1" dirty="0"/>
              <a:t>2 Samuel 7: 1-17</a:t>
            </a:r>
          </a:p>
          <a:p>
            <a:pPr marL="0" indent="0" algn="ctr">
              <a:buNone/>
            </a:pPr>
            <a:r>
              <a:rPr lang="en-US" sz="3600" b="1" dirty="0"/>
              <a:t>Jeremiah 31</a:t>
            </a:r>
          </a:p>
          <a:p>
            <a:pPr marL="0" indent="0" algn="ctr">
              <a:buNone/>
            </a:pPr>
            <a:r>
              <a:rPr lang="en-US" sz="3600" b="1" dirty="0"/>
              <a:t>Chronicles 17</a:t>
            </a:r>
          </a:p>
          <a:p>
            <a:pPr marL="0" indent="0" algn="ctr">
              <a:buNone/>
            </a:pPr>
            <a:r>
              <a:rPr lang="en-US" sz="3600" b="1" dirty="0"/>
              <a:t>PS 89: 34</a:t>
            </a:r>
          </a:p>
          <a:p>
            <a:pPr marL="0" indent="0" algn="ctr">
              <a:buNone/>
            </a:pPr>
            <a:r>
              <a:rPr lang="en-US" sz="3600" b="1" dirty="0"/>
              <a:t>1 Samuel 18-20</a:t>
            </a:r>
          </a:p>
          <a:p>
            <a:pPr marL="0" indent="0" algn="ctr">
              <a:buNone/>
            </a:pPr>
            <a:r>
              <a:rPr lang="en-US" sz="3600" b="1" dirty="0"/>
              <a:t>Acts 10: 34-43</a:t>
            </a:r>
          </a:p>
          <a:p>
            <a:pPr marL="0" indent="0" algn="ctr">
              <a:buNone/>
            </a:pPr>
            <a:r>
              <a:rPr lang="en-US" sz="3600" b="1" dirty="0"/>
              <a:t>Philippians 2:1-5 </a:t>
            </a:r>
            <a:endParaRPr lang="en-US" b="1" dirty="0"/>
          </a:p>
        </p:txBody>
      </p:sp>
    </p:spTree>
    <p:extLst>
      <p:ext uri="{BB962C8B-B14F-4D97-AF65-F5344CB8AC3E}">
        <p14:creationId xmlns:p14="http://schemas.microsoft.com/office/powerpoint/2010/main" val="1246472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1295400"/>
            <a:ext cx="7008574" cy="1930400"/>
          </a:xfrm>
        </p:spPr>
        <p:txBody>
          <a:bodyPr>
            <a:normAutofit fontScale="90000"/>
          </a:bodyPr>
          <a:lstStyle/>
          <a:p>
            <a:r>
              <a:rPr lang="en-US" b="1" dirty="0"/>
              <a:t>Sing “What does the Lord Require  of You?”</a:t>
            </a:r>
            <a:br>
              <a:rPr lang="en-US" b="1" dirty="0"/>
            </a:br>
            <a:r>
              <a:rPr lang="en-US" b="1" dirty="0"/>
              <a:t/>
            </a:r>
            <a:br>
              <a:rPr lang="en-US" b="1" dirty="0"/>
            </a:br>
            <a:endParaRPr lang="en-US" b="1" dirty="0"/>
          </a:p>
        </p:txBody>
      </p:sp>
      <p:sp>
        <p:nvSpPr>
          <p:cNvPr id="4" name="Rectangle 3"/>
          <p:cNvSpPr/>
          <p:nvPr/>
        </p:nvSpPr>
        <p:spPr>
          <a:xfrm>
            <a:off x="682624" y="3225800"/>
            <a:ext cx="2058988" cy="461665"/>
          </a:xfrm>
          <a:prstGeom prst="rect">
            <a:avLst/>
          </a:prstGeom>
        </p:spPr>
        <p:txBody>
          <a:bodyPr wrap="square">
            <a:spAutoFit/>
          </a:bodyPr>
          <a:lstStyle/>
          <a:p>
            <a:r>
              <a:rPr lang="en-US" dirty="0"/>
              <a:t># 2174 </a:t>
            </a:r>
          </a:p>
        </p:txBody>
      </p:sp>
    </p:spTree>
    <p:extLst>
      <p:ext uri="{BB962C8B-B14F-4D97-AF65-F5344CB8AC3E}">
        <p14:creationId xmlns:p14="http://schemas.microsoft.com/office/powerpoint/2010/main" val="199769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79412" y="381000"/>
            <a:ext cx="11353800" cy="6629400"/>
          </a:xfrm>
        </p:spPr>
        <p:txBody>
          <a:bodyPr>
            <a:normAutofit lnSpcReduction="10000"/>
          </a:bodyPr>
          <a:lstStyle/>
          <a:p>
            <a:pPr marL="0" indent="0" algn="ctr">
              <a:buNone/>
            </a:pPr>
            <a:r>
              <a:rPr lang="en-US" sz="6000" b="1" dirty="0">
                <a:solidFill>
                  <a:schemeClr val="accent1"/>
                </a:solidFill>
              </a:rPr>
              <a:t>What does the Lord require of you? (2x)</a:t>
            </a:r>
          </a:p>
          <a:p>
            <a:pPr marL="0" indent="0" algn="ctr">
              <a:buNone/>
            </a:pPr>
            <a:r>
              <a:rPr lang="en-US" sz="6000" b="1" dirty="0">
                <a:solidFill>
                  <a:srgbClr val="FF0000"/>
                </a:solidFill>
              </a:rPr>
              <a:t>Justice, kindness, walk humbly with your God. </a:t>
            </a:r>
          </a:p>
          <a:p>
            <a:pPr marL="0" indent="0" algn="ctr">
              <a:buNone/>
            </a:pPr>
            <a:r>
              <a:rPr lang="en-US" sz="6000" b="1" dirty="0">
                <a:solidFill>
                  <a:schemeClr val="accent6">
                    <a:lumMod val="75000"/>
                  </a:schemeClr>
                </a:solidFill>
              </a:rPr>
              <a:t>To seek justice and love kindness and walk humbly with your God.</a:t>
            </a:r>
            <a:endParaRPr lang="en-US" sz="6000" b="1" dirty="0">
              <a:solidFill>
                <a:srgbClr val="FF0000"/>
              </a:solidFill>
            </a:endParaRPr>
          </a:p>
        </p:txBody>
      </p:sp>
    </p:spTree>
    <p:extLst>
      <p:ext uri="{BB962C8B-B14F-4D97-AF65-F5344CB8AC3E}">
        <p14:creationId xmlns:p14="http://schemas.microsoft.com/office/powerpoint/2010/main" val="329694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Do Christians need the commandments? </a:t>
            </a:r>
          </a:p>
        </p:txBody>
      </p:sp>
      <p:sp>
        <p:nvSpPr>
          <p:cNvPr id="3" name="Text Placeholder 2"/>
          <p:cNvSpPr>
            <a:spLocks noGrp="1"/>
          </p:cNvSpPr>
          <p:nvPr>
            <p:ph type="body" idx="1"/>
          </p:nvPr>
        </p:nvSpPr>
        <p:spPr/>
        <p:txBody>
          <a:bodyPr/>
          <a:lstStyle/>
          <a:p>
            <a:r>
              <a:rPr lang="en-US" dirty="0"/>
              <a:t>Poll: </a:t>
            </a:r>
          </a:p>
        </p:txBody>
      </p:sp>
    </p:spTree>
    <p:extLst>
      <p:ext uri="{BB962C8B-B14F-4D97-AF65-F5344CB8AC3E}">
        <p14:creationId xmlns:p14="http://schemas.microsoft.com/office/powerpoint/2010/main" val="3030984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ten commandments l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8212" y="457200"/>
            <a:ext cx="6142037" cy="5948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0688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0212" y="-3313"/>
            <a:ext cx="5562600" cy="6675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1302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F769AD3B-90E4-4F81-9CF2-8BD9F607FEC3}" vid="{18F656D2-BE2F-4155-8430-D393897A45F9}"/>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01D382-32B0-43EE-932C-28906AF37617}">
  <ds:schemaRefs>
    <ds:schemaRef ds:uri="http://purl.org/dc/elements/1.1/"/>
    <ds:schemaRef ds:uri="http://schemas.microsoft.com/office/2006/metadata/properties"/>
    <ds:schemaRef ds:uri="4873beb7-5857-4685-be1f-d57550cc96cc"/>
    <ds:schemaRef ds:uri="http://schemas.microsoft.com/office/2006/documentManagement/types"/>
    <ds:schemaRef ds:uri="http://purl.org/dc/terms/"/>
    <ds:schemaRef ds:uri="http://schemas.microsoft.com/office/infopath/2007/PartnerControls"/>
    <ds:schemaRef ds:uri="http://purl.org/dc/dcmitype/"/>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3.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tf02787940</Template>
  <TotalTime>3037</TotalTime>
  <Words>2153</Words>
  <Application>Microsoft Office PowerPoint</Application>
  <PresentationFormat>Custom</PresentationFormat>
  <Paragraphs>240</Paragraphs>
  <Slides>43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Calibri</vt:lpstr>
      <vt:lpstr>Century Gothic</vt:lpstr>
      <vt:lpstr>Jester</vt:lpstr>
      <vt:lpstr>Times New Roman</vt:lpstr>
      <vt:lpstr>Wingdings</vt:lpstr>
      <vt:lpstr>Books 16x9</vt:lpstr>
      <vt:lpstr>GOD the Equipper and God’s Covenant Nation </vt:lpstr>
      <vt:lpstr>Goals for session 3</vt:lpstr>
      <vt:lpstr>Read aloud in unison: </vt:lpstr>
      <vt:lpstr>Read aloud in unison: </vt:lpstr>
      <vt:lpstr>Sing “What does the Lord Require  of You?”  </vt:lpstr>
      <vt:lpstr>PowerPoint Presentation</vt:lpstr>
      <vt:lpstr>Do Christians need the commandments? </vt:lpstr>
      <vt:lpstr>PowerPoint Presentation</vt:lpstr>
      <vt:lpstr>PowerPoint Presentation</vt:lpstr>
      <vt:lpstr>PowerPoint Presentation</vt:lpstr>
      <vt:lpstr>PowerPoint Presentation</vt:lpstr>
      <vt:lpstr>PowerPoint Presentation</vt:lpstr>
      <vt:lpstr>PowerPoint Presentation</vt:lpstr>
      <vt:lpstr>Ponder the biblical texts</vt:lpstr>
      <vt:lpstr>The commandments are independent but have different foci: </vt:lpstr>
      <vt:lpstr>In groups of 4, review the following scriptures </vt:lpstr>
      <vt:lpstr>With these verses in mind, discuss these questions in your group:</vt:lpstr>
      <vt:lpstr>With these verses in mind, discuss these questions in your group:</vt:lpstr>
      <vt:lpstr>With these verses in mind, discuss these questions in your group:</vt:lpstr>
      <vt:lpstr>With these verses in mind, discuss these questions in your group:</vt:lpstr>
      <vt:lpstr>With these verses in mind, discuss these questions in your group:</vt:lpstr>
      <vt:lpstr>With these verses in mind, discuss these questions in your group:</vt:lpstr>
      <vt:lpstr>With these verses in mind, discuss these questions in your group:</vt:lpstr>
      <vt:lpstr>Being a Good Neighbor, Commandments 4-10</vt:lpstr>
      <vt:lpstr>10 topics in community part of the 10 commandments</vt:lpstr>
      <vt:lpstr>Being a good neighbor cont. </vt:lpstr>
      <vt:lpstr>Being a good neighbor</vt:lpstr>
      <vt:lpstr>Being a good neighbor</vt:lpstr>
      <vt:lpstr>Being a good neighbor</vt:lpstr>
      <vt:lpstr>Being a good neighbor</vt:lpstr>
      <vt:lpstr>Being a good neighbor</vt:lpstr>
      <vt:lpstr>Being a good neighbor</vt:lpstr>
      <vt:lpstr>Being a good neighbor</vt:lpstr>
      <vt:lpstr>Being a good neighbor</vt:lpstr>
      <vt:lpstr>Being a good neighbor</vt:lpstr>
      <vt:lpstr>Being a good neighbor</vt:lpstr>
      <vt:lpstr>Economic &amp; Environmental Justice for a Nation </vt:lpstr>
      <vt:lpstr>Some contemporary examples of the work of the covenant community</vt:lpstr>
      <vt:lpstr>PowerPoint Presentation</vt:lpstr>
      <vt:lpstr>PowerPoint Presentation</vt:lpstr>
      <vt:lpstr>PowerPoint Presentation</vt:lpstr>
      <vt:lpstr>PowerPoint Presentation</vt:lpstr>
      <vt:lpstr>For the next session  Read chapters 5 and 6 in the book as well as these scriptures: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 the Equipper and God’s Covenant Nation</dc:title>
  <dc:creator>patty.meyers@pfeiffer.edu</dc:creator>
  <cp:lastModifiedBy>Chapel 2</cp:lastModifiedBy>
  <cp:revision>30</cp:revision>
  <cp:lastPrinted>2017-07-10T18:35:15Z</cp:lastPrinted>
  <dcterms:created xsi:type="dcterms:W3CDTF">2017-07-04T13:04:19Z</dcterms:created>
  <dcterms:modified xsi:type="dcterms:W3CDTF">2017-07-15T15:38:07Z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