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24"/>
  </p:notesMasterIdLst>
  <p:sldIdLst>
    <p:sldId id="256" r:id="rId2"/>
    <p:sldId id="258" r:id="rId3"/>
    <p:sldId id="271" r:id="rId4"/>
    <p:sldId id="272" r:id="rId5"/>
    <p:sldId id="260" r:id="rId6"/>
    <p:sldId id="261" r:id="rId7"/>
    <p:sldId id="262" r:id="rId8"/>
    <p:sldId id="263" r:id="rId9"/>
    <p:sldId id="273" r:id="rId10"/>
    <p:sldId id="275" r:id="rId11"/>
    <p:sldId id="274" r:id="rId12"/>
    <p:sldId id="276" r:id="rId13"/>
    <p:sldId id="257" r:id="rId14"/>
    <p:sldId id="265" r:id="rId15"/>
    <p:sldId id="266" r:id="rId16"/>
    <p:sldId id="264" r:id="rId17"/>
    <p:sldId id="267" r:id="rId18"/>
    <p:sldId id="259" r:id="rId19"/>
    <p:sldId id="268" r:id="rId20"/>
    <p:sldId id="269" r:id="rId21"/>
    <p:sldId id="270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05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45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45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95067-7856-41CB-A260-1AFCD3E269A5}" type="datetimeFigureOut">
              <a:rPr lang="en-US" smtClean="0"/>
              <a:t>7/14/2017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C2496-E27F-458A-8DB8-1C3FBA07A3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885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Covenants are initiated by God and come with requirements. As you read through the scriptures, be sure to identify the two key components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8509E-3A85-40F8-A7AC-5A243C484A7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18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170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187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175992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6015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16488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5426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7/14/2017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7263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571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351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425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7/14/2017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944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813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550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565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518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727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883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4730" y="1921565"/>
            <a:ext cx="8587409" cy="2570922"/>
          </a:xfrm>
        </p:spPr>
        <p:txBody>
          <a:bodyPr/>
          <a:lstStyle/>
          <a:p>
            <a:pPr algn="l"/>
            <a:r>
              <a:rPr lang="en-US" sz="4800" b="1" dirty="0">
                <a:solidFill>
                  <a:srgbClr val="7030A0"/>
                </a:solidFill>
              </a:rPr>
              <a:t>The First Covenant: </a:t>
            </a:r>
            <a:r>
              <a:rPr lang="en-US" sz="4800" b="1" dirty="0"/>
              <a:t>the Covenant of Care and Grace</a:t>
            </a:r>
            <a:br>
              <a:rPr lang="en-US" sz="4800" b="1" dirty="0"/>
            </a:br>
            <a:r>
              <a:rPr lang="en-US" sz="4800" b="1" dirty="0">
                <a:solidFill>
                  <a:srgbClr val="7030A0"/>
                </a:solidFill>
              </a:rPr>
              <a:t>God as Covenant Maker </a:t>
            </a:r>
            <a:r>
              <a:rPr lang="en-US" sz="4800" b="1" dirty="0"/>
              <a:t>and God’s Covenant People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4730" y="5137512"/>
            <a:ext cx="7766936" cy="1096899"/>
          </a:xfrm>
        </p:spPr>
        <p:txBody>
          <a:bodyPr>
            <a:normAutofit/>
          </a:bodyPr>
          <a:lstStyle/>
          <a:p>
            <a:r>
              <a:rPr lang="en-US" sz="3600" dirty="0"/>
              <a:t>Session 1</a:t>
            </a:r>
          </a:p>
        </p:txBody>
      </p:sp>
    </p:spTree>
    <p:extLst>
      <p:ext uri="{BB962C8B-B14F-4D97-AF65-F5344CB8AC3E}">
        <p14:creationId xmlns:p14="http://schemas.microsoft.com/office/powerpoint/2010/main" val="52104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333" y="474133"/>
            <a:ext cx="1084021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JOY:</a:t>
            </a:r>
          </a:p>
          <a:p>
            <a:endParaRPr lang="en-US" sz="3600" dirty="0" smtClean="0"/>
          </a:p>
          <a:p>
            <a:r>
              <a:rPr lang="en-US" sz="2400" dirty="0" smtClean="0"/>
              <a:t>Emphasis that these are commands from the Bible…not just political</a:t>
            </a:r>
          </a:p>
          <a:p>
            <a:r>
              <a:rPr lang="en-US" sz="2400" dirty="0" smtClean="0"/>
              <a:t>Remember politicians work for US</a:t>
            </a:r>
          </a:p>
          <a:p>
            <a:r>
              <a:rPr lang="en-US" sz="2400" dirty="0" smtClean="0"/>
              <a:t>Partner with other organizations to get many people involved</a:t>
            </a:r>
          </a:p>
          <a:p>
            <a:r>
              <a:rPr lang="en-US" sz="2400" dirty="0" smtClean="0"/>
              <a:t>Boldness displayed by United Methodist Women</a:t>
            </a:r>
          </a:p>
          <a:p>
            <a:r>
              <a:rPr lang="en-US" sz="2400" dirty="0" smtClean="0"/>
              <a:t>Picking up trash in our communities</a:t>
            </a:r>
          </a:p>
          <a:p>
            <a:r>
              <a:rPr lang="en-US" sz="2400" dirty="0" smtClean="0"/>
              <a:t>Our emphasis on anti-human trafficking</a:t>
            </a:r>
          </a:p>
          <a:p>
            <a:r>
              <a:rPr lang="en-US" sz="2400" dirty="0" smtClean="0"/>
              <a:t>Our reading program – Social Action / open our eyes to needs &amp; issues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472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333" y="474133"/>
            <a:ext cx="9398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OBEDIENCE:</a:t>
            </a:r>
          </a:p>
          <a:p>
            <a:endParaRPr lang="en-US" sz="3600" dirty="0"/>
          </a:p>
          <a:p>
            <a:r>
              <a:rPr lang="en-US" sz="2400" dirty="0" smtClean="0"/>
              <a:t>Cloth bags to grocery store</a:t>
            </a:r>
          </a:p>
          <a:p>
            <a:r>
              <a:rPr lang="en-US" sz="2400" dirty="0" smtClean="0"/>
              <a:t>Walking instead of driving</a:t>
            </a:r>
          </a:p>
          <a:p>
            <a:r>
              <a:rPr lang="en-US" sz="2400" dirty="0" smtClean="0"/>
              <a:t>Mats for homeless from plastic bags</a:t>
            </a:r>
          </a:p>
          <a:p>
            <a:r>
              <a:rPr lang="en-US" sz="2400" dirty="0" smtClean="0"/>
              <a:t>Repurpose things</a:t>
            </a:r>
          </a:p>
          <a:p>
            <a:r>
              <a:rPr lang="en-US" sz="2400" dirty="0" smtClean="0"/>
              <a:t>More DIY (Do it yourself)</a:t>
            </a:r>
          </a:p>
          <a:p>
            <a:r>
              <a:rPr lang="en-US" sz="2400" dirty="0" smtClean="0"/>
              <a:t>Donate clothes</a:t>
            </a:r>
          </a:p>
          <a:p>
            <a:r>
              <a:rPr lang="en-US" sz="2400" dirty="0" smtClean="0"/>
              <a:t>Food habits…all want chocolate – need to eat vegetables!</a:t>
            </a:r>
          </a:p>
          <a:p>
            <a:r>
              <a:rPr lang="en-US" sz="2400" dirty="0" smtClean="0"/>
              <a:t>Exercise more</a:t>
            </a:r>
          </a:p>
          <a:p>
            <a:r>
              <a:rPr lang="en-US" sz="2400" dirty="0" smtClean="0"/>
              <a:t>WELCOME GROUP:  Immigration inclusion / LGBTQ inclusion</a:t>
            </a:r>
          </a:p>
          <a:p>
            <a:r>
              <a:rPr lang="en-US" sz="2400" dirty="0" smtClean="0"/>
              <a:t>Fighting hunger in our community &amp; in the church. Gardens / Reclaiming food</a:t>
            </a:r>
          </a:p>
          <a:p>
            <a:r>
              <a:rPr lang="en-US" sz="2400" dirty="0" smtClean="0"/>
              <a:t>Getting back to canning our own food – groups</a:t>
            </a:r>
          </a:p>
          <a:p>
            <a:r>
              <a:rPr lang="en-US" sz="2400" dirty="0" smtClean="0"/>
              <a:t>Getting with seniors to do those things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62809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333" y="474133"/>
            <a:ext cx="93980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OBEDIENCE:</a:t>
            </a:r>
          </a:p>
          <a:p>
            <a:r>
              <a:rPr lang="en-US" sz="2400" dirty="0" smtClean="0"/>
              <a:t>Organic cleaning products</a:t>
            </a:r>
          </a:p>
          <a:p>
            <a:r>
              <a:rPr lang="en-US" sz="2400" dirty="0" smtClean="0"/>
              <a:t>Excess food shared instead of thrown away</a:t>
            </a:r>
          </a:p>
          <a:p>
            <a:r>
              <a:rPr lang="en-US" sz="2400" dirty="0" smtClean="0"/>
              <a:t>Using edible foods that we often throw away</a:t>
            </a:r>
          </a:p>
          <a:p>
            <a:r>
              <a:rPr lang="en-US" sz="2400" dirty="0" smtClean="0"/>
              <a:t>Growing vegetables &amp; herbs</a:t>
            </a:r>
          </a:p>
          <a:p>
            <a:r>
              <a:rPr lang="en-US" sz="2400" dirty="0" smtClean="0"/>
              <a:t>Recycling…medicine bottles / glasses / plastic bags</a:t>
            </a:r>
          </a:p>
          <a:p>
            <a:r>
              <a:rPr lang="en-US" sz="2400" dirty="0" smtClean="0"/>
              <a:t>Make a choice to sit with someone different from you</a:t>
            </a:r>
          </a:p>
          <a:p>
            <a:r>
              <a:rPr lang="en-US" sz="2400" dirty="0" smtClean="0"/>
              <a:t>Panhandlers – Conversation / Hard</a:t>
            </a:r>
          </a:p>
          <a:p>
            <a:r>
              <a:rPr lang="en-US" sz="2400" dirty="0" smtClean="0"/>
              <a:t>Micah’s backpack – Send foods home with children</a:t>
            </a:r>
          </a:p>
          <a:p>
            <a:r>
              <a:rPr lang="en-US" sz="2400" dirty="0" smtClean="0"/>
              <a:t>Love in a bag – Lunches for children</a:t>
            </a:r>
          </a:p>
          <a:p>
            <a:r>
              <a:rPr lang="en-US" sz="2400" dirty="0" smtClean="0"/>
              <a:t>Volunteer in our schools</a:t>
            </a:r>
            <a:r>
              <a:rPr lang="en-US" sz="2400" dirty="0"/>
              <a:t> </a:t>
            </a:r>
            <a:r>
              <a:rPr lang="en-US" sz="2400" dirty="0" smtClean="0"/>
              <a:t>– Reading buddies, just be there</a:t>
            </a:r>
          </a:p>
          <a:p>
            <a:r>
              <a:rPr lang="en-US" sz="2400" dirty="0" smtClean="0"/>
              <a:t>Styrofoam – Just say NO</a:t>
            </a:r>
          </a:p>
          <a:p>
            <a:r>
              <a:rPr lang="en-US" sz="2400" dirty="0" smtClean="0"/>
              <a:t>Environment</a:t>
            </a:r>
          </a:p>
          <a:p>
            <a:r>
              <a:rPr lang="en-US" sz="2400" dirty="0" smtClean="0"/>
              <a:t>Volunteer in church</a:t>
            </a:r>
          </a:p>
          <a:p>
            <a:r>
              <a:rPr lang="en-US" sz="2400" dirty="0" smtClean="0"/>
              <a:t>Domestic &amp; child abuse</a:t>
            </a:r>
          </a:p>
        </p:txBody>
      </p:sp>
    </p:spTree>
    <p:extLst>
      <p:ext uri="{BB962C8B-B14F-4D97-AF65-F5344CB8AC3E}">
        <p14:creationId xmlns:p14="http://schemas.microsoft.com/office/powerpoint/2010/main" val="166159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096" y="371061"/>
            <a:ext cx="9144000" cy="2001077"/>
          </a:xfrm>
        </p:spPr>
        <p:txBody>
          <a:bodyPr>
            <a:noAutofit/>
          </a:bodyPr>
          <a:lstStyle/>
          <a:p>
            <a:r>
              <a:rPr lang="en-US" sz="4400" b="1" dirty="0"/>
              <a:t>What does Covenant mean in our lives? How does it inform our discipleship?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769705"/>
            <a:ext cx="8596668" cy="32716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/>
              <a:t>TPS – turn to a neighbor and share two thoughts.</a:t>
            </a:r>
          </a:p>
          <a:p>
            <a:pPr marL="0" indent="0">
              <a:buNone/>
            </a:pPr>
            <a:r>
              <a:rPr lang="en-US" sz="4000" b="1" dirty="0"/>
              <a:t>Quietly read together Psalm 40 (can find in </a:t>
            </a:r>
            <a:r>
              <a:rPr lang="en-US" sz="4000" dirty="0">
                <a:solidFill>
                  <a:schemeClr val="accent4">
                    <a:lumMod val="50000"/>
                  </a:schemeClr>
                </a:solidFill>
              </a:rPr>
              <a:t>appendix C) at least 2x </a:t>
            </a:r>
            <a:endParaRPr lang="en-US" sz="4000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49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47" y="159026"/>
            <a:ext cx="8596668" cy="1320800"/>
          </a:xfrm>
        </p:spPr>
        <p:txBody>
          <a:bodyPr/>
          <a:lstStyle/>
          <a:p>
            <a:r>
              <a:rPr lang="en-US" dirty="0"/>
              <a:t>Psalm 40 cont.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51722"/>
            <a:ext cx="8320892" cy="512859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b="1" dirty="0"/>
              <a:t>Together or individually, write your own brief covenant psalms from your conversations that reflect </a:t>
            </a:r>
          </a:p>
          <a:p>
            <a:pPr marL="514350" indent="-514350">
              <a:buAutoNum type="alphaLcParenR"/>
            </a:pPr>
            <a:r>
              <a:rPr lang="en-US" sz="3200" b="1" dirty="0"/>
              <a:t>Praise for the care and grace of our Covenant God</a:t>
            </a:r>
          </a:p>
          <a:p>
            <a:pPr marL="0" indent="0">
              <a:buNone/>
            </a:pPr>
            <a:r>
              <a:rPr lang="en-US" sz="3200" b="1" dirty="0"/>
              <a:t>b) Complaint about the difficult task of obedience in the midst of fear and crisis</a:t>
            </a:r>
          </a:p>
          <a:p>
            <a:pPr marL="0" indent="0">
              <a:buNone/>
            </a:pPr>
            <a:r>
              <a:rPr lang="en-US" sz="3200" b="1" dirty="0"/>
              <a:t>c) Praise for the joy of reflecting God’s nature in our responsibility for the care of creation. </a:t>
            </a:r>
          </a:p>
          <a:p>
            <a:r>
              <a:rPr lang="en-US" dirty="0"/>
              <a:t>We are expressing our understanding of the first covenant. </a:t>
            </a:r>
          </a:p>
        </p:txBody>
      </p:sp>
    </p:spTree>
    <p:extLst>
      <p:ext uri="{BB962C8B-B14F-4D97-AF65-F5344CB8AC3E}">
        <p14:creationId xmlns:p14="http://schemas.microsoft.com/office/powerpoint/2010/main" val="294203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279816"/>
            <a:ext cx="8596668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Some  examples: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199213"/>
            <a:ext cx="9740831" cy="56587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/>
              <a:t>Praise: </a:t>
            </a:r>
            <a:r>
              <a:rPr lang="en-US" sz="2800" b="1" dirty="0"/>
              <a:t> I waited patiently for God….</a:t>
            </a:r>
          </a:p>
          <a:p>
            <a:pPr marL="0" indent="0">
              <a:buNone/>
            </a:pPr>
            <a:r>
              <a:rPr lang="en-US" sz="2800" dirty="0"/>
              <a:t>	Praise for the care and grace of the covenant of God in the life of the community. Give your own examples  of blessings, </a:t>
            </a:r>
          </a:p>
          <a:p>
            <a:pPr marL="0" indent="0">
              <a:buNone/>
            </a:pPr>
            <a:r>
              <a:rPr lang="en-US" sz="2800" dirty="0"/>
              <a:t>Complaint: </a:t>
            </a:r>
            <a:r>
              <a:rPr lang="en-US" sz="2800" b="1" dirty="0"/>
              <a:t>Troubles surround us…</a:t>
            </a:r>
          </a:p>
          <a:p>
            <a:pPr marL="0" indent="0">
              <a:buNone/>
            </a:pPr>
            <a:r>
              <a:rPr lang="en-US" sz="2800" dirty="0"/>
              <a:t>	Name the temptations  and challenges of the covenant community that you identified. </a:t>
            </a:r>
          </a:p>
          <a:p>
            <a:pPr marL="0" indent="0">
              <a:buNone/>
            </a:pPr>
            <a:r>
              <a:rPr lang="en-US" sz="2800" b="1" dirty="0"/>
              <a:t>Save us God, come quickly. We need your help.</a:t>
            </a:r>
          </a:p>
          <a:p>
            <a:pPr marL="0" indent="0">
              <a:buNone/>
            </a:pPr>
            <a:r>
              <a:rPr lang="en-US" sz="2800" dirty="0"/>
              <a:t>	Add a second praise about the joy of the responsibility to care for creation and the work that we do for justice.</a:t>
            </a:r>
          </a:p>
          <a:p>
            <a:pPr marL="0" indent="0">
              <a:buNone/>
            </a:pPr>
            <a:r>
              <a:rPr lang="en-US" sz="2800" b="1" dirty="0"/>
              <a:t>God, you are my guide, you are my God. I entrust this work to you.  Amen.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53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04800"/>
            <a:ext cx="8596668" cy="1007165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solidFill>
                  <a:schemeClr val="accent4">
                    <a:lumMod val="50000"/>
                  </a:schemeClr>
                </a:solidFill>
              </a:rPr>
              <a:t>Psalm 40 cont. </a:t>
            </a:r>
            <a:br>
              <a:rPr lang="en-US" sz="44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4400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n-US" sz="4400" dirty="0">
                <a:solidFill>
                  <a:schemeClr val="accent4">
                    <a:lumMod val="50000"/>
                  </a:schemeClr>
                </a:solidFill>
              </a:rPr>
            </a:br>
            <a:endParaRPr lang="en-US" sz="4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313" y="1311965"/>
            <a:ext cx="9859617" cy="4729397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9800" dirty="0">
                <a:latin typeface="Arial Rounded MT Bold" panose="020F0704030504030204" pitchFamily="34" charset="0"/>
              </a:rPr>
              <a:t>Now each pair turn to another pair to make a group of four. </a:t>
            </a:r>
          </a:p>
          <a:p>
            <a:pPr marL="0" indent="0">
              <a:buNone/>
            </a:pPr>
            <a:endParaRPr lang="en-US" sz="98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r>
              <a:rPr lang="en-US" sz="9800" dirty="0">
                <a:latin typeface="Arial Rounded MT Bold" panose="020F0704030504030204" pitchFamily="34" charset="0"/>
              </a:rPr>
              <a:t>In an attitude of worship,  Read your covenant prayer psalms to each other.  As each one completes her prayer, lift your votive, and together say, “Lord, in your mercy, hear our prayer.” </a:t>
            </a:r>
          </a:p>
          <a:p>
            <a:pPr marL="0" indent="0" algn="ctr">
              <a:buNone/>
            </a:pPr>
            <a:endParaRPr lang="en-US" sz="3600" dirty="0">
              <a:latin typeface="Jivetalk" panose="02000600000000000000" pitchFamily="2" charset="0"/>
            </a:endParaRPr>
          </a:p>
          <a:p>
            <a:pPr marL="0" indent="0" algn="ctr">
              <a:buNone/>
            </a:pPr>
            <a:endParaRPr lang="en-US" sz="3600" dirty="0">
              <a:latin typeface="Jivetalk" panose="02000600000000000000" pitchFamily="2" charset="0"/>
            </a:endParaRPr>
          </a:p>
          <a:p>
            <a:pPr marL="0" indent="0" algn="ctr">
              <a:buNone/>
            </a:pPr>
            <a:r>
              <a:rPr lang="en-US" sz="3600" dirty="0">
                <a:latin typeface="Jivetalk" panose="02000600000000000000" pitchFamily="2" charset="0"/>
              </a:rPr>
              <a:t>\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08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884649" cy="1320800"/>
          </a:xfrm>
        </p:spPr>
        <p:txBody>
          <a:bodyPr>
            <a:noAutofit/>
          </a:bodyPr>
          <a:lstStyle/>
          <a:p>
            <a:pPr marL="0" indent="0"/>
            <a:r>
              <a:rPr lang="en-US" sz="6600" dirty="0">
                <a:latin typeface="Jivetalk" panose="02000600000000000000" pitchFamily="2" charset="0"/>
              </a:rPr>
              <a:t>UBUNTU: </a:t>
            </a:r>
            <a:r>
              <a:rPr lang="en-US" sz="4000" dirty="0"/>
              <a:t>“I am because we are.”</a:t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102770" cy="4134194"/>
          </a:xfrm>
        </p:spPr>
        <p:txBody>
          <a:bodyPr>
            <a:normAutofit fontScale="47500" lnSpcReduction="20000"/>
          </a:bodyPr>
          <a:lstStyle/>
          <a:p>
            <a:endParaRPr lang="en-US" dirty="0"/>
          </a:p>
          <a:p>
            <a:r>
              <a:rPr lang="en-US" sz="8400" dirty="0"/>
              <a:t>A prayer of thanksgiving </a:t>
            </a:r>
          </a:p>
          <a:p>
            <a:r>
              <a:rPr lang="en-US" sz="8400" dirty="0"/>
              <a:t>See assignment</a:t>
            </a:r>
          </a:p>
          <a:p>
            <a:r>
              <a:rPr lang="en-US" sz="8400" dirty="0"/>
              <a:t>Closing song 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3600" dirty="0"/>
              <a:t>See p. 29 – a Zulu term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10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For Session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8996753" cy="388077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600" b="1" dirty="0"/>
              <a:t>Half read:</a:t>
            </a:r>
          </a:p>
          <a:p>
            <a:pPr marL="0" indent="0">
              <a:buNone/>
            </a:pPr>
            <a:r>
              <a:rPr lang="en-US" sz="4800" b="1" dirty="0"/>
              <a:t>Genesis 6:5-14 and GN 6-9:17</a:t>
            </a:r>
          </a:p>
          <a:p>
            <a:pPr marL="0" indent="0">
              <a:buNone/>
            </a:pPr>
            <a:r>
              <a:rPr lang="en-US" sz="4800" b="1" dirty="0"/>
              <a:t>Half read:</a:t>
            </a:r>
          </a:p>
          <a:p>
            <a:pPr marL="0" indent="0">
              <a:buNone/>
            </a:pPr>
            <a:r>
              <a:rPr lang="en-US" sz="4800" b="1" dirty="0"/>
              <a:t>Genesis 12: 1-7, GN 15:1-6</a:t>
            </a:r>
          </a:p>
          <a:p>
            <a:pPr marL="0" indent="0">
              <a:buNone/>
            </a:pPr>
            <a:r>
              <a:rPr lang="en-US" sz="4800" b="1" dirty="0"/>
              <a:t>ALL: read ch. 3 and 4 in book if possible; take </a:t>
            </a:r>
            <a:r>
              <a:rPr lang="en-US" sz="4800" b="1" dirty="0" err="1"/>
              <a:t>votives</a:t>
            </a:r>
            <a:r>
              <a:rPr lang="en-US" sz="4800" b="1" dirty="0"/>
              <a:t> with you and bring to </a:t>
            </a:r>
            <a:r>
              <a:rPr lang="en-US" sz="4800" b="1"/>
              <a:t>next session. 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04207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384313"/>
            <a:ext cx="9937657" cy="63477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# 3124  “HOW SHALL I COME BEFORE THE LORD” </a:t>
            </a:r>
          </a:p>
          <a:p>
            <a:pPr marL="0" indent="0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4800" dirty="0">
                <a:latin typeface="Cambria" panose="02040503050406030204" pitchFamily="18" charset="0"/>
              </a:rPr>
              <a:t>How shall I come before the Lord</a:t>
            </a:r>
          </a:p>
          <a:p>
            <a:pPr marL="0" indent="0" algn="ctr">
              <a:buNone/>
            </a:pPr>
            <a:r>
              <a:rPr lang="en-US" sz="4800" dirty="0">
                <a:latin typeface="Cambria" panose="02040503050406030204" pitchFamily="18" charset="0"/>
              </a:rPr>
              <a:t>And bow myself with heart outpoured?</a:t>
            </a:r>
          </a:p>
          <a:p>
            <a:pPr marL="0" indent="0" algn="ctr">
              <a:buNone/>
            </a:pPr>
            <a:r>
              <a:rPr lang="en-US" sz="4800" dirty="0">
                <a:latin typeface="Cambria" panose="02040503050406030204" pitchFamily="18" charset="0"/>
              </a:rPr>
              <a:t>And shall I come with offering?</a:t>
            </a:r>
          </a:p>
          <a:p>
            <a:pPr marL="0" indent="0" algn="ctr">
              <a:buNone/>
            </a:pPr>
            <a:r>
              <a:rPr lang="en-US" sz="4800" dirty="0">
                <a:latin typeface="Cambria" panose="02040503050406030204" pitchFamily="18" charset="0"/>
              </a:rPr>
              <a:t>What shall I give?</a:t>
            </a:r>
          </a:p>
          <a:p>
            <a:pPr marL="0" indent="0" algn="ctr">
              <a:buNone/>
            </a:pPr>
            <a:r>
              <a:rPr lang="en-US" sz="4800" dirty="0">
                <a:latin typeface="Cambria" panose="02040503050406030204" pitchFamily="18" charset="0"/>
              </a:rPr>
              <a:t>What shall I bring?</a:t>
            </a:r>
          </a:p>
        </p:txBody>
      </p:sp>
    </p:spTree>
    <p:extLst>
      <p:ext uri="{BB962C8B-B14F-4D97-AF65-F5344CB8AC3E}">
        <p14:creationId xmlns:p14="http://schemas.microsoft.com/office/powerpoint/2010/main" val="20198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052" y="609600"/>
            <a:ext cx="9568070" cy="1320800"/>
          </a:xfrm>
        </p:spPr>
        <p:txBody>
          <a:bodyPr/>
          <a:lstStyle/>
          <a:p>
            <a:r>
              <a:rPr lang="en-US" dirty="0"/>
              <a:t>Sing: “Our God is an Awesome God” - #2040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3710" y="1270000"/>
            <a:ext cx="8996753" cy="47691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4800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</a:rPr>
              <a:t>Our God is an awesome God </a:t>
            </a:r>
          </a:p>
          <a:p>
            <a:pPr marL="0" indent="0" algn="ctr">
              <a:buNone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</a:rPr>
              <a:t>Who reigns in heaven above</a:t>
            </a:r>
          </a:p>
          <a:p>
            <a:pPr marL="0" indent="0" algn="ctr">
              <a:buNone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</a:rPr>
              <a:t>With wisdom, power and love,</a:t>
            </a:r>
          </a:p>
          <a:p>
            <a:pPr marL="0" indent="0" algn="ctr">
              <a:buNone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</a:rPr>
              <a:t>Our God is an awesome God. </a:t>
            </a:r>
          </a:p>
        </p:txBody>
      </p:sp>
    </p:spTree>
    <p:extLst>
      <p:ext uri="{BB962C8B-B14F-4D97-AF65-F5344CB8AC3E}">
        <p14:creationId xmlns:p14="http://schemas.microsoft.com/office/powerpoint/2010/main" val="193706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4" y="172278"/>
            <a:ext cx="9526840" cy="652006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5400" dirty="0">
                <a:latin typeface="Cambria" panose="02040503050406030204" pitchFamily="18" charset="0"/>
              </a:rPr>
              <a:t>Will finest gifts bring God’s delight?</a:t>
            </a:r>
          </a:p>
          <a:p>
            <a:pPr marL="0" indent="0" algn="ctr">
              <a:buNone/>
            </a:pPr>
            <a:r>
              <a:rPr lang="en-US" sz="5400" dirty="0">
                <a:latin typeface="Cambria" panose="02040503050406030204" pitchFamily="18" charset="0"/>
              </a:rPr>
              <a:t>Will wealth bring favor in God’s sight?</a:t>
            </a:r>
          </a:p>
          <a:p>
            <a:pPr marL="0" indent="0" algn="ctr">
              <a:buNone/>
            </a:pPr>
            <a:r>
              <a:rPr lang="en-US" sz="5400" dirty="0">
                <a:latin typeface="Cambria" panose="02040503050406030204" pitchFamily="18" charset="0"/>
              </a:rPr>
              <a:t>What must we be?</a:t>
            </a:r>
          </a:p>
          <a:p>
            <a:pPr marL="0" indent="0" algn="ctr">
              <a:buNone/>
            </a:pPr>
            <a:r>
              <a:rPr lang="en-US" sz="5400" dirty="0">
                <a:latin typeface="Cambria" panose="02040503050406030204" pitchFamily="18" charset="0"/>
              </a:rPr>
              <a:t>What must we do?</a:t>
            </a:r>
          </a:p>
          <a:p>
            <a:pPr marL="0" indent="0" algn="ctr">
              <a:buNone/>
            </a:pPr>
            <a:r>
              <a:rPr lang="en-US" sz="5400" dirty="0">
                <a:latin typeface="Cambria" panose="02040503050406030204" pitchFamily="18" charset="0"/>
              </a:rPr>
              <a:t>What does the Lord</a:t>
            </a:r>
          </a:p>
          <a:p>
            <a:pPr marL="0" indent="0" algn="ctr">
              <a:buNone/>
            </a:pPr>
            <a:r>
              <a:rPr lang="en-US" sz="5400" dirty="0">
                <a:latin typeface="Cambria" panose="02040503050406030204" pitchFamily="18" charset="0"/>
              </a:rPr>
              <a:t>Require of you?</a:t>
            </a:r>
            <a:endParaRPr lang="en-US" sz="4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47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331" y="318052"/>
            <a:ext cx="10071652" cy="591046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>
                <a:latin typeface="Cambria" panose="02040503050406030204" pitchFamily="18" charset="0"/>
              </a:rPr>
              <a:t>Let justice shine in all your ways </a:t>
            </a:r>
          </a:p>
          <a:p>
            <a:pPr marL="0" indent="0" algn="ctr">
              <a:buNone/>
            </a:pPr>
            <a:r>
              <a:rPr lang="en-US" sz="5400" dirty="0">
                <a:latin typeface="Cambria" panose="02040503050406030204" pitchFamily="18" charset="0"/>
              </a:rPr>
              <a:t>Let loving kindness rule your days,</a:t>
            </a:r>
          </a:p>
          <a:p>
            <a:pPr marL="0" indent="0" algn="ctr">
              <a:buNone/>
            </a:pPr>
            <a:r>
              <a:rPr lang="en-US" sz="5400" dirty="0">
                <a:latin typeface="Cambria" panose="02040503050406030204" pitchFamily="18" charset="0"/>
              </a:rPr>
              <a:t>That, as this earthly path you trod,</a:t>
            </a:r>
          </a:p>
          <a:p>
            <a:pPr marL="0" indent="0" algn="ctr">
              <a:buNone/>
            </a:pPr>
            <a:r>
              <a:rPr lang="en-US" sz="5400" dirty="0">
                <a:latin typeface="Cambria" panose="02040503050406030204" pitchFamily="18" charset="0"/>
              </a:rPr>
              <a:t>You shall walk humbly with your God. </a:t>
            </a:r>
          </a:p>
        </p:txBody>
      </p:sp>
    </p:spTree>
    <p:extLst>
      <p:ext uri="{BB962C8B-B14F-4D97-AF65-F5344CB8AC3E}">
        <p14:creationId xmlns:p14="http://schemas.microsoft.com/office/powerpoint/2010/main" val="16180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331" y="318052"/>
            <a:ext cx="10071652" cy="591046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 smtClean="0">
                <a:latin typeface="Cambria" panose="02040503050406030204" pitchFamily="18" charset="0"/>
              </a:rPr>
              <a:t>Careful on the sidewalks as </a:t>
            </a:r>
          </a:p>
          <a:p>
            <a:pPr marL="0" indent="0" algn="ctr">
              <a:buNone/>
            </a:pPr>
            <a:r>
              <a:rPr lang="en-US" sz="5400" dirty="0" smtClean="0">
                <a:latin typeface="Cambria" panose="02040503050406030204" pitchFamily="18" charset="0"/>
              </a:rPr>
              <a:t>You go to lunch.</a:t>
            </a:r>
          </a:p>
          <a:p>
            <a:pPr marL="0" indent="0" algn="ctr">
              <a:buNone/>
            </a:pPr>
            <a:r>
              <a:rPr lang="en-US" sz="5400" dirty="0" smtClean="0">
                <a:latin typeface="Cambria" panose="02040503050406030204" pitchFamily="18" charset="0"/>
              </a:rPr>
              <a:t>Watch out for the</a:t>
            </a:r>
          </a:p>
          <a:p>
            <a:pPr marL="0" indent="0" algn="ctr">
              <a:buNone/>
            </a:pPr>
            <a:r>
              <a:rPr lang="en-US" sz="5400" dirty="0" smtClean="0">
                <a:latin typeface="Cambria" panose="02040503050406030204" pitchFamily="18" charset="0"/>
              </a:rPr>
              <a:t>Golf Carts…and move over to let them go past you on the sidewalks. Thank you!</a:t>
            </a:r>
            <a:endParaRPr lang="en-US" sz="5400" dirty="0" smtClean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29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10295466" cy="164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APPORTIONMENT</a:t>
            </a:r>
          </a:p>
          <a:p>
            <a:pPr marL="0" indent="0">
              <a:buNone/>
            </a:pPr>
            <a:r>
              <a:rPr lang="en-US" sz="4000" dirty="0" smtClean="0"/>
              <a:t>A Portion meant for the Service of God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2018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795867"/>
            <a:ext cx="10295466" cy="30141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DAKAAZ</a:t>
            </a:r>
          </a:p>
          <a:p>
            <a:pPr marL="0" indent="0">
              <a:buNone/>
            </a:pPr>
            <a:r>
              <a:rPr lang="en-US" sz="2400" dirty="0" smtClean="0"/>
              <a:t>Three lines, ten syllables, that adds up to a thought.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First line – 2 syllables</a:t>
            </a:r>
          </a:p>
          <a:p>
            <a:pPr marL="0" indent="0">
              <a:buNone/>
            </a:pPr>
            <a:r>
              <a:rPr lang="en-US" sz="2400" dirty="0" smtClean="0"/>
              <a:t>Second line – 3 syllables</a:t>
            </a:r>
          </a:p>
          <a:p>
            <a:pPr marL="0" indent="0">
              <a:buNone/>
            </a:pPr>
            <a:r>
              <a:rPr lang="en-US" sz="2400" dirty="0" smtClean="0"/>
              <a:t>Third line – 5 syllables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Patty</a:t>
            </a:r>
          </a:p>
          <a:p>
            <a:pPr marL="0" indent="0">
              <a:buNone/>
            </a:pPr>
            <a:r>
              <a:rPr lang="en-US" sz="2400" dirty="0" smtClean="0"/>
              <a:t>Professor</a:t>
            </a:r>
          </a:p>
          <a:p>
            <a:pPr marL="0" indent="0">
              <a:buNone/>
            </a:pPr>
            <a:r>
              <a:rPr lang="en-US" sz="2400" dirty="0" smtClean="0"/>
              <a:t>Deacon Musician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9525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001" y="149087"/>
            <a:ext cx="8596668" cy="88789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4400" dirty="0">
                <a:latin typeface="Eras Bold ITC" panose="020B0907030504020204" pitchFamily="34" charset="0"/>
              </a:rPr>
              <a:t>Two Key Parts First Covenant: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19271" y="1447799"/>
            <a:ext cx="4530064" cy="5227983"/>
          </a:xfrm>
        </p:spPr>
        <p:txBody>
          <a:bodyPr>
            <a:noAutofit/>
          </a:bodyPr>
          <a:lstStyle/>
          <a:p>
            <a:r>
              <a:rPr lang="en-US" sz="2800" b="1" dirty="0"/>
              <a:t>GN 1: 26-28, 31, 1</a:t>
            </a:r>
            <a:r>
              <a:rPr lang="en-US" sz="2800" b="1" baseline="30000" dirty="0"/>
              <a:t>st</a:t>
            </a:r>
            <a:r>
              <a:rPr lang="en-US" sz="2800" b="1" dirty="0"/>
              <a:t> part</a:t>
            </a:r>
          </a:p>
          <a:p>
            <a:r>
              <a:rPr lang="en-US" sz="2400" dirty="0"/>
              <a:t>What does it mean to </a:t>
            </a:r>
          </a:p>
          <a:p>
            <a:pPr marL="0" indent="0">
              <a:buNone/>
            </a:pPr>
            <a:r>
              <a:rPr lang="en-US" sz="2400" dirty="0"/>
              <a:t>reflect on God’s nature? </a:t>
            </a:r>
          </a:p>
          <a:p>
            <a:r>
              <a:rPr lang="en-US" sz="2400" dirty="0"/>
              <a:t>What is the </a:t>
            </a:r>
          </a:p>
          <a:p>
            <a:pPr marL="0" indent="0">
              <a:buNone/>
            </a:pPr>
            <a:r>
              <a:rPr lang="en-US" sz="2400" dirty="0"/>
              <a:t>relationship between God’s loving and creative nature </a:t>
            </a:r>
          </a:p>
          <a:p>
            <a:pPr marL="0" indent="0">
              <a:buNone/>
            </a:pPr>
            <a:r>
              <a:rPr lang="en-US" sz="2400" dirty="0"/>
              <a:t>and God’s intention for the </a:t>
            </a:r>
          </a:p>
          <a:p>
            <a:pPr marL="0" indent="0">
              <a:buNone/>
            </a:pPr>
            <a:r>
              <a:rPr lang="en-US" sz="2400" dirty="0"/>
              <a:t>community? </a:t>
            </a:r>
          </a:p>
          <a:p>
            <a:r>
              <a:rPr lang="en-US" sz="2400" dirty="0"/>
              <a:t>Make some notes in your journals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346714" y="1219200"/>
            <a:ext cx="5950226" cy="5274365"/>
          </a:xfrm>
        </p:spPr>
        <p:txBody>
          <a:bodyPr>
            <a:noAutofit/>
          </a:bodyPr>
          <a:lstStyle/>
          <a:p>
            <a:r>
              <a:rPr lang="en-US" sz="2800" b="1" dirty="0"/>
              <a:t>GN 3: 1-13, esp. 4-5, 2</a:t>
            </a:r>
            <a:r>
              <a:rPr lang="en-US" sz="2800" b="1" baseline="30000" dirty="0"/>
              <a:t>nd</a:t>
            </a:r>
            <a:r>
              <a:rPr lang="en-US" sz="2800" b="1" dirty="0"/>
              <a:t> </a:t>
            </a:r>
            <a:r>
              <a:rPr lang="en-US" sz="2400" dirty="0"/>
              <a:t>aspect of first covenant, a result of temptation</a:t>
            </a:r>
          </a:p>
          <a:p>
            <a:r>
              <a:rPr lang="en-US" sz="2400" dirty="0"/>
              <a:t>What do you think was going on in the minds of Adam &amp; Eve (the community) when in the midst of creation?</a:t>
            </a:r>
          </a:p>
          <a:p>
            <a:r>
              <a:rPr lang="en-US" sz="2400" dirty="0"/>
              <a:t>What’s the difference between being created in God’s image/ reflecting God’s nature and the voice of temptation saying, “You’ll see what’s really going on?”</a:t>
            </a:r>
          </a:p>
          <a:p>
            <a:r>
              <a:rPr lang="en-US" sz="2400" dirty="0"/>
              <a:t>How would you justify giving in to temptation? </a:t>
            </a:r>
          </a:p>
        </p:txBody>
      </p:sp>
    </p:spTree>
    <p:extLst>
      <p:ext uri="{BB962C8B-B14F-4D97-AF65-F5344CB8AC3E}">
        <p14:creationId xmlns:p14="http://schemas.microsoft.com/office/powerpoint/2010/main" val="397409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7002" y="278296"/>
            <a:ext cx="9169031" cy="13208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n-US" sz="4000" b="1" dirty="0"/>
              <a:t>The Joy of reflecting God’s Nature </a:t>
            </a:r>
            <a:br>
              <a:rPr lang="en-US" sz="4000" b="1" dirty="0"/>
            </a:b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Difficult task of Obedience </a:t>
            </a:r>
            <a:endParaRPr lang="en-US" sz="4000" b="1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77334" y="2160589"/>
            <a:ext cx="9169030" cy="4359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Small groups as assigned </a:t>
            </a:r>
          </a:p>
          <a:p>
            <a:pPr marL="0" indent="0">
              <a:buNone/>
            </a:pPr>
            <a:r>
              <a:rPr lang="en-US" sz="3600" dirty="0"/>
              <a:t>See Appendix A on p. 181ff in the book to aid discussion. </a:t>
            </a:r>
          </a:p>
          <a:p>
            <a:pPr marL="0" indent="0">
              <a:buNone/>
            </a:pPr>
            <a:r>
              <a:rPr lang="en-US" sz="3600" dirty="0"/>
              <a:t>See your group’s assignment on next slides</a:t>
            </a:r>
          </a:p>
          <a:p>
            <a:pPr marL="0" indent="0">
              <a:buNone/>
            </a:pPr>
            <a:r>
              <a:rPr lang="en-US" sz="3600" dirty="0"/>
              <a:t>When your lists are done, take to Sara and Lynne at the tech booth so they can type them quickly for us. </a:t>
            </a:r>
          </a:p>
        </p:txBody>
      </p:sp>
    </p:spTree>
    <p:extLst>
      <p:ext uri="{BB962C8B-B14F-4D97-AF65-F5344CB8AC3E}">
        <p14:creationId xmlns:p14="http://schemas.microsoft.com/office/powerpoint/2010/main" val="252476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03839" y="304800"/>
            <a:ext cx="8596668" cy="795130"/>
          </a:xfrm>
        </p:spPr>
        <p:txBody>
          <a:bodyPr>
            <a:normAutofit fontScale="90000"/>
          </a:bodyPr>
          <a:lstStyle/>
          <a:p>
            <a:r>
              <a:rPr lang="en-US" sz="4900" b="1" dirty="0">
                <a:solidFill>
                  <a:srgbClr val="0070C0"/>
                </a:solidFill>
              </a:rPr>
              <a:t>Group </a:t>
            </a:r>
            <a:r>
              <a:rPr lang="en-US" sz="4900" b="1" dirty="0">
                <a:solidFill>
                  <a:srgbClr val="C505AE"/>
                </a:solidFill>
              </a:rPr>
              <a:t>Joy</a:t>
            </a:r>
            <a:r>
              <a:rPr lang="en-US" b="1" dirty="0">
                <a:solidFill>
                  <a:srgbClr val="0070C0"/>
                </a:solidFill>
              </a:rPr>
              <a:t/>
            </a:r>
            <a:br>
              <a:rPr lang="en-US" b="1" dirty="0">
                <a:solidFill>
                  <a:srgbClr val="0070C0"/>
                </a:solidFill>
              </a:rPr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85530" y="1099930"/>
            <a:ext cx="9022211" cy="42258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solidFill>
                  <a:srgbClr val="0070C0"/>
                </a:solidFill>
              </a:rPr>
              <a:t>Develop a list of positive examples of UMW and other covenant communities’ work on current issues such as climate change, working on the 13 Steps to Sustainability or just being more green. </a:t>
            </a:r>
            <a:endParaRPr lang="en-US" sz="4000" dirty="0"/>
          </a:p>
        </p:txBody>
      </p:sp>
      <p:pic>
        <p:nvPicPr>
          <p:cNvPr id="8" name="Picture 7" descr="Recent Photos The Commons 20under20 Galleries World Map App Garden ..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3825" y="4393301"/>
            <a:ext cx="3710609" cy="2243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0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548" y="238539"/>
            <a:ext cx="5274365" cy="781877"/>
          </a:xfrm>
        </p:spPr>
        <p:txBody>
          <a:bodyPr>
            <a:normAutofit fontScale="90000"/>
          </a:bodyPr>
          <a:lstStyle/>
          <a:p>
            <a:r>
              <a:rPr lang="en-US" sz="49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Group Obedience 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48" y="1020417"/>
            <a:ext cx="8998226" cy="50209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/>
              <a:t>Recall some contemporary experiences and make a list of </a:t>
            </a:r>
          </a:p>
          <a:p>
            <a:pPr marL="0" indent="0">
              <a:buNone/>
            </a:pPr>
            <a:r>
              <a:rPr lang="en-US" sz="4000" dirty="0"/>
              <a:t>hard places/opportunities for covenant community stewardship as reflected in Genesis 3 where there is a temptation to follow our own knowledge or the cultural norm or corporate justifications rather than listening to God. </a:t>
            </a:r>
          </a:p>
        </p:txBody>
      </p:sp>
      <p:pic>
        <p:nvPicPr>
          <p:cNvPr id="5" name="Picture 4" descr="Joy in the Journey: Personal Struggles and the Ability to Push Through ..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5922" y="238539"/>
            <a:ext cx="3810000" cy="229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76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333" y="474133"/>
            <a:ext cx="1084021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JOY:</a:t>
            </a:r>
          </a:p>
          <a:p>
            <a:endParaRPr lang="en-US" sz="3600" dirty="0" smtClean="0"/>
          </a:p>
          <a:p>
            <a:r>
              <a:rPr lang="en-US" sz="2400" dirty="0" smtClean="0"/>
              <a:t>Kits for UMCOR</a:t>
            </a:r>
          </a:p>
          <a:p>
            <a:r>
              <a:rPr lang="en-US" sz="2400" dirty="0" smtClean="0"/>
              <a:t>Care for Creation</a:t>
            </a:r>
          </a:p>
          <a:p>
            <a:r>
              <a:rPr lang="en-US" sz="2400" dirty="0" smtClean="0"/>
              <a:t>Cleaning our oceans and being aware of plastic items…how to solve</a:t>
            </a:r>
          </a:p>
          <a:p>
            <a:r>
              <a:rPr lang="en-US" sz="2400" dirty="0" smtClean="0"/>
              <a:t>UMW put our money where our mouth is!</a:t>
            </a:r>
          </a:p>
          <a:p>
            <a:r>
              <a:rPr lang="en-US" sz="2400" dirty="0" smtClean="0"/>
              <a:t>Make sure education is key in every aspect</a:t>
            </a:r>
          </a:p>
          <a:p>
            <a:r>
              <a:rPr lang="en-US" sz="2400" dirty="0" smtClean="0"/>
              <a:t>Engaging new United Methodist Women in our activities</a:t>
            </a:r>
          </a:p>
          <a:p>
            <a:r>
              <a:rPr lang="en-US" sz="2400" dirty="0" smtClean="0"/>
              <a:t>Promoting the 13 steps of Sustainability in our local churches</a:t>
            </a:r>
          </a:p>
          <a:p>
            <a:r>
              <a:rPr lang="en-US" sz="2400" dirty="0" smtClean="0"/>
              <a:t>Reading </a:t>
            </a:r>
            <a:r>
              <a:rPr lang="en-US" sz="2400" b="1" i="1" dirty="0" smtClean="0"/>
              <a:t>response</a:t>
            </a:r>
            <a:r>
              <a:rPr lang="en-US" sz="2400" dirty="0" smtClean="0"/>
              <a:t> and being aware of what is happening</a:t>
            </a:r>
          </a:p>
          <a:p>
            <a:r>
              <a:rPr lang="en-US" sz="2400" dirty="0" smtClean="0"/>
              <a:t>Working in churches to be a green church</a:t>
            </a:r>
          </a:p>
          <a:p>
            <a:r>
              <a:rPr lang="en-US" sz="2400" dirty="0" smtClean="0"/>
              <a:t>Economic justice</a:t>
            </a:r>
          </a:p>
          <a:p>
            <a:r>
              <a:rPr lang="en-US" sz="2400" dirty="0" smtClean="0"/>
              <a:t>Garden here at Pfeiffer – UBUNTU Day of Service</a:t>
            </a:r>
          </a:p>
          <a:p>
            <a:r>
              <a:rPr lang="en-US" sz="2400" dirty="0" smtClean="0"/>
              <a:t>Writing our congress people</a:t>
            </a:r>
          </a:p>
          <a:p>
            <a:r>
              <a:rPr lang="en-US" sz="2400" dirty="0" smtClean="0"/>
              <a:t>Letter to reconsider pulling out of the Paris Accord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6347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1298</TotalTime>
  <Words>1093</Words>
  <Application>Microsoft Office PowerPoint</Application>
  <PresentationFormat>Widescreen</PresentationFormat>
  <Paragraphs>162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Arial Rounded MT Bold</vt:lpstr>
      <vt:lpstr>Calibri</vt:lpstr>
      <vt:lpstr>Cambria</vt:lpstr>
      <vt:lpstr>Eras Bold ITC</vt:lpstr>
      <vt:lpstr>Jivetalk</vt:lpstr>
      <vt:lpstr>Trebuchet MS</vt:lpstr>
      <vt:lpstr>Wingdings 3</vt:lpstr>
      <vt:lpstr>Facet</vt:lpstr>
      <vt:lpstr>The First Covenant: the Covenant of Care and Grace God as Covenant Maker and God’s Covenant People </vt:lpstr>
      <vt:lpstr>Sing: “Our God is an Awesome God” - #2040 </vt:lpstr>
      <vt:lpstr>PowerPoint Presentation</vt:lpstr>
      <vt:lpstr>PowerPoint Presentation</vt:lpstr>
      <vt:lpstr>Two Key Parts First Covenant:</vt:lpstr>
      <vt:lpstr>The Joy of reflecting God’s Nature  The Difficult task of Obedience </vt:lpstr>
      <vt:lpstr>Group Joy </vt:lpstr>
      <vt:lpstr>Group Obedience  </vt:lpstr>
      <vt:lpstr>PowerPoint Presentation</vt:lpstr>
      <vt:lpstr>PowerPoint Presentation</vt:lpstr>
      <vt:lpstr>PowerPoint Presentation</vt:lpstr>
      <vt:lpstr>PowerPoint Presentation</vt:lpstr>
      <vt:lpstr>What does Covenant mean in our lives? How does it inform our discipleship?</vt:lpstr>
      <vt:lpstr>Psalm 40 cont. </vt:lpstr>
      <vt:lpstr>Some  examples:</vt:lpstr>
      <vt:lpstr>Psalm 40 cont.   </vt:lpstr>
      <vt:lpstr>UBUNTU: “I am because we are.”  </vt:lpstr>
      <vt:lpstr>For Session 2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Chapel 2</cp:lastModifiedBy>
  <cp:revision>28</cp:revision>
  <dcterms:created xsi:type="dcterms:W3CDTF">2014-09-12T02:18:09Z</dcterms:created>
  <dcterms:modified xsi:type="dcterms:W3CDTF">2017-07-14T15:30:00Z</dcterms:modified>
</cp:coreProperties>
</file>