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72" r:id="rId13"/>
    <p:sldId id="273" r:id="rId14"/>
    <p:sldId id="274" r:id="rId15"/>
    <p:sldId id="282" r:id="rId16"/>
    <p:sldId id="275" r:id="rId17"/>
    <p:sldId id="276" r:id="rId18"/>
    <p:sldId id="277" r:id="rId19"/>
    <p:sldId id="279" r:id="rId20"/>
    <p:sldId id="281" r:id="rId21"/>
    <p:sldId id="284" r:id="rId22"/>
    <p:sldId id="280" r:id="rId23"/>
    <p:sldId id="264" r:id="rId24"/>
    <p:sldId id="265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4855-7477-458A-AC6B-C6D77DA90AEA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86AB-D4FA-415B-AB68-D8D892D0B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9152-A81C-47F5-8B78-C15918FCFC1C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9771-4114-48EB-BFB3-B31A75269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8DA6-46FB-47FC-94C8-19B70BEBD0B5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5AD6-E42B-4BD1-9297-484655273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9197-A76E-48A5-952C-93E256BD9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7BAA-AB78-45FB-AA23-70E7D788A7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23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DACB-6F74-413B-A098-26BA4B0BB40F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85C5-91B9-4F2B-B1B3-6317DEA38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144A-8C1E-401F-B294-BB0366D33A0E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F1C0-F89A-4F01-8D02-075004204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8234-0AB2-4200-9518-6EB4ADD73768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FEF6-34B4-4641-8BC2-80BC06902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82D9-C504-4900-80F2-EDA6AC4ADD46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C5EA-0A6A-41BC-8320-61071431E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49B9-9227-4AA2-8CF9-F0A5612A7210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841F-0291-4F1D-BF7E-DA2DC153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8437-0F73-4ECF-BCF7-756902A0194A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61E9-F473-4D22-ACB5-91ED82C2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7F73-8AB2-4CC9-8A96-333DA3E645D8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8F25-1A40-4AF5-96BE-90F7FBD3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2756-3429-4793-9C4C-FE133E3A352C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7E5C-3A64-4866-9D75-4C561C1B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0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BA6DA-0ED6-4F44-B390-B2DD6C086154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45BC4-5B2D-40F0-83B5-B2D75F3B9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FC2148-F450-4CC5-9517-824DEB14A6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89092-B461-4FDB-9386-A9107A2066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0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914400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Fogelberg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Morning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album: Home Free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2514600"/>
            <a:ext cx="8305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Baskerville Old Face" pitchFamily="18" charset="0"/>
              </a:rPr>
              <a:t>Share a Scripture passage that has made a difference in your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Robison\Pictures\Wesley at Alders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1066800"/>
            <a:ext cx="683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09600" y="2667000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Baskerville Old Face" pitchFamily="18" charset="0"/>
              </a:rPr>
              <a:t>Holiness and Happiness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52400" y="427127"/>
            <a:ext cx="8839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 Methodist is one who has "the love of God shed abroad in his heart by the Holy Ghost given unto him;" one who "loves the Lord his God with all his heart, and with all his soul, and with all his mind, and with all his strength. God is the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joy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of his heart, and the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desire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of his soul; which is constantly crying out, </a:t>
            </a:r>
            <a:endParaRPr lang="en-US" sz="4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52400" y="685800"/>
            <a:ext cx="883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Whom </a:t>
            </a:r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have I in heaven but thee? and there is none upon earth that I desire beside thee! My God and my all! Thou art the strength of my heart, and my portion for ever!" </a:t>
            </a:r>
            <a:endParaRPr lang="en-US" sz="4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1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04800" y="331788"/>
            <a:ext cx="84582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He is therefore </a:t>
            </a:r>
            <a:r>
              <a:rPr lang="en-US" sz="4400" b="1" dirty="0">
                <a:latin typeface="Baskerville Old Face" pitchFamily="18" charset="0"/>
                <a:cs typeface="Times New Roman" pitchFamily="18" charset="0"/>
              </a:rPr>
              <a:t>happy</a:t>
            </a:r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 in God, yea, always </a:t>
            </a:r>
            <a:r>
              <a:rPr lang="en-US" sz="4400" b="1" dirty="0">
                <a:latin typeface="Baskerville Old Face" pitchFamily="18" charset="0"/>
                <a:cs typeface="Times New Roman" pitchFamily="18" charset="0"/>
              </a:rPr>
              <a:t>happy</a:t>
            </a:r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, as having in him "a well of water springing up into everlasting life," and overflowing his soul with peace and </a:t>
            </a:r>
            <a:r>
              <a:rPr lang="en-US" sz="4400" b="1" dirty="0">
                <a:latin typeface="Baskerville Old Face" pitchFamily="18" charset="0"/>
                <a:cs typeface="Times New Roman" pitchFamily="18" charset="0"/>
              </a:rPr>
              <a:t>joy.</a:t>
            </a:r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 "Perfect love" having now "cast out fear," he "</a:t>
            </a:r>
            <a:r>
              <a:rPr lang="en-US" sz="4400" b="1" dirty="0">
                <a:latin typeface="Baskerville Old Face" pitchFamily="18" charset="0"/>
                <a:cs typeface="Times New Roman" pitchFamily="18" charset="0"/>
              </a:rPr>
              <a:t>rejoices </a:t>
            </a:r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evermore." He "</a:t>
            </a:r>
            <a:r>
              <a:rPr lang="en-US" sz="4400" b="1" dirty="0">
                <a:latin typeface="Baskerville Old Face" pitchFamily="18" charset="0"/>
                <a:cs typeface="Times New Roman" pitchFamily="18" charset="0"/>
              </a:rPr>
              <a:t>rejoices</a:t>
            </a:r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 in the Lord always," even "in God his </a:t>
            </a:r>
            <a:r>
              <a:rPr lang="en-US" sz="4400" dirty="0" err="1">
                <a:latin typeface="Baskerville Old Face" pitchFamily="18" charset="0"/>
                <a:cs typeface="Times New Roman" pitchFamily="18" charset="0"/>
              </a:rPr>
              <a:t>Saviour</a:t>
            </a:r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.”</a:t>
            </a:r>
          </a:p>
          <a:p>
            <a:pPr eaLnBrk="0" hangingPunct="0"/>
            <a:r>
              <a:rPr lang="en-US" sz="4400" dirty="0">
                <a:latin typeface="Baskerville Old Face" pitchFamily="18" charset="0"/>
              </a:rPr>
              <a:t>          - </a:t>
            </a:r>
            <a:r>
              <a:rPr lang="en-US" sz="3600" b="1" i="1" dirty="0">
                <a:latin typeface="Baskerville Old Face" pitchFamily="18" charset="0"/>
              </a:rPr>
              <a:t>The Character of a Methodist, </a:t>
            </a:r>
            <a:r>
              <a:rPr lang="en-US" sz="3600" b="1" dirty="0">
                <a:latin typeface="Baskerville Old Face" pitchFamily="18" charset="0"/>
              </a:rPr>
              <a:t>1742</a:t>
            </a:r>
            <a:endParaRPr lang="en-US" sz="4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09600" y="2133600"/>
            <a:ext cx="7924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latin typeface="Baskerville Old Face" pitchFamily="18" charset="0"/>
              </a:rPr>
              <a:t>“As the more holy we are upon earth the more happy we must be.” </a:t>
            </a:r>
          </a:p>
          <a:p>
            <a:r>
              <a:rPr lang="en-US" sz="4400" dirty="0">
                <a:latin typeface="Baskerville Old Face" pitchFamily="18" charset="0"/>
              </a:rPr>
              <a:t>	-</a:t>
            </a:r>
            <a:r>
              <a:rPr lang="en-US" sz="4400" i="1" dirty="0">
                <a:latin typeface="Baskerville Old Face" pitchFamily="18" charset="0"/>
              </a:rPr>
              <a:t>God’s Love to Fallen </a:t>
            </a:r>
            <a:r>
              <a:rPr lang="en-US" sz="4400" i="1" dirty="0" smtClean="0">
                <a:latin typeface="Baskerville Old Face" pitchFamily="18" charset="0"/>
              </a:rPr>
              <a:t>Man,</a:t>
            </a:r>
          </a:p>
          <a:p>
            <a:pPr algn="r"/>
            <a:r>
              <a:rPr lang="en-US" sz="4400" dirty="0" smtClean="0">
                <a:latin typeface="Baskerville Old Face" pitchFamily="18" charset="0"/>
              </a:rPr>
              <a:t>John Wesley</a:t>
            </a:r>
            <a:endParaRPr lang="en-US" sz="4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2590800"/>
            <a:ext cx="8534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Baskerville Old Face" pitchFamily="18" charset="0"/>
              </a:rPr>
              <a:t>Group B: Happiness through Holiness, Happiness as a Feeling, Heaviness (pgs. 65-71)</a:t>
            </a:r>
            <a:endParaRPr lang="en-US" sz="4000">
              <a:latin typeface="Baskerville Old Face" pitchFamily="18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04800" y="48006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Baskerville Old Face" pitchFamily="18" charset="0"/>
              </a:rPr>
              <a:t>Group C: Social Religions (pgs. 75-79)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81000" y="533400"/>
            <a:ext cx="830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Baskerville Old Face" pitchFamily="18" charset="0"/>
              </a:rPr>
              <a:t>Group A: The Image of God, Salvation and Happiness (pgs. 59-64)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8307"/>
          <a:stretch/>
        </p:blipFill>
        <p:spPr>
          <a:xfrm>
            <a:off x="709612" y="1066800"/>
            <a:ext cx="767238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09600" y="2514600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latin typeface="Baskerville Old Face" pitchFamily="18" charset="0"/>
              </a:rPr>
              <a:t>Happy: The Movie</a:t>
            </a:r>
          </a:p>
          <a:p>
            <a:pPr algn="ctr"/>
            <a:r>
              <a:rPr lang="en-US" sz="4400" b="1" dirty="0" smtClean="0">
                <a:latin typeface="Baskerville Old Face" pitchFamily="18" charset="0"/>
              </a:rPr>
              <a:t>Chapters 9, 10 &amp; 11</a:t>
            </a:r>
            <a:endParaRPr lang="en-US" sz="4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46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723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Baskerville Old Face" pitchFamily="18" charset="0"/>
              </a:rPr>
              <a:t>Opening Worship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09600" y="2438400"/>
            <a:ext cx="7848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When morning gilds the skies,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My heart awaking cries: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May Jesus Christ be praised!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Alike at work and prayer,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To Jesus I repair;</a:t>
            </a:r>
            <a:r>
              <a:rPr lang="en-US" sz="4400">
                <a:latin typeface="Baskerville Old Face" pitchFamily="18" charset="0"/>
              </a:rPr>
              <a:t/>
            </a:r>
            <a:br>
              <a:rPr lang="en-US" sz="4400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May Jesus Christ be praised</a:t>
            </a:r>
            <a:r>
              <a:rPr lang="en-US" sz="4400">
                <a:latin typeface="Baskerville Old Face" pitchFamily="18" charset="0"/>
              </a:rPr>
              <a:t>!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07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“When Morning Gilds the Skies”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68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657600" y="4953000"/>
            <a:ext cx="495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Baskerville Old Face" pitchFamily="18" charset="0"/>
              </a:rPr>
              <a:t>Happy: The Movie</a:t>
            </a:r>
          </a:p>
          <a:p>
            <a:pPr algn="ctr"/>
            <a:r>
              <a:rPr lang="en-US" sz="4000" b="1" dirty="0">
                <a:solidFill>
                  <a:prstClr val="white"/>
                </a:solidFill>
                <a:latin typeface="Baskerville Old Face" pitchFamily="18" charset="0"/>
              </a:rPr>
              <a:t>Directed by </a:t>
            </a:r>
            <a:r>
              <a:rPr lang="en-US" sz="4000" b="1" dirty="0" err="1">
                <a:solidFill>
                  <a:prstClr val="white"/>
                </a:solidFill>
                <a:latin typeface="Baskerville Old Face" pitchFamily="18" charset="0"/>
              </a:rPr>
              <a:t>Roko</a:t>
            </a:r>
            <a:r>
              <a:rPr lang="en-US" sz="4000" b="1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Baskerville Old Face" pitchFamily="18" charset="0"/>
              </a:rPr>
              <a:t>Belic</a:t>
            </a:r>
            <a:endParaRPr lang="en-US" sz="4000" b="1" dirty="0">
              <a:solidFill>
                <a:prstClr val="white"/>
              </a:solidFill>
              <a:latin typeface="Baskerville Old Fac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4" y="609600"/>
            <a:ext cx="4164326" cy="4109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201817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10 &amp; 11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09600" y="2514600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Baskerville Old Face" pitchFamily="18" charset="0"/>
              </a:rPr>
              <a:t>Cultural Diversity and Happiness</a:t>
            </a:r>
          </a:p>
        </p:txBody>
      </p:sp>
    </p:spTree>
    <p:extLst>
      <p:ext uri="{BB962C8B-B14F-4D97-AF65-F5344CB8AC3E}">
        <p14:creationId xmlns:p14="http://schemas.microsoft.com/office/powerpoint/2010/main" xmlns="" val="11507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33400" y="1981200"/>
            <a:ext cx="7924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Let the glory of the Lord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Rise among us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Let the glory of the Lord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Rise among us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Let the praises of the King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Rise among us</a:t>
            </a:r>
            <a:r>
              <a:rPr lang="en-US" sz="4400">
                <a:latin typeface="Baskerville Old Face" pitchFamily="18" charset="0"/>
              </a:rPr>
              <a:t/>
            </a:r>
            <a:br>
              <a:rPr lang="en-US" sz="4400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Let it rise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09600" y="685800"/>
            <a:ext cx="3590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“Let it Rise”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457200"/>
            <a:ext cx="8382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Baskerville Old Face" pitchFamily="18" charset="0"/>
              </a:rPr>
              <a:t>Let the songs of the Lord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Rise among us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Let the songs of the Lord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Rise among us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Let the joy of the King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Rise among us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Let it rise</a:t>
            </a:r>
          </a:p>
          <a:p>
            <a:r>
              <a:rPr lang="en-US" sz="4400" b="1" dirty="0">
                <a:latin typeface="Baskerville Old Face" pitchFamily="18" charset="0"/>
              </a:rPr>
              <a:t>Oh </a:t>
            </a:r>
            <a:r>
              <a:rPr lang="en-US" sz="4400" b="1" dirty="0" err="1">
                <a:latin typeface="Baskerville Old Face" pitchFamily="18" charset="0"/>
              </a:rPr>
              <a:t>oh</a:t>
            </a:r>
            <a:r>
              <a:rPr lang="en-US" sz="4400" b="1" dirty="0">
                <a:latin typeface="Baskerville Old Face" pitchFamily="18" charset="0"/>
              </a:rPr>
              <a:t>  </a:t>
            </a:r>
            <a:r>
              <a:rPr lang="en-US" sz="4400" b="1" dirty="0" err="1">
                <a:latin typeface="Baskerville Old Face" pitchFamily="18" charset="0"/>
              </a:rPr>
              <a:t>oh</a:t>
            </a:r>
            <a:r>
              <a:rPr lang="en-US" sz="4400" b="1" dirty="0">
                <a:latin typeface="Baskerville Old Face" pitchFamily="18" charset="0"/>
              </a:rPr>
              <a:t>, let it </a:t>
            </a:r>
            <a:r>
              <a:rPr lang="en-US" sz="4400" b="1" dirty="0" smtClean="0">
                <a:latin typeface="Baskerville Old Face" pitchFamily="18" charset="0"/>
              </a:rPr>
              <a:t>rise</a:t>
            </a:r>
          </a:p>
          <a:p>
            <a:r>
              <a:rPr lang="en-US" sz="2000" b="1" dirty="0" smtClean="0">
                <a:latin typeface="Baskerville Old Face" pitchFamily="18" charset="0"/>
              </a:rPr>
              <a:t>Holland Davis, </a:t>
            </a:r>
            <a:r>
              <a:rPr lang="en-US" sz="2000" b="1" smtClean="0">
                <a:latin typeface="Baskerville Old Face" pitchFamily="18" charset="0"/>
              </a:rPr>
              <a:t>CCLI License #2240585</a:t>
            </a:r>
            <a:endParaRPr lang="en-US" sz="2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ERobison\Pictures\Happiness 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990600" y="533400"/>
            <a:ext cx="3048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Baskerville Old Face" pitchFamily="18" charset="0"/>
              </a:rPr>
              <a:t>Be Happy!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85800" y="1219200"/>
            <a:ext cx="777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The night becomes as day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When from the heart we say: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May Jesus Christ be praised!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The pow’rs of darkness fear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When this sweet chant they hear: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May Jesus Christ be praised</a:t>
            </a:r>
            <a:r>
              <a:rPr lang="en-US" sz="4400">
                <a:latin typeface="Baskerville Old Face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838200" y="1143000"/>
            <a:ext cx="7696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Let all the earth around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ring joyous with the sound: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May Jesus Christ be praised!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In heaven's eternal bliss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the loveliest strain is this</a:t>
            </a:r>
            <a:r>
              <a:rPr lang="en-US" sz="4400">
                <a:latin typeface="Baskerville Old Face" pitchFamily="18" charset="0"/>
              </a:rPr>
              <a:t>: </a:t>
            </a:r>
            <a:br>
              <a:rPr lang="en-US" sz="4400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May Jesus Christ be praised! </a:t>
            </a:r>
            <a:br>
              <a:rPr lang="en-US" sz="4400" b="1">
                <a:latin typeface="Baskerville Old Face" pitchFamily="18" charset="0"/>
              </a:rPr>
            </a:br>
            <a:endParaRPr lang="en-US" sz="4400" b="1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85800" y="1295400"/>
            <a:ext cx="7620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latin typeface="Baskerville Old Face" pitchFamily="18" charset="0"/>
              </a:rPr>
              <a:t>Be this, while life is mine, 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my canticle divine: 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May Jesus Christ be praised! 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Be this </a:t>
            </a:r>
            <a:r>
              <a:rPr lang="en-US" sz="4400" b="1" dirty="0" err="1">
                <a:latin typeface="Baskerville Old Face" pitchFamily="18" charset="0"/>
              </a:rPr>
              <a:t>th</a:t>
            </a:r>
            <a:r>
              <a:rPr lang="en-US" sz="4400" b="1" dirty="0">
                <a:latin typeface="Baskerville Old Face" pitchFamily="18" charset="0"/>
              </a:rPr>
              <a:t>' eternal song 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through all the ages long: </a:t>
            </a:r>
            <a:r>
              <a:rPr lang="en-US" sz="4400" dirty="0">
                <a:latin typeface="Baskerville Old Face" pitchFamily="18" charset="0"/>
              </a:rPr>
              <a:t/>
            </a:r>
            <a:br>
              <a:rPr lang="en-US" sz="4400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May Jesus Christ be praised</a:t>
            </a:r>
            <a:r>
              <a:rPr lang="en-US" sz="4400" dirty="0" smtClean="0">
                <a:latin typeface="Baskerville Old Face" pitchFamily="18" charset="0"/>
              </a:rPr>
              <a:t>!</a:t>
            </a:r>
          </a:p>
          <a:p>
            <a:endParaRPr lang="en-US" sz="4400" dirty="0" smtClean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UMH #185 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1000" y="250825"/>
            <a:ext cx="84582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Call to Worship</a:t>
            </a:r>
            <a:r>
              <a:rPr lang="en-US" sz="440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(from Psalm 100)</a:t>
            </a:r>
          </a:p>
          <a:p>
            <a:endParaRPr lang="en-US" sz="4400"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4400">
                <a:solidFill>
                  <a:srgbClr val="0000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Come before the Lord with joyful songs, because he is good, because he is generous, because we lack nothing. </a:t>
            </a:r>
            <a:endParaRPr lang="en-US" sz="4400">
              <a:latin typeface="Baskerville Old Face" pitchFamily="18" charset="0"/>
              <a:ea typeface="Calibri" pitchFamily="34" charset="0"/>
            </a:endParaRPr>
          </a:p>
          <a:p>
            <a:pPr eaLnBrk="0" hangingPunct="0"/>
            <a:r>
              <a:rPr lang="en-US" sz="4400" b="1">
                <a:solidFill>
                  <a:srgbClr val="000000"/>
                </a:solidFill>
                <a:latin typeface="Baskerville Old Face" pitchFamily="18" charset="0"/>
                <a:ea typeface="Calibri" pitchFamily="34" charset="0"/>
              </a:rPr>
              <a:t>Let us enter his gates with thanksgiving </a:t>
            </a:r>
            <a:r>
              <a:rPr lang="en-US" sz="4400">
                <a:latin typeface="Baskerville Old Face" pitchFamily="18" charset="0"/>
                <a:ea typeface="Calibri" pitchFamily="34" charset="0"/>
              </a:rPr>
              <a:t> </a:t>
            </a:r>
            <a:r>
              <a:rPr lang="en-US" sz="4400" b="1">
                <a:solidFill>
                  <a:srgbClr val="000000"/>
                </a:solidFill>
                <a:latin typeface="Baskerville Old Face" pitchFamily="18" charset="0"/>
                <a:ea typeface="Calibri" pitchFamily="34" charset="0"/>
              </a:rPr>
              <a:t>and his courts with praise.</a:t>
            </a:r>
            <a:r>
              <a:rPr lang="en-US" sz="4400">
                <a:solidFill>
                  <a:srgbClr val="000000"/>
                </a:solidFill>
                <a:latin typeface="Baskerville Old Face" pitchFamily="18" charset="0"/>
                <a:ea typeface="Calibri" pitchFamily="34" charset="0"/>
              </a:rPr>
              <a:t> </a:t>
            </a:r>
            <a:endParaRPr lang="en-US" sz="4400">
              <a:latin typeface="Baskerville Old Face" pitchFamily="18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81000" y="1096963"/>
            <a:ext cx="8305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Serve the Lord with gladness,</a:t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because of his greatness and justice,</a:t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because he puts an end to war,</a:t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and to all forms of violence. </a:t>
            </a:r>
            <a:endParaRPr lang="en-US" sz="4400">
              <a:latin typeface="Baskerville Old Face" pitchFamily="18" charset="0"/>
            </a:endParaRPr>
          </a:p>
          <a:p>
            <a:pPr eaLnBrk="0" hangingPunct="0"/>
            <a:r>
              <a:rPr lang="en-US" sz="4400" b="1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Let us enter his gates with thanksgiving and his courts with praise</a:t>
            </a:r>
            <a:r>
              <a:rPr lang="en-US" sz="4000" b="1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.</a:t>
            </a:r>
            <a:r>
              <a:rPr lang="en-US" sz="40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endParaRPr lang="en-US" sz="400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57200" y="1069975"/>
            <a:ext cx="8229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Come before the Lord with joy</a:t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because he is faithful to his promises, because his Word is eternal. </a:t>
            </a:r>
            <a:endParaRPr lang="en-US" sz="4400">
              <a:latin typeface="Baskerville Old Face" pitchFamily="18" charset="0"/>
            </a:endParaRPr>
          </a:p>
          <a:p>
            <a:pPr eaLnBrk="0" hangingPunct="0"/>
            <a:r>
              <a:rPr lang="en-US" sz="4400" b="1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Let us enter his gates with thanksgiving and his courts with praise. </a:t>
            </a:r>
            <a:endParaRPr lang="en-US" sz="4400" b="1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 rot="10800000" flipV="1">
            <a:off x="457200" y="685800"/>
            <a:ext cx="8153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Know that the Lord is God,</a:t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and we are his people,</a:t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his community, his family. </a:t>
            </a:r>
            <a:endParaRPr lang="en-US" sz="4400">
              <a:latin typeface="Baskerville Old Face" pitchFamily="18" charset="0"/>
            </a:endParaRPr>
          </a:p>
          <a:p>
            <a:pPr eaLnBrk="0" hangingPunct="0"/>
            <a:r>
              <a:rPr lang="en-US" sz="4400" b="1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Let us enter his gates with thanksgiving and his courts with praise.</a:t>
            </a: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endParaRPr lang="en-US" sz="4400">
              <a:latin typeface="Baskerville Old Face" pitchFamily="18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990600" y="5005388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(from the World Council of Churches website)</a:t>
            </a:r>
            <a:endParaRPr lang="en-US" sz="320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432</Words>
  <Application>Microsoft Office PowerPoint</Application>
  <PresentationFormat>On-screen Show (4:3)</PresentationFormat>
  <Paragraphs>47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Myers Park 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ERobison</dc:creator>
  <cp:lastModifiedBy>ERobison</cp:lastModifiedBy>
  <cp:revision>21</cp:revision>
  <dcterms:created xsi:type="dcterms:W3CDTF">2015-07-09T22:37:43Z</dcterms:created>
  <dcterms:modified xsi:type="dcterms:W3CDTF">2015-07-20T00:21:53Z</dcterms:modified>
</cp:coreProperties>
</file>